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7" r:id="rId5"/>
    <p:sldId id="286" r:id="rId6"/>
    <p:sldId id="272" r:id="rId7"/>
    <p:sldId id="274" r:id="rId8"/>
    <p:sldId id="277" r:id="rId9"/>
    <p:sldId id="278" r:id="rId10"/>
    <p:sldId id="283" r:id="rId11"/>
    <p:sldId id="275" r:id="rId12"/>
    <p:sldId id="281" r:id="rId13"/>
    <p:sldId id="276" r:id="rId14"/>
    <p:sldId id="279" r:id="rId15"/>
    <p:sldId id="280" r:id="rId16"/>
    <p:sldId id="282" r:id="rId17"/>
    <p:sldId id="284" r:id="rId18"/>
    <p:sldId id="287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51" d="100"/>
          <a:sy n="51" d="100"/>
        </p:scale>
        <p:origin x="888" y="5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10/5/2022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69292-E0A4-401E-9D29-5EF4BF421F98}" type="datetime1">
              <a:rPr lang="en-US" smtClean="0"/>
              <a:t>10/5/2022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4FC2-49BE-4C58-AEC1-3B09E33C13B1}" type="datetime1">
              <a:rPr lang="en-US" smtClean="0"/>
              <a:t>10/5/2022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195C-12D9-4571-8DDF-2031717BEEDA}" type="datetime1">
              <a:rPr lang="en-US" smtClean="0"/>
              <a:t>10/5/2022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F7BE-E517-4CB7-9838-010ED6BC961F}" type="datetime1">
              <a:rPr lang="en-US" smtClean="0"/>
              <a:t>10/5/2022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9842-F4F8-4AC3-BC6B-2E6FEECC7FDC}" type="datetime1">
              <a:rPr lang="en-US" smtClean="0"/>
              <a:t>10/5/2022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0C86-D074-433A-A33F-D199B4598166}" type="datetime1">
              <a:rPr lang="en-US" smtClean="0"/>
              <a:t>10/5/2022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F736-CEC5-49B6-ABC9-C507D4038948}" type="datetime1">
              <a:rPr lang="en-US" smtClean="0"/>
              <a:t>10/5/2022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D63C-5578-4068-9684-225724665100}" type="datetime1">
              <a:rPr lang="en-US" smtClean="0"/>
              <a:t>10/5/2022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2053-5B37-4FFE-931C-D5D5A94F3524}" type="datetime1">
              <a:rPr lang="en-US" smtClean="0"/>
              <a:t>10/5/2022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A96C8-F89B-467C-B45B-CBA41307D52B}" type="datetime1">
              <a:rPr lang="en-US" smtClean="0"/>
              <a:t>10/5/2022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665B-E04C-4381-B37D-FD3CB22BD43A}" type="datetime1">
              <a:rPr lang="en-US" smtClean="0"/>
              <a:t>10/5/2022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51F77-56CC-44EB-917C-82983F7D5FFE}" type="datetime1">
              <a:rPr lang="en-US" smtClean="0"/>
              <a:t>10/5/2022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692696"/>
            <a:ext cx="8735325" cy="2000251"/>
          </a:xfrm>
        </p:spPr>
        <p:txBody>
          <a:bodyPr>
            <a:normAutofit/>
          </a:bodyPr>
          <a:lstStyle/>
          <a:p>
            <a:r>
              <a:rPr lang="el-GR" sz="3600" dirty="0"/>
              <a:t>	        Διπλωματική εργασία </a:t>
            </a:r>
            <a:br>
              <a:rPr lang="el-GR" sz="3600" dirty="0"/>
            </a:br>
            <a:r>
              <a:rPr lang="el-GR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Παραγωγή και μετάδοση κβαντικών κλειδιών </a:t>
            </a:r>
            <a:br>
              <a:rPr lang="el-GR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l-GR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endParaRPr lang="en-U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l-GR" sz="2800" dirty="0"/>
              <a:t>		</a:t>
            </a:r>
            <a:r>
              <a:rPr lang="el-GR" dirty="0"/>
              <a:t>σΤΟΚΑΣ</a:t>
            </a:r>
            <a:r>
              <a:rPr lang="el-GR" sz="2800" dirty="0"/>
              <a:t> ΜιλτιΑΔης</a:t>
            </a:r>
            <a:br>
              <a:rPr lang="el-GR" sz="2800" dirty="0"/>
            </a:br>
            <a:br>
              <a:rPr lang="el-GR" sz="2800" dirty="0"/>
            </a:br>
            <a:r>
              <a:rPr lang="el-GR" sz="2800" dirty="0"/>
              <a:t>     </a:t>
            </a:r>
            <a:r>
              <a:rPr lang="el-GR" sz="2200" dirty="0"/>
              <a:t>ΕπιβλΕπων καθηγητΗς: ΙωΑννης ΚαραφυλλΙδης</a:t>
            </a:r>
            <a:br>
              <a:rPr lang="el-GR" sz="2200" dirty="0"/>
            </a:b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F8FE35-E3EC-04BD-4C90-72A5405AE04B}"/>
              </a:ext>
            </a:extLst>
          </p:cNvPr>
          <p:cNvSpPr txBox="1"/>
          <p:nvPr/>
        </p:nvSpPr>
        <p:spPr>
          <a:xfrm>
            <a:off x="1070586" y="186014"/>
            <a:ext cx="24940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100" dirty="0"/>
              <a:t>ΤΜΗΜΑ ΗΛΕΚΤΡΟΛΟΓΩΝ ΜΗΧΑΝΙΚΩΝ &amp; ΜΗΧΑΝΙΚΩΝ ΥΠΟΛΟΓΙΣΤΩΝ  </a:t>
            </a:r>
            <a:endParaRPr lang="en-GB" sz="1100" dirty="0"/>
          </a:p>
        </p:txBody>
      </p:sp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D86E13C3-06A5-8CEE-E478-866395049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3852" cy="83091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7ECC1-848E-7383-2842-AF363B07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GB" smtClean="0"/>
              <a:t>1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58DBFB-CA35-5017-5577-4FCC639E6D5D}"/>
              </a:ext>
            </a:extLst>
          </p:cNvPr>
          <p:cNvSpPr txBox="1"/>
          <p:nvPr/>
        </p:nvSpPr>
        <p:spPr>
          <a:xfrm>
            <a:off x="117748" y="5445224"/>
            <a:ext cx="3696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Quantum Cryptography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3B3368-B682-703B-901B-AAFA94CAD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EADAA-420F-A1B7-4090-F0B579493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l-GR" dirty="0"/>
              <a:t>Πρωτόκολλο </a:t>
            </a:r>
            <a:r>
              <a:rPr lang="en-GB" dirty="0"/>
              <a:t>E91</a:t>
            </a:r>
            <a:r>
              <a:rPr lang="el-GR" dirty="0"/>
              <a:t>(1/2)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49D96-D1EE-6B2E-4936-ADA5CEDC0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/>
          <a:p>
            <a:r>
              <a:rPr lang="en-GB" dirty="0"/>
              <a:t>Artur </a:t>
            </a:r>
            <a:r>
              <a:rPr lang="en-GB" dirty="0" err="1"/>
              <a:t>Ekert</a:t>
            </a:r>
            <a:r>
              <a:rPr lang="en-GB" dirty="0"/>
              <a:t> 1991</a:t>
            </a:r>
            <a:endParaRPr lang="el-GR" dirty="0"/>
          </a:p>
          <a:p>
            <a:endParaRPr lang="en-GB" dirty="0"/>
          </a:p>
          <a:p>
            <a:r>
              <a:rPr lang="el-GR" dirty="0"/>
              <a:t>Κβαντική διεμπλοκή</a:t>
            </a:r>
          </a:p>
          <a:p>
            <a:pPr marL="0" indent="0">
              <a:buNone/>
            </a:pPr>
            <a:r>
              <a:rPr lang="el-GR" dirty="0"/>
              <a:t> </a:t>
            </a:r>
          </a:p>
          <a:p>
            <a:r>
              <a:rPr lang="en-GB" dirty="0"/>
              <a:t>CHSH </a:t>
            </a:r>
            <a:r>
              <a:rPr lang="el-GR" dirty="0"/>
              <a:t>ανισότητα</a:t>
            </a:r>
          </a:p>
          <a:p>
            <a:endParaRPr lang="el-GR" dirty="0"/>
          </a:p>
          <a:p>
            <a:r>
              <a:rPr lang="el-GR" dirty="0"/>
              <a:t>Προετοιμασία των </a:t>
            </a:r>
            <a:r>
              <a:rPr lang="en-GB" dirty="0"/>
              <a:t>qubit </a:t>
            </a:r>
            <a:r>
              <a:rPr lang="el-GR" dirty="0"/>
              <a:t>μέσω φίλτρων </a:t>
            </a:r>
          </a:p>
          <a:p>
            <a:endParaRPr lang="el-G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E4F4A-932C-C592-B5F1-420C8E26D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707" y="2923804"/>
            <a:ext cx="5078677" cy="2031471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CA27C-272B-27F2-0707-6E150B36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53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E52DA-C429-9DBB-3A34-DBD4A3747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l-GR" dirty="0"/>
              <a:t>Πρωτόκολλο </a:t>
            </a:r>
            <a:r>
              <a:rPr lang="en-GB" dirty="0"/>
              <a:t>E91</a:t>
            </a:r>
            <a:r>
              <a:rPr lang="el-GR" dirty="0"/>
              <a:t>(2/2)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8386D70-327E-74C6-2AEF-DFFA53BCC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20" y="1701797"/>
            <a:ext cx="11233248" cy="2807323"/>
          </a:xfrm>
        </p:spPr>
        <p:txBody>
          <a:bodyPr>
            <a:normAutofit/>
          </a:bodyPr>
          <a:lstStyle/>
          <a:p>
            <a:r>
              <a:rPr lang="el-GR" dirty="0"/>
              <a:t>Βήμα 1: Δημιουργία διεμπλοκής δυο </a:t>
            </a:r>
            <a:r>
              <a:rPr lang="en-GB" dirty="0"/>
              <a:t>qubit</a:t>
            </a:r>
          </a:p>
          <a:p>
            <a:r>
              <a:rPr lang="el-GR" dirty="0"/>
              <a:t>Βήμα 2: Προετοιμασία των </a:t>
            </a:r>
            <a:r>
              <a:rPr lang="en-GB" dirty="0"/>
              <a:t>qubit </a:t>
            </a:r>
            <a:r>
              <a:rPr lang="el-GR" dirty="0"/>
              <a:t>μέσω των φίλτρων</a:t>
            </a:r>
          </a:p>
          <a:p>
            <a:r>
              <a:rPr lang="el-GR" dirty="0"/>
              <a:t>Βήμα 3: Χρήση ανισότητας </a:t>
            </a:r>
            <a:r>
              <a:rPr lang="en-GB" dirty="0"/>
              <a:t>CHSH (</a:t>
            </a:r>
            <a:r>
              <a:rPr lang="pt-BR" b="0" i="0" u="none" strike="noStrike" baseline="0" dirty="0"/>
              <a:t>S = E(α, β) + E(𝑎′,β) −E(α, 𝛽′) + E(α′, 𝛽′))</a:t>
            </a:r>
            <a:endParaRPr lang="en-GB" dirty="0"/>
          </a:p>
          <a:p>
            <a:r>
              <a:rPr lang="en-GB" dirty="0"/>
              <a:t>B</a:t>
            </a:r>
            <a:r>
              <a:rPr lang="el-GR" dirty="0"/>
              <a:t>ήμα 4: Έλεγχος ορίων ανισότητας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D53915-D666-0990-7153-1DC6BD8E7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60" y="4123936"/>
            <a:ext cx="6480720" cy="249289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7C7EFC-300A-0C78-75E1-EE469D3F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39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06395-FD8E-C2DA-8A3E-8C3C758C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Προσομοίωση πρωτοκόλλου Ε91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9166C9-E2C3-AF9A-A708-DAC4B2B504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l-GR" dirty="0"/>
                  <a:t>Δημιουργία διεμπλοκής μεταξύ δυο </a:t>
                </a:r>
                <a:r>
                  <a:rPr lang="en-GB" dirty="0"/>
                  <a:t>qubit </a:t>
                </a:r>
              </a:p>
              <a:p>
                <a:r>
                  <a:rPr lang="el-GR" dirty="0"/>
                  <a:t>Εφαρμογή κατάλληλων φίλτρων και από τις δυο πλευρές </a:t>
                </a:r>
              </a:p>
              <a:p>
                <a:r>
                  <a:rPr lang="el-GR" dirty="0"/>
                  <a:t>Υλοποίηση </a:t>
                </a:r>
                <a:r>
                  <a:rPr lang="en-GB" dirty="0"/>
                  <a:t>CHSH</a:t>
                </a:r>
                <a:r>
                  <a:rPr lang="el-GR" dirty="0"/>
                  <a:t> ανίσοτητας</a:t>
                </a:r>
                <a:r>
                  <a:rPr lang="en-GB" dirty="0"/>
                  <a:t> </a:t>
                </a:r>
                <a:endParaRPr lang="el-GR" dirty="0"/>
              </a:p>
              <a:p>
                <a:r>
                  <a:rPr lang="el-GR" dirty="0"/>
                  <a:t>Έλεγχος ορίων (2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l-GR" dirty="0"/>
                  <a:t>  </a:t>
                </a:r>
                <a:r>
                  <a:rPr lang="en-GB" dirty="0"/>
                  <a:t>CHSH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GB" dirty="0"/>
                  <a:t> 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GB" dirty="0"/>
                  <a:t> )</a:t>
                </a:r>
              </a:p>
              <a:p>
                <a:r>
                  <a:rPr lang="el-GR" dirty="0"/>
                  <a:t>Αξιολόγηση καταλληλότητας πρωτοκόλλου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9166C9-E2C3-AF9A-A708-DAC4B2B504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5" t="-19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94596-B352-5268-79C1-0676B81E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69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A11D8-5140-F8EA-69D2-2FBC46FB1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Αποτελέσματα </a:t>
            </a:r>
            <a:r>
              <a:rPr lang="en-GB" dirty="0"/>
              <a:t>CHSH </a:t>
            </a:r>
            <a:r>
              <a:rPr lang="el-GR" dirty="0"/>
              <a:t>ανισότητας στο πρωτόκολλο Ε91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067D82-BFA1-EBB3-F11D-BB9172934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2973" y="1701800"/>
            <a:ext cx="6832479" cy="446246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F8424A-2167-8CFF-87BA-020851FB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93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4D8E-8FFF-658C-EE4F-0B900802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Συμπεράσματα 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9ED2A-85DF-1E9A-A303-5F0003B67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Παρατηρούμε ότι η κβαντική κρυπτογραφία παρέχει την μεγαλύτερη δυνατή ασφάλεια έναντι κάθε άλλου κλασσικού συστήματος</a:t>
            </a:r>
            <a:r>
              <a:rPr lang="en-GB" dirty="0"/>
              <a:t>.</a:t>
            </a:r>
            <a:endParaRPr lang="el-GR" dirty="0"/>
          </a:p>
          <a:p>
            <a:r>
              <a:rPr lang="el-GR" dirty="0"/>
              <a:t>Ειδικότερα κατέστη αντιληπτό ότι τα δυο κρυπτογραφικά συστήματα που περιγράφηκαν είναι αδύνατον να παραβιαστούν</a:t>
            </a:r>
            <a:r>
              <a:rPr lang="en-GB" dirty="0"/>
              <a:t>.</a:t>
            </a:r>
            <a:endParaRPr lang="el-GR" dirty="0"/>
          </a:p>
          <a:p>
            <a:r>
              <a:rPr lang="el-GR" dirty="0"/>
              <a:t>Τέλος, σαν συνέχεια και επέκταση αυτής της διπλωματικής θα προτινόνταν η εφαρμογή των πρωτοκόλλων σε πραγματικό κβαντικό υπολογιστή για την πλήρη αξιολόγηση τους</a:t>
            </a:r>
            <a:r>
              <a:rPr lang="en-GB" dirty="0"/>
              <a:t>.</a:t>
            </a:r>
            <a:r>
              <a:rPr lang="el-GR" dirty="0"/>
              <a:t>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00EC9-4C4F-B795-9A36-2854B6F4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74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137F1-56FE-2630-3CAD-BE0E8709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88" y="4581128"/>
            <a:ext cx="10360501" cy="864095"/>
          </a:xfrm>
        </p:spPr>
        <p:txBody>
          <a:bodyPr anchor="b">
            <a:normAutofit/>
          </a:bodyPr>
          <a:lstStyle/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Σας ευχαριστώ για την προσοχή σας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22EA2-A6AD-2126-9963-2E358A8B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3649" y="6356352"/>
            <a:ext cx="101573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014DD1E-5D91-48A3-AD6D-45FBA980D106}" type="slidenum">
              <a:rPr lang="en-GB" smtClean="0"/>
              <a:pPr>
                <a:spcAft>
                  <a:spcPts val="600"/>
                </a:spcAft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87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1E5E7-9497-5046-AFA7-3BF51DC37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Δομή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45F02-A635-E268-30A9-1152584B0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2204863"/>
            <a:ext cx="10564161" cy="4104457"/>
          </a:xfrm>
        </p:spPr>
        <p:txBody>
          <a:bodyPr numCol="2">
            <a:normAutofit/>
          </a:bodyPr>
          <a:lstStyle/>
          <a:p>
            <a:r>
              <a:rPr lang="el-GR" dirty="0"/>
              <a:t>Στόχοι</a:t>
            </a:r>
          </a:p>
          <a:p>
            <a:r>
              <a:rPr lang="el-GR" dirty="0"/>
              <a:t>Κρυπτογραφία</a:t>
            </a:r>
          </a:p>
          <a:p>
            <a:r>
              <a:rPr lang="el-GR" dirty="0"/>
              <a:t>Εργαλεία κβαντικής κρυπτογραφίας</a:t>
            </a:r>
          </a:p>
          <a:p>
            <a:r>
              <a:rPr lang="el-GR" dirty="0"/>
              <a:t>Πρωτόκολλο ΒΒ84</a:t>
            </a:r>
          </a:p>
          <a:p>
            <a:r>
              <a:rPr lang="el-GR" dirty="0"/>
              <a:t>Πρωσομοίωση πρωτοκόλλου ΒΒ84</a:t>
            </a:r>
            <a:endParaRPr lang="en-GB" dirty="0"/>
          </a:p>
          <a:p>
            <a:r>
              <a:rPr lang="el-GR" dirty="0"/>
              <a:t>Πρωτόκολλο Ε91</a:t>
            </a:r>
          </a:p>
          <a:p>
            <a:r>
              <a:rPr lang="el-GR" dirty="0"/>
              <a:t>Πρωσομοίωση πρωτοκόλλου Ε91</a:t>
            </a:r>
          </a:p>
          <a:p>
            <a:r>
              <a:rPr lang="el-GR" dirty="0"/>
              <a:t>Αποτελέσματα πρωσομοίωσης </a:t>
            </a:r>
          </a:p>
          <a:p>
            <a:r>
              <a:rPr lang="el-GR" dirty="0"/>
              <a:t>Συμπεράσματα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0EC5C-135A-0B17-EF66-2C7B16D4A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956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5155-5894-DEFE-7D30-34B5F62AA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Στόχοι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1E738-236C-8071-BCDB-4E6E07345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sz="2000" dirty="0"/>
              <a:t>Παραγωγή &amp; Μετάδοση κβαντικών κλειδιών</a:t>
            </a:r>
          </a:p>
          <a:p>
            <a:endParaRPr lang="el-GR" sz="2000" dirty="0"/>
          </a:p>
          <a:p>
            <a:r>
              <a:rPr lang="el-GR" sz="2000" dirty="0"/>
              <a:t>Ασφαλή επικοινωνία μεταξύ  χρηστών </a:t>
            </a:r>
          </a:p>
          <a:p>
            <a:endParaRPr lang="el-GR" sz="2000" dirty="0"/>
          </a:p>
          <a:p>
            <a:r>
              <a:rPr lang="el-GR" sz="2000" dirty="0"/>
              <a:t>Υλοποίηση πρωτοκόλλων κρυπτογραφίας με χρήση κβαντικού υπολογιστή</a:t>
            </a:r>
          </a:p>
          <a:p>
            <a:pPr marL="0" indent="0">
              <a:buNone/>
            </a:pPr>
            <a:endParaRPr lang="el-GR" sz="2000" dirty="0"/>
          </a:p>
          <a:p>
            <a:r>
              <a:rPr lang="el-GR" sz="2000" dirty="0"/>
              <a:t>Απόδειξη πλήρους ασφάλειας επικοινωνίας με την χρήση των κβαντικών πρωτοκόλλων κρυπτογραφίας </a:t>
            </a:r>
            <a:r>
              <a:rPr lang="en-GB" sz="2000" dirty="0"/>
              <a:t>BB84 </a:t>
            </a:r>
            <a:r>
              <a:rPr lang="el-GR" sz="2000" dirty="0"/>
              <a:t>και </a:t>
            </a:r>
            <a:r>
              <a:rPr lang="en-GB" sz="2000" dirty="0"/>
              <a:t>E91</a:t>
            </a:r>
            <a:endParaRPr lang="el-GR" sz="2000" dirty="0"/>
          </a:p>
          <a:p>
            <a:endParaRPr lang="el-GR" sz="2000" dirty="0"/>
          </a:p>
          <a:p>
            <a:r>
              <a:rPr lang="el-GR" sz="2000" dirty="0"/>
              <a:t>Πρακτική χρήση θεωρητικών πρωτοκόλλων κρυπτογράφησης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C544A-9313-5E12-8F6D-2C69C548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77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B135F-A8D5-2FE0-D9DD-4D7EDE314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l-GR" dirty="0"/>
              <a:t>Κρυπτογραφία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53345-92AE-D4DB-AE0B-57811F700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/>
          <a:p>
            <a:pPr marL="377886" lvl="1" indent="0">
              <a:buNone/>
            </a:pPr>
            <a:endParaRPr lang="el-GR" sz="1600" dirty="0">
              <a:latin typeface="Calibri" panose="020F0502020204030204" pitchFamily="34" charset="0"/>
            </a:endParaRPr>
          </a:p>
          <a:p>
            <a:r>
              <a:rPr lang="el-GR" sz="1800" b="0" i="0" u="none" strike="noStrike" baseline="0" dirty="0">
                <a:latin typeface="Calibri" panose="020F0502020204030204" pitchFamily="34" charset="0"/>
              </a:rPr>
              <a:t>Η κρυπτογραφία είναι ο κλάδος της επιστήμης της κρυπτολογίας ο οποίος ασχολείται με τη μελέτη της ασφαλούς επικοινωνίας</a:t>
            </a:r>
          </a:p>
          <a:p>
            <a:endParaRPr lang="el-GR" sz="18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l-GR" sz="1800" dirty="0">
                <a:solidFill>
                  <a:srgbClr val="FF0000"/>
                </a:solidFill>
                <a:latin typeface="Calibri" panose="020F0502020204030204" pitchFamily="34" charset="0"/>
              </a:rPr>
              <a:t>Β</a:t>
            </a:r>
            <a:r>
              <a:rPr lang="el-GR" sz="1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ασικός στόχος: </a:t>
            </a:r>
            <a:r>
              <a:rPr lang="el-GR" sz="1800" b="0" i="0" u="none" strike="noStrike" baseline="0" dirty="0">
                <a:latin typeface="Calibri" panose="020F0502020204030204" pitchFamily="34" charset="0"/>
              </a:rPr>
              <a:t>η μελέτη και εφαρμογή τεχνικών διαφύλαξης εμπιστευτικών δεδομένων από τη μη εξουσιοδοτημένη πρόσβαση</a:t>
            </a:r>
          </a:p>
          <a:p>
            <a:pPr algn="l"/>
            <a:endParaRPr lang="el-GR" sz="18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l-GR" sz="1800" dirty="0">
                <a:solidFill>
                  <a:srgbClr val="FF0000"/>
                </a:solidFill>
                <a:latin typeface="Calibri" panose="020F0502020204030204" pitchFamily="34" charset="0"/>
              </a:rPr>
              <a:t>Είδη κρυπτογραφίας:</a:t>
            </a:r>
          </a:p>
          <a:p>
            <a:pPr lvl="2"/>
            <a:r>
              <a:rPr lang="el-GR" sz="1400" b="0" i="0" u="none" strike="noStrike" baseline="0" dirty="0">
                <a:latin typeface="Calibri" panose="020F0502020204030204" pitchFamily="34" charset="0"/>
              </a:rPr>
              <a:t>Κβαντική κρυπτογραφία</a:t>
            </a:r>
          </a:p>
          <a:p>
            <a:pPr lvl="2"/>
            <a:r>
              <a:rPr lang="el-GR" sz="1400" dirty="0">
                <a:latin typeface="Calibri" panose="020F0502020204030204" pitchFamily="34" charset="0"/>
              </a:rPr>
              <a:t>Κλασική κρυπτογραφία</a:t>
            </a:r>
            <a:endParaRPr lang="el-GR" sz="1400" b="0" i="0" u="none" strike="noStrike" baseline="0" dirty="0">
              <a:latin typeface="Calibri" panose="020F0502020204030204" pitchFamily="34" charset="0"/>
            </a:endParaRPr>
          </a:p>
          <a:p>
            <a:pPr algn="l"/>
            <a:endParaRPr lang="el-GR" sz="1600" b="0" i="0" u="none" strike="noStrike" baseline="0" dirty="0">
              <a:latin typeface="Calibri" panose="020F0502020204030204" pitchFamily="34" charset="0"/>
            </a:endParaRPr>
          </a:p>
          <a:p>
            <a:pPr algn="l"/>
            <a:endParaRPr lang="en-GB" sz="1600" dirty="0"/>
          </a:p>
        </p:txBody>
      </p:sp>
      <p:pic>
        <p:nvPicPr>
          <p:cNvPr id="7" name="Content Placeholder 6" descr="A picture containing text&#10;&#10;Description automatically generated">
            <a:extLst>
              <a:ext uri="{FF2B5EF4-FFF2-40B4-BE49-F238E27FC236}">
                <a16:creationId xmlns:a16="http://schemas.microsoft.com/office/drawing/2014/main" id="{8E23F824-972A-E501-AD90-8C3515FB3A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596" y="2405401"/>
            <a:ext cx="4079459" cy="305565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48503-13F6-FCDB-D237-54559CFA1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7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F50D-4400-FAF0-F212-76BEB5860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l-GR" dirty="0"/>
              <a:t>Εργαλεία κβαντικής κρυπτογραφίας</a:t>
            </a:r>
            <a:endParaRPr lang="en-GB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B5A437B-E017-10A6-3559-9D157EC72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2276871"/>
            <a:ext cx="10360501" cy="3887197"/>
          </a:xfrm>
        </p:spPr>
        <p:txBody>
          <a:bodyPr>
            <a:normAutofit lnSpcReduction="10000"/>
          </a:bodyPr>
          <a:lstStyle/>
          <a:p>
            <a:r>
              <a:rPr lang="el-GR" dirty="0"/>
              <a:t>Κβαντική Υπέρθεση</a:t>
            </a:r>
          </a:p>
          <a:p>
            <a:endParaRPr lang="el-GR" dirty="0"/>
          </a:p>
          <a:p>
            <a:r>
              <a:rPr lang="el-GR" dirty="0"/>
              <a:t>Αδυναμία αντιγραφής κατάστασης του </a:t>
            </a:r>
            <a:r>
              <a:rPr lang="en-GB" dirty="0"/>
              <a:t>qubit </a:t>
            </a:r>
            <a:r>
              <a:rPr lang="el-GR" dirty="0"/>
              <a:t>(</a:t>
            </a:r>
            <a:r>
              <a:rPr lang="en-GB" dirty="0"/>
              <a:t>No-cloning theorem)</a:t>
            </a:r>
            <a:endParaRPr lang="el-GR" dirty="0"/>
          </a:p>
          <a:p>
            <a:pPr marL="0" indent="0">
              <a:buNone/>
            </a:pPr>
            <a:endParaRPr lang="en-GB" dirty="0"/>
          </a:p>
          <a:p>
            <a:r>
              <a:rPr lang="el-GR" dirty="0"/>
              <a:t>Κβαντική Διεμπλοκή</a:t>
            </a:r>
            <a:endParaRPr lang="en-GB" dirty="0"/>
          </a:p>
          <a:p>
            <a:endParaRPr lang="el-GR" dirty="0"/>
          </a:p>
          <a:p>
            <a:r>
              <a:rPr lang="el-GR" dirty="0"/>
              <a:t>Κβαντική τηλεμεταφορά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66022B-6E5E-F952-269C-76561DA2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1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8B15A5C-E9EF-892F-1D82-13220B5F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l-GR" dirty="0"/>
              <a:t>Πρωτόκολλο </a:t>
            </a:r>
            <a:r>
              <a:rPr lang="en-GB" dirty="0"/>
              <a:t>BB84</a:t>
            </a:r>
            <a:r>
              <a:rPr lang="el-GR" dirty="0"/>
              <a:t> (1/2)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5B9D6DE-CCD2-9309-6BAA-1A66BDE59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6243681" cy="3887443"/>
          </a:xfrm>
        </p:spPr>
        <p:txBody>
          <a:bodyPr>
            <a:normAutofit/>
          </a:bodyPr>
          <a:lstStyle/>
          <a:p>
            <a:pPr algn="l"/>
            <a:r>
              <a:rPr lang="en-GB" sz="2000" b="0" i="0" u="none" strike="noStrike" baseline="0" dirty="0">
                <a:latin typeface="Calibri" panose="020F0502020204030204" pitchFamily="34" charset="0"/>
              </a:rPr>
              <a:t>Charles</a:t>
            </a:r>
            <a:r>
              <a:rPr lang="el-GR" sz="2000" b="0" i="0" u="none" strike="noStrike" baseline="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nn-NO" sz="2000" b="0" i="0" u="none" strike="noStrike" baseline="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</a:rPr>
              <a:t>Βennett </a:t>
            </a:r>
            <a:r>
              <a:rPr lang="nn-NO" sz="2000" b="0" i="0" u="none" strike="noStrike" baseline="0" dirty="0">
                <a:latin typeface="Calibri" panose="020F0502020204030204" pitchFamily="34" charset="0"/>
              </a:rPr>
              <a:t>και Gilles</a:t>
            </a:r>
            <a:r>
              <a:rPr lang="nn-NO" sz="2000" b="0" i="0" u="none" strike="noStrike" baseline="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</a:rPr>
              <a:t> Βrassard </a:t>
            </a:r>
            <a:r>
              <a:rPr lang="el-GR" sz="2000" b="0" i="0" u="none" strike="noStrike" baseline="0" dirty="0">
                <a:latin typeface="Calibri" panose="020F0502020204030204" pitchFamily="34" charset="0"/>
              </a:rPr>
              <a:t>το</a:t>
            </a:r>
            <a:r>
              <a:rPr lang="nn-NO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nn-NO" sz="2000" b="0" i="0" u="none" strike="noStrike" baseline="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</a:rPr>
              <a:t>1984</a:t>
            </a:r>
            <a:endParaRPr lang="el-GR" sz="2000" b="0" i="0" u="none" strike="noStrike" baseline="0" dirty="0">
              <a:solidFill>
                <a:schemeClr val="accent2">
                  <a:lumMod val="40000"/>
                  <a:lumOff val="60000"/>
                </a:schemeClr>
              </a:solidFill>
              <a:latin typeface="Calibri" panose="020F0502020204030204" pitchFamily="34" charset="0"/>
            </a:endParaRPr>
          </a:p>
          <a:p>
            <a:pPr algn="l"/>
            <a:endParaRPr lang="el-GR" sz="2000" b="0" i="0" u="none" strike="noStrike" baseline="0" dirty="0">
              <a:solidFill>
                <a:schemeClr val="accent2">
                  <a:lumMod val="40000"/>
                  <a:lumOff val="60000"/>
                </a:schemeClr>
              </a:solidFill>
              <a:latin typeface="Calibri" panose="020F0502020204030204" pitchFamily="34" charset="0"/>
            </a:endParaRPr>
          </a:p>
          <a:p>
            <a:pPr algn="l"/>
            <a:r>
              <a:rPr lang="el-GR" sz="2000" dirty="0"/>
              <a:t>Ασφαλή αποστολή του κλειδιού κρυπτογράφησης</a:t>
            </a:r>
          </a:p>
          <a:p>
            <a:pPr algn="l"/>
            <a:endParaRPr lang="el-GR" sz="2000" dirty="0"/>
          </a:p>
          <a:p>
            <a:pPr algn="l"/>
            <a:r>
              <a:rPr lang="el-GR" sz="2000" dirty="0"/>
              <a:t>Χρήση του </a:t>
            </a:r>
            <a:r>
              <a:rPr lang="en-GB" sz="2000" dirty="0"/>
              <a:t>non-cloning theorem</a:t>
            </a:r>
            <a:endParaRPr lang="el-GR" sz="2000" dirty="0"/>
          </a:p>
          <a:p>
            <a:pPr algn="l"/>
            <a:endParaRPr lang="el-GR" sz="2000" dirty="0"/>
          </a:p>
          <a:p>
            <a:pPr algn="l"/>
            <a:r>
              <a:rPr lang="el-GR" sz="2000" dirty="0"/>
              <a:t>Προετοιμασία των </a:t>
            </a:r>
            <a:r>
              <a:rPr lang="en-GB" sz="2000" dirty="0"/>
              <a:t>qubit </a:t>
            </a:r>
            <a:r>
              <a:rPr lang="el-GR" sz="2000" dirty="0"/>
              <a:t>μέσω φίλτρων </a:t>
            </a:r>
            <a:endParaRPr lang="en-GB" sz="2000" dirty="0"/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43826A0F-57B2-45AD-B732-4B779DF4D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28" y="3798293"/>
            <a:ext cx="2657846" cy="17718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FA14F1-F44C-5353-910A-4B4531CD5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28" y="2492896"/>
            <a:ext cx="2657846" cy="136156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F7E00C-1CEA-A589-E86C-C1AF12F9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82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F89A-486B-AD2A-5F67-13F13671F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	Συσχέτιση </a:t>
            </a:r>
            <a:r>
              <a:rPr lang="en-GB" dirty="0"/>
              <a:t>qubits </a:t>
            </a:r>
            <a:r>
              <a:rPr lang="el-GR" dirty="0"/>
              <a:t>με φίλτρα και μοίρες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EE6CF5A1-4343-77EF-AEA4-ABEC3EF9851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74512624"/>
                  </p:ext>
                </p:extLst>
              </p:nvPr>
            </p:nvGraphicFramePr>
            <p:xfrm>
              <a:off x="1219200" y="1701800"/>
              <a:ext cx="10360023" cy="30520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53341">
                      <a:extLst>
                        <a:ext uri="{9D8B030D-6E8A-4147-A177-3AD203B41FA5}">
                          <a16:colId xmlns:a16="http://schemas.microsoft.com/office/drawing/2014/main" val="2158000757"/>
                        </a:ext>
                      </a:extLst>
                    </a:gridCol>
                    <a:gridCol w="3453341">
                      <a:extLst>
                        <a:ext uri="{9D8B030D-6E8A-4147-A177-3AD203B41FA5}">
                          <a16:colId xmlns:a16="http://schemas.microsoft.com/office/drawing/2014/main" val="4016544260"/>
                        </a:ext>
                      </a:extLst>
                    </a:gridCol>
                    <a:gridCol w="3453341">
                      <a:extLst>
                        <a:ext uri="{9D8B030D-6E8A-4147-A177-3AD203B41FA5}">
                          <a16:colId xmlns:a16="http://schemas.microsoft.com/office/drawing/2014/main" val="2361958237"/>
                        </a:ext>
                      </a:extLst>
                    </a:gridCol>
                  </a:tblGrid>
                  <a:tr h="633472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Qubits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/>
                            <a:t>                Φίλτρο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/>
                            <a:t>                Μοίρες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912319"/>
                      </a:ext>
                    </a:extLst>
                  </a:tr>
                  <a:tr h="633472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GB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l-GR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l-GR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90</m:t>
                                    </m:r>
                                  </m:e>
                                  <m:sup>
                                    <m:r>
                                      <a:rPr lang="el-GR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0259849"/>
                      </a:ext>
                    </a:extLst>
                  </a:tr>
                  <a:tr h="353824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8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GB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i="0" baseline="0" dirty="0">
                              <a:solidFill>
                                <a:schemeClr val="dk1"/>
                              </a:solidFill>
                              <a:latin typeface="+mn-lt"/>
                            </a:rPr>
                            <a:t>                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180</m:t>
                                  </m:r>
                                </m:e>
                                <m:sup>
                                  <m: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6060966"/>
                      </a:ext>
                    </a:extLst>
                  </a:tr>
                  <a:tr h="633472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i="1" smtClean="0">
                                    <a:solidFill>
                                      <a:schemeClr val="bg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GB" sz="2800" dirty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l-GR" i="1" smtClean="0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l-GR" b="0" i="1" smtClean="0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e>
                                  <m:sup>
                                    <m:r>
                                      <a:rPr lang="el-GR" i="1" smtClean="0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3665732"/>
                      </a:ext>
                    </a:extLst>
                  </a:tr>
                  <a:tr h="633472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8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i="1" smtClean="0">
                                    <a:solidFill>
                                      <a:schemeClr val="bg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GB" sz="2800" dirty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l-GR" i="1" smtClean="0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l-GR" b="0" i="1" smtClean="0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135</m:t>
                                    </m:r>
                                  </m:e>
                                  <m:sup>
                                    <m:r>
                                      <a:rPr lang="el-GR" i="1" smtClean="0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50730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EE6CF5A1-4343-77EF-AEA4-ABEC3EF9851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74512624"/>
                  </p:ext>
                </p:extLst>
              </p:nvPr>
            </p:nvGraphicFramePr>
            <p:xfrm>
              <a:off x="1219200" y="1701800"/>
              <a:ext cx="10360023" cy="30520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53341">
                      <a:extLst>
                        <a:ext uri="{9D8B030D-6E8A-4147-A177-3AD203B41FA5}">
                          <a16:colId xmlns:a16="http://schemas.microsoft.com/office/drawing/2014/main" val="2158000757"/>
                        </a:ext>
                      </a:extLst>
                    </a:gridCol>
                    <a:gridCol w="3453341">
                      <a:extLst>
                        <a:ext uri="{9D8B030D-6E8A-4147-A177-3AD203B41FA5}">
                          <a16:colId xmlns:a16="http://schemas.microsoft.com/office/drawing/2014/main" val="4016544260"/>
                        </a:ext>
                      </a:extLst>
                    </a:gridCol>
                    <a:gridCol w="3453341">
                      <a:extLst>
                        <a:ext uri="{9D8B030D-6E8A-4147-A177-3AD203B41FA5}">
                          <a16:colId xmlns:a16="http://schemas.microsoft.com/office/drawing/2014/main" val="2361958237"/>
                        </a:ext>
                      </a:extLst>
                    </a:gridCol>
                  </a:tblGrid>
                  <a:tr h="633472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Qubits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/>
                            <a:t>                Φίλτρο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/>
                            <a:t>                Μοίρες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912319"/>
                      </a:ext>
                    </a:extLst>
                  </a:tr>
                  <a:tr h="633472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30" t="-107692" r="-100883" b="-2836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176" t="-107692" r="-705" b="-2836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025984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30" t="-254118" r="-100883" b="-24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176" t="-254118" r="-705" b="-2470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6060966"/>
                      </a:ext>
                    </a:extLst>
                  </a:tr>
                  <a:tr h="633472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30" t="-289423" r="-100883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176" t="-289423" r="-705" b="-1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3665732"/>
                      </a:ext>
                    </a:extLst>
                  </a:tr>
                  <a:tr h="633472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30" t="-389423" r="-100883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176" t="-389423" r="-705" b="-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50730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F6E456-5D85-CD51-9505-8BA01763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17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813E42F-E56D-C4C8-F772-BAF727813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el-GR" dirty="0"/>
              <a:t>Πρωτόκολλο </a:t>
            </a:r>
            <a:r>
              <a:rPr lang="en-GB" dirty="0"/>
              <a:t>BB84</a:t>
            </a:r>
            <a:r>
              <a:rPr lang="el-GR" dirty="0"/>
              <a:t> (2/2) 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52F5E5C-CF76-F5D7-9BC1-6368A672F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2879331"/>
          </a:xfrm>
        </p:spPr>
        <p:txBody>
          <a:bodyPr>
            <a:normAutofit/>
          </a:bodyPr>
          <a:lstStyle/>
          <a:p>
            <a:r>
              <a:rPr lang="el-GR" sz="2000" dirty="0"/>
              <a:t>Βήμα 1: Προετοιμασία </a:t>
            </a:r>
            <a:r>
              <a:rPr lang="en-GB" sz="2000" dirty="0"/>
              <a:t>qubit </a:t>
            </a:r>
          </a:p>
          <a:p>
            <a:r>
              <a:rPr lang="el-GR" sz="2000" dirty="0"/>
              <a:t>Βήμα 2: Αποστολή</a:t>
            </a:r>
          </a:p>
          <a:p>
            <a:r>
              <a:rPr lang="el-GR" sz="2000" dirty="0"/>
              <a:t>Βήμα 3: Ο εφαρμογή φίλτρου από τον παραλήπτη</a:t>
            </a:r>
          </a:p>
          <a:p>
            <a:r>
              <a:rPr lang="el-GR" sz="2000" dirty="0"/>
              <a:t>Βήμα 4: Αναφορά αποστολέα για το είδους των φίλτρων που χρησιμοποιήθηκε σε κάθε </a:t>
            </a:r>
            <a:r>
              <a:rPr lang="en-GB" sz="2000" dirty="0"/>
              <a:t>qubit</a:t>
            </a:r>
            <a:endParaRPr lang="el-GR" sz="2000" dirty="0"/>
          </a:p>
          <a:p>
            <a:r>
              <a:rPr lang="el-GR" sz="2000" dirty="0"/>
              <a:t>Βημα 5: Απόρριψη </a:t>
            </a:r>
            <a:r>
              <a:rPr lang="en-GB" sz="2000" dirty="0"/>
              <a:t>qubit </a:t>
            </a:r>
            <a:r>
              <a:rPr lang="el-GR" sz="2000" dirty="0"/>
              <a:t>με διαφορετικό φίλτρο</a:t>
            </a:r>
          </a:p>
          <a:p>
            <a:r>
              <a:rPr lang="el-GR" sz="2000" dirty="0"/>
              <a:t>Βήμα 6: Έλεγχος μέρους των εναπομείναντων </a:t>
            </a:r>
            <a:r>
              <a:rPr lang="en-GB" sz="2000" dirty="0"/>
              <a:t>qubit </a:t>
            </a:r>
            <a:r>
              <a:rPr lang="el-GR" sz="2000" dirty="0"/>
              <a:t>για εντοπισμό τυχόν παρέμβασης τρίτου  </a:t>
            </a:r>
          </a:p>
        </p:txBody>
      </p:sp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89B5D71B-65FA-8611-6635-7E5E9E902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846" y="4562425"/>
            <a:ext cx="7879131" cy="192666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AFE294-929E-7DF2-7A84-F3F851D9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27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8FB8-E2E9-F37D-9EE3-8811E63CD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l-GR" dirty="0"/>
              <a:t>Προσομοίωση πρωτοκόλλου ΒΒ84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4880A-5572-606C-0551-C8602F4F4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 fontScale="92500" lnSpcReduction="20000"/>
          </a:bodyPr>
          <a:lstStyle/>
          <a:p>
            <a:r>
              <a:rPr lang="el-GR" sz="2000" dirty="0"/>
              <a:t>Δημιουργία </a:t>
            </a:r>
            <a:r>
              <a:rPr lang="en-GB" sz="2000" dirty="0"/>
              <a:t>qubit</a:t>
            </a:r>
            <a:r>
              <a:rPr lang="el-GR" sz="2000" dirty="0"/>
              <a:t> (0 ή 1)</a:t>
            </a:r>
            <a:endParaRPr lang="en-GB" sz="2000" dirty="0"/>
          </a:p>
          <a:p>
            <a:r>
              <a:rPr lang="el-GR" sz="2000" dirty="0"/>
              <a:t>Τυχαία εφαρμογή φίλτρων (πύλες </a:t>
            </a:r>
            <a:r>
              <a:rPr lang="en-GB" sz="2000" dirty="0"/>
              <a:t>Hadamard </a:t>
            </a:r>
            <a:r>
              <a:rPr lang="el-GR" sz="2000" dirty="0"/>
              <a:t>ή αδρανείας</a:t>
            </a:r>
            <a:r>
              <a:rPr lang="en-GB" sz="2000" dirty="0"/>
              <a:t>)</a:t>
            </a:r>
          </a:p>
          <a:p>
            <a:r>
              <a:rPr lang="el-GR" sz="2000" dirty="0"/>
              <a:t>Παρεμβολή τρίτου στο σύστημα</a:t>
            </a:r>
          </a:p>
          <a:p>
            <a:r>
              <a:rPr lang="el-GR" sz="2000" dirty="0"/>
              <a:t>Τυχαία εφαρμογή φίλτρων από τον υποκλοπέα</a:t>
            </a:r>
          </a:p>
          <a:p>
            <a:r>
              <a:rPr lang="el-GR" sz="2000" dirty="0"/>
              <a:t>Τυχαία εφαρμογή των δυο φίλτρων από τον παραλείπτη</a:t>
            </a:r>
          </a:p>
          <a:p>
            <a:r>
              <a:rPr lang="el-GR" sz="2000" dirty="0"/>
              <a:t>Αναζήτηση όμοιων φίλτρων </a:t>
            </a:r>
          </a:p>
          <a:p>
            <a:r>
              <a:rPr lang="el-GR" sz="2000" dirty="0"/>
              <a:t>Εξέταση εάν μέρος των </a:t>
            </a:r>
            <a:r>
              <a:rPr lang="en-GB" sz="2000" dirty="0"/>
              <a:t>qubit </a:t>
            </a:r>
            <a:r>
              <a:rPr lang="el-GR" sz="2000" dirty="0"/>
              <a:t>έχουν όμοια τιμή </a:t>
            </a:r>
          </a:p>
          <a:p>
            <a:r>
              <a:rPr lang="el-GR" sz="2000" dirty="0"/>
              <a:t>Αξιολόγηση καταλληλότητας του πρωτοκόλλου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095C9-004A-9AAB-1797-6F05D627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3649" y="6356352"/>
            <a:ext cx="101573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014DD1E-5D91-48A3-AD6D-45FBA980D106}" type="slidenum">
              <a:rPr lang="en-GB" smtClean="0"/>
              <a:pPr>
                <a:spcAft>
                  <a:spcPts val="600"/>
                </a:spcAft>
              </a:pPr>
              <a:t>9</a:t>
            </a:fld>
            <a:endParaRPr lang="en-GB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DDB8600-6515-56C4-BF1A-D2FB6A0CC4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04366" y="2259691"/>
            <a:ext cx="4875017" cy="3330457"/>
          </a:xfrm>
        </p:spPr>
      </p:pic>
    </p:spTree>
    <p:extLst>
      <p:ext uri="{BB962C8B-B14F-4D97-AF65-F5344CB8AC3E}">
        <p14:creationId xmlns:p14="http://schemas.microsoft.com/office/powerpoint/2010/main" val="239054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4740</TotalTime>
  <Words>506</Words>
  <Application>Microsoft Office PowerPoint</Application>
  <PresentationFormat>Custom</PresentationFormat>
  <Paragraphs>121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Tech 16x9</vt:lpstr>
      <vt:lpstr>         Διπλωματική εργασία  Παραγωγή και μετάδοση κβαντικών κλειδιών   </vt:lpstr>
      <vt:lpstr>Δομή </vt:lpstr>
      <vt:lpstr>Στόχοι</vt:lpstr>
      <vt:lpstr>Κρυπτογραφία</vt:lpstr>
      <vt:lpstr>Εργαλεία κβαντικής κρυπτογραφίας</vt:lpstr>
      <vt:lpstr>Πρωτόκολλο BB84 (1/2)</vt:lpstr>
      <vt:lpstr> Συσχέτιση qubits με φίλτρα και μοίρες</vt:lpstr>
      <vt:lpstr>Πρωτόκολλο BB84 (2/2) </vt:lpstr>
      <vt:lpstr>Προσομοίωση πρωτοκόλλου ΒΒ84</vt:lpstr>
      <vt:lpstr>Πρωτόκολλο E91(1/2)</vt:lpstr>
      <vt:lpstr>Πρωτόκολλο E91(2/2)</vt:lpstr>
      <vt:lpstr>Προσομοίωση πρωτοκόλλου Ε91</vt:lpstr>
      <vt:lpstr>Αποτελέσματα CHSH ανισότητας στο πρωτόκολλο Ε91</vt:lpstr>
      <vt:lpstr>Συμπεράσματα </vt:lpstr>
      <vt:lpstr>Σας ευχαριστώ για την προσοχή σας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Διπλωματική εργασία Παραγωγή και μετάδοση κβαντικών κλειδιών   </dc:title>
  <dc:creator>Μιλτιάδης Στόκας</dc:creator>
  <cp:lastModifiedBy>Μιλτιάδης Στόκας</cp:lastModifiedBy>
  <cp:revision>28</cp:revision>
  <dcterms:created xsi:type="dcterms:W3CDTF">2022-10-01T08:41:05Z</dcterms:created>
  <dcterms:modified xsi:type="dcterms:W3CDTF">2022-10-06T08:06:14Z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