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C9773-C575-4423-85D3-058C055F5EF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47D8A5E-5796-4E7B-869B-F29BE7D1709D}">
      <dgm:prSet phldrT="[Text]"/>
      <dgm:spPr/>
      <dgm:t>
        <a:bodyPr/>
        <a:lstStyle/>
        <a:p>
          <a:r>
            <a:rPr lang="en-GB" dirty="0"/>
            <a:t>In 2017 the most popular genres were Shooter &amp; Action.</a:t>
          </a:r>
        </a:p>
      </dgm:t>
    </dgm:pt>
    <dgm:pt modelId="{C3D2DCFD-D1CB-454D-A3F5-614537DD1BCF}" type="parTrans" cxnId="{88EAEE85-C508-47E3-B842-11C82168041A}">
      <dgm:prSet/>
      <dgm:spPr/>
      <dgm:t>
        <a:bodyPr/>
        <a:lstStyle/>
        <a:p>
          <a:endParaRPr lang="en-GB"/>
        </a:p>
      </dgm:t>
    </dgm:pt>
    <dgm:pt modelId="{6F8EEF9C-3226-4102-8F0F-E9C8B00F282D}" type="sibTrans" cxnId="{88EAEE85-C508-47E3-B842-11C82168041A}">
      <dgm:prSet/>
      <dgm:spPr/>
      <dgm:t>
        <a:bodyPr/>
        <a:lstStyle/>
        <a:p>
          <a:endParaRPr lang="en-GB"/>
        </a:p>
      </dgm:t>
    </dgm:pt>
    <dgm:pt modelId="{77650704-428F-47C0-A9BB-879883941A9D}">
      <dgm:prSet phldrT="[Text]"/>
      <dgm:spPr/>
      <dgm:t>
        <a:bodyPr/>
        <a:lstStyle/>
        <a:p>
          <a:r>
            <a:rPr lang="en-GB" dirty="0"/>
            <a:t>In the year 2000 we saw more RPGs &amp; less shooters.</a:t>
          </a:r>
        </a:p>
      </dgm:t>
    </dgm:pt>
    <dgm:pt modelId="{FED2E901-0A4E-4D74-AAFA-CC1BCDBF90D2}" type="parTrans" cxnId="{18DD3024-DEB4-4E9D-955F-881B7465887E}">
      <dgm:prSet/>
      <dgm:spPr/>
      <dgm:t>
        <a:bodyPr/>
        <a:lstStyle/>
        <a:p>
          <a:endParaRPr lang="en-GB"/>
        </a:p>
      </dgm:t>
    </dgm:pt>
    <dgm:pt modelId="{2B3C25FE-9002-4150-A7C8-FD7397770613}" type="sibTrans" cxnId="{18DD3024-DEB4-4E9D-955F-881B7465887E}">
      <dgm:prSet/>
      <dgm:spPr/>
      <dgm:t>
        <a:bodyPr/>
        <a:lstStyle/>
        <a:p>
          <a:endParaRPr lang="en-GB"/>
        </a:p>
      </dgm:t>
    </dgm:pt>
    <dgm:pt modelId="{B5B208D7-C858-4CDD-85C6-B47F4CA7E828}">
      <dgm:prSet phldrT="[Text]"/>
      <dgm:spPr/>
      <dgm:t>
        <a:bodyPr/>
        <a:lstStyle/>
        <a:p>
          <a:r>
            <a:rPr lang="en-GB" dirty="0"/>
            <a:t>This has been pretty consistent for a few years with action &amp; shooter swapping places occasionally.</a:t>
          </a:r>
        </a:p>
      </dgm:t>
    </dgm:pt>
    <dgm:pt modelId="{A40E1991-CF46-486F-89BB-850E96D8D5A4}" type="parTrans" cxnId="{1FF0C355-4DB3-48E5-ADAF-36BEF9637272}">
      <dgm:prSet/>
      <dgm:spPr/>
      <dgm:t>
        <a:bodyPr/>
        <a:lstStyle/>
        <a:p>
          <a:endParaRPr lang="en-GB"/>
        </a:p>
      </dgm:t>
    </dgm:pt>
    <dgm:pt modelId="{3300FE87-051D-4088-B7ED-E563B3BB7C06}" type="sibTrans" cxnId="{1FF0C355-4DB3-48E5-ADAF-36BEF9637272}">
      <dgm:prSet/>
      <dgm:spPr/>
      <dgm:t>
        <a:bodyPr/>
        <a:lstStyle/>
        <a:p>
          <a:endParaRPr lang="en-GB"/>
        </a:p>
      </dgm:t>
    </dgm:pt>
    <dgm:pt modelId="{7C3DF4FE-C35D-48EC-A175-AFB988F326A9}">
      <dgm:prSet phldrT="[Text]"/>
      <dgm:spPr/>
      <dgm:t>
        <a:bodyPr/>
        <a:lstStyle/>
        <a:p>
          <a:r>
            <a:rPr lang="en-GB" dirty="0"/>
            <a:t>Top selling games were </a:t>
          </a:r>
          <a:r>
            <a:rPr lang="en-GB" dirty="0" err="1"/>
            <a:t>Pokemon</a:t>
          </a:r>
          <a:r>
            <a:rPr lang="en-GB" dirty="0"/>
            <a:t> Silver, Gold &amp; Yellow.</a:t>
          </a:r>
        </a:p>
      </dgm:t>
    </dgm:pt>
    <dgm:pt modelId="{BDA74677-AB8B-4614-A1B1-07367858FFC2}" type="parTrans" cxnId="{D1065146-346A-4311-9557-D4B59FE708A2}">
      <dgm:prSet/>
      <dgm:spPr/>
      <dgm:t>
        <a:bodyPr/>
        <a:lstStyle/>
        <a:p>
          <a:endParaRPr lang="en-GB"/>
        </a:p>
      </dgm:t>
    </dgm:pt>
    <dgm:pt modelId="{75166C1F-F310-4443-ADDA-26AB4AD23B14}" type="sibTrans" cxnId="{D1065146-346A-4311-9557-D4B59FE708A2}">
      <dgm:prSet/>
      <dgm:spPr/>
      <dgm:t>
        <a:bodyPr/>
        <a:lstStyle/>
        <a:p>
          <a:endParaRPr lang="en-GB"/>
        </a:p>
      </dgm:t>
    </dgm:pt>
    <dgm:pt modelId="{E8F675AA-3503-49F7-81AF-1BFC5E66490F}">
      <dgm:prSet phldrT="[Text]"/>
      <dgm:spPr/>
      <dgm:t>
        <a:bodyPr/>
        <a:lstStyle/>
        <a:p>
          <a:r>
            <a:rPr lang="en-GB" dirty="0"/>
            <a:t>The Battle </a:t>
          </a:r>
          <a:r>
            <a:rPr lang="en-GB" dirty="0" smtClean="0"/>
            <a:t>Royale </a:t>
          </a:r>
          <a:r>
            <a:rPr lang="en-GB" dirty="0"/>
            <a:t>sub-genre of shooter has seen a particularly large growth in recent years.</a:t>
          </a:r>
        </a:p>
      </dgm:t>
    </dgm:pt>
    <dgm:pt modelId="{105BB64E-86B3-4636-B8CD-F218B5A08219}" type="parTrans" cxnId="{CEEF253A-F6D0-43FF-A4CC-DE8261157843}">
      <dgm:prSet/>
      <dgm:spPr/>
      <dgm:t>
        <a:bodyPr/>
        <a:lstStyle/>
        <a:p>
          <a:endParaRPr lang="en-GB"/>
        </a:p>
      </dgm:t>
    </dgm:pt>
    <dgm:pt modelId="{F2949F1B-7FC0-4AD5-AF67-42D6538E502A}" type="sibTrans" cxnId="{CEEF253A-F6D0-43FF-A4CC-DE8261157843}">
      <dgm:prSet/>
      <dgm:spPr/>
      <dgm:t>
        <a:bodyPr/>
        <a:lstStyle/>
        <a:p>
          <a:endParaRPr lang="en-GB"/>
        </a:p>
      </dgm:t>
    </dgm:pt>
    <dgm:pt modelId="{B8F0C28F-43B0-4D9D-AA0A-460EF19F1B94}">
      <dgm:prSet phldrT="[Text]"/>
      <dgm:spPr/>
      <dgm:t>
        <a:bodyPr/>
        <a:lstStyle/>
        <a:p>
          <a:r>
            <a:rPr lang="en-GB" dirty="0"/>
            <a:t>No shooter games, only 1 action and 1 sport game in top 10.</a:t>
          </a:r>
        </a:p>
      </dgm:t>
    </dgm:pt>
    <dgm:pt modelId="{01F1369B-7315-423E-892D-28EE0D38D113}" type="parTrans" cxnId="{DB05B525-E3A0-4AA7-A53C-1102FB781CC3}">
      <dgm:prSet/>
      <dgm:spPr/>
      <dgm:t>
        <a:bodyPr/>
        <a:lstStyle/>
        <a:p>
          <a:endParaRPr lang="en-GB"/>
        </a:p>
      </dgm:t>
    </dgm:pt>
    <dgm:pt modelId="{33F8F80F-F784-41F3-B57D-2C9559FAB3CA}" type="sibTrans" cxnId="{DB05B525-E3A0-4AA7-A53C-1102FB781CC3}">
      <dgm:prSet/>
      <dgm:spPr/>
      <dgm:t>
        <a:bodyPr/>
        <a:lstStyle/>
        <a:p>
          <a:endParaRPr lang="en-GB"/>
        </a:p>
      </dgm:t>
    </dgm:pt>
    <dgm:pt modelId="{805813CC-A8A4-4827-BF73-2D06E7EA951A}" type="pres">
      <dgm:prSet presAssocID="{6F8C9773-C575-4423-85D3-058C055F5E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E60024-E15F-46E6-8C78-645451FFFD3D}" type="pres">
      <dgm:prSet presAssocID="{347D8A5E-5796-4E7B-869B-F29BE7D1709D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68E79CD-A1C9-47FF-B9C6-A08EC97A6BA5}" type="pres">
      <dgm:prSet presAssocID="{347D8A5E-5796-4E7B-869B-F29BE7D1709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E68C1-2EBB-4504-B2F9-1A274B4CC4FC}" type="pres">
      <dgm:prSet presAssocID="{77650704-428F-47C0-A9BB-879883941A9D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7C49C3D-4859-4DF9-B829-5DCE532CD13E}" type="pres">
      <dgm:prSet presAssocID="{77650704-428F-47C0-A9BB-879883941A9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DD3024-DEB4-4E9D-955F-881B7465887E}" srcId="{6F8C9773-C575-4423-85D3-058C055F5EF0}" destId="{77650704-428F-47C0-A9BB-879883941A9D}" srcOrd="1" destOrd="0" parTransId="{FED2E901-0A4E-4D74-AAFA-CC1BCDBF90D2}" sibTransId="{2B3C25FE-9002-4150-A7C8-FD7397770613}"/>
    <dgm:cxn modelId="{37058206-AAE9-4625-8C3D-A3D2DD20DC10}" type="presOf" srcId="{347D8A5E-5796-4E7B-869B-F29BE7D1709D}" destId="{14E60024-E15F-46E6-8C78-645451FFFD3D}" srcOrd="0" destOrd="0" presId="urn:microsoft.com/office/officeart/2005/8/layout/vList2"/>
    <dgm:cxn modelId="{88EAEE85-C508-47E3-B842-11C82168041A}" srcId="{6F8C9773-C575-4423-85D3-058C055F5EF0}" destId="{347D8A5E-5796-4E7B-869B-F29BE7D1709D}" srcOrd="0" destOrd="0" parTransId="{C3D2DCFD-D1CB-454D-A3F5-614537DD1BCF}" sibTransId="{6F8EEF9C-3226-4102-8F0F-E9C8B00F282D}"/>
    <dgm:cxn modelId="{DA0E1D14-F9D5-497E-A2E3-64875CEA1D63}" type="presOf" srcId="{B8F0C28F-43B0-4D9D-AA0A-460EF19F1B94}" destId="{F7C49C3D-4859-4DF9-B829-5DCE532CD13E}" srcOrd="0" destOrd="1" presId="urn:microsoft.com/office/officeart/2005/8/layout/vList2"/>
    <dgm:cxn modelId="{904D9A1C-1F46-4923-B4CB-7282EF8469E6}" type="presOf" srcId="{77650704-428F-47C0-A9BB-879883941A9D}" destId="{090E68C1-2EBB-4504-B2F9-1A274B4CC4FC}" srcOrd="0" destOrd="0" presId="urn:microsoft.com/office/officeart/2005/8/layout/vList2"/>
    <dgm:cxn modelId="{8A649B50-84E8-4C0F-B5F3-132B595F9946}" type="presOf" srcId="{6F8C9773-C575-4423-85D3-058C055F5EF0}" destId="{805813CC-A8A4-4827-BF73-2D06E7EA951A}" srcOrd="0" destOrd="0" presId="urn:microsoft.com/office/officeart/2005/8/layout/vList2"/>
    <dgm:cxn modelId="{DB05B525-E3A0-4AA7-A53C-1102FB781CC3}" srcId="{77650704-428F-47C0-A9BB-879883941A9D}" destId="{B8F0C28F-43B0-4D9D-AA0A-460EF19F1B94}" srcOrd="1" destOrd="0" parTransId="{01F1369B-7315-423E-892D-28EE0D38D113}" sibTransId="{33F8F80F-F784-41F3-B57D-2C9559FAB3CA}"/>
    <dgm:cxn modelId="{4412B232-7BD7-4180-9AFC-5F19DEEDCF3C}" type="presOf" srcId="{7C3DF4FE-C35D-48EC-A175-AFB988F326A9}" destId="{F7C49C3D-4859-4DF9-B829-5DCE532CD13E}" srcOrd="0" destOrd="0" presId="urn:microsoft.com/office/officeart/2005/8/layout/vList2"/>
    <dgm:cxn modelId="{92BBB1B1-6259-46B3-9628-C71B9E9F8C6B}" type="presOf" srcId="{B5B208D7-C858-4CDD-85C6-B47F4CA7E828}" destId="{168E79CD-A1C9-47FF-B9C6-A08EC97A6BA5}" srcOrd="0" destOrd="0" presId="urn:microsoft.com/office/officeart/2005/8/layout/vList2"/>
    <dgm:cxn modelId="{1FF0C355-4DB3-48E5-ADAF-36BEF9637272}" srcId="{347D8A5E-5796-4E7B-869B-F29BE7D1709D}" destId="{B5B208D7-C858-4CDD-85C6-B47F4CA7E828}" srcOrd="0" destOrd="0" parTransId="{A40E1991-CF46-486F-89BB-850E96D8D5A4}" sibTransId="{3300FE87-051D-4088-B7ED-E563B3BB7C06}"/>
    <dgm:cxn modelId="{CEEF253A-F6D0-43FF-A4CC-DE8261157843}" srcId="{347D8A5E-5796-4E7B-869B-F29BE7D1709D}" destId="{E8F675AA-3503-49F7-81AF-1BFC5E66490F}" srcOrd="1" destOrd="0" parTransId="{105BB64E-86B3-4636-B8CD-F218B5A08219}" sibTransId="{F2949F1B-7FC0-4AD5-AF67-42D6538E502A}"/>
    <dgm:cxn modelId="{6F3BB428-D996-4BFC-A017-AACD4505673B}" type="presOf" srcId="{E8F675AA-3503-49F7-81AF-1BFC5E66490F}" destId="{168E79CD-A1C9-47FF-B9C6-A08EC97A6BA5}" srcOrd="0" destOrd="1" presId="urn:microsoft.com/office/officeart/2005/8/layout/vList2"/>
    <dgm:cxn modelId="{D1065146-346A-4311-9557-D4B59FE708A2}" srcId="{77650704-428F-47C0-A9BB-879883941A9D}" destId="{7C3DF4FE-C35D-48EC-A175-AFB988F326A9}" srcOrd="0" destOrd="0" parTransId="{BDA74677-AB8B-4614-A1B1-07367858FFC2}" sibTransId="{75166C1F-F310-4443-ADDA-26AB4AD23B14}"/>
    <dgm:cxn modelId="{37688FA5-EC1A-4623-BB74-2467FC9C8E8D}" type="presParOf" srcId="{805813CC-A8A4-4827-BF73-2D06E7EA951A}" destId="{14E60024-E15F-46E6-8C78-645451FFFD3D}" srcOrd="0" destOrd="0" presId="urn:microsoft.com/office/officeart/2005/8/layout/vList2"/>
    <dgm:cxn modelId="{ABE02567-E7D9-4CD1-9C41-582C8FC4A800}" type="presParOf" srcId="{805813CC-A8A4-4827-BF73-2D06E7EA951A}" destId="{168E79CD-A1C9-47FF-B9C6-A08EC97A6BA5}" srcOrd="1" destOrd="0" presId="urn:microsoft.com/office/officeart/2005/8/layout/vList2"/>
    <dgm:cxn modelId="{709263F4-19C9-4715-8CE6-563B59D4D878}" type="presParOf" srcId="{805813CC-A8A4-4827-BF73-2D06E7EA951A}" destId="{090E68C1-2EBB-4504-B2F9-1A274B4CC4FC}" srcOrd="2" destOrd="0" presId="urn:microsoft.com/office/officeart/2005/8/layout/vList2"/>
    <dgm:cxn modelId="{F14F8D8A-7892-4018-8846-EFB67C46C2C9}" type="presParOf" srcId="{805813CC-A8A4-4827-BF73-2D06E7EA951A}" destId="{F7C49C3D-4859-4DF9-B829-5DCE532CD1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C9773-C575-4423-85D3-058C055F5EF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47D8A5E-5796-4E7B-869B-F29BE7D1709D}">
      <dgm:prSet phldrT="[Text]"/>
      <dgm:spPr/>
      <dgm:t>
        <a:bodyPr/>
        <a:lstStyle/>
        <a:p>
          <a:r>
            <a:rPr lang="en-GB" dirty="0"/>
            <a:t>Gender</a:t>
          </a:r>
        </a:p>
      </dgm:t>
    </dgm:pt>
    <dgm:pt modelId="{C3D2DCFD-D1CB-454D-A3F5-614537DD1BCF}" type="parTrans" cxnId="{88EAEE85-C508-47E3-B842-11C82168041A}">
      <dgm:prSet/>
      <dgm:spPr/>
      <dgm:t>
        <a:bodyPr/>
        <a:lstStyle/>
        <a:p>
          <a:endParaRPr lang="en-GB"/>
        </a:p>
      </dgm:t>
    </dgm:pt>
    <dgm:pt modelId="{6F8EEF9C-3226-4102-8F0F-E9C8B00F282D}" type="sibTrans" cxnId="{88EAEE85-C508-47E3-B842-11C82168041A}">
      <dgm:prSet/>
      <dgm:spPr/>
      <dgm:t>
        <a:bodyPr/>
        <a:lstStyle/>
        <a:p>
          <a:endParaRPr lang="en-GB"/>
        </a:p>
      </dgm:t>
    </dgm:pt>
    <dgm:pt modelId="{77650704-428F-47C0-A9BB-879883941A9D}">
      <dgm:prSet phldrT="[Text]"/>
      <dgm:spPr/>
      <dgm:t>
        <a:bodyPr/>
        <a:lstStyle/>
        <a:p>
          <a:r>
            <a:rPr lang="en-GB" dirty="0"/>
            <a:t>Age</a:t>
          </a:r>
        </a:p>
      </dgm:t>
    </dgm:pt>
    <dgm:pt modelId="{FED2E901-0A4E-4D74-AAFA-CC1BCDBF90D2}" type="parTrans" cxnId="{18DD3024-DEB4-4E9D-955F-881B7465887E}">
      <dgm:prSet/>
      <dgm:spPr/>
      <dgm:t>
        <a:bodyPr/>
        <a:lstStyle/>
        <a:p>
          <a:endParaRPr lang="en-GB"/>
        </a:p>
      </dgm:t>
    </dgm:pt>
    <dgm:pt modelId="{2B3C25FE-9002-4150-A7C8-FD7397770613}" type="sibTrans" cxnId="{18DD3024-DEB4-4E9D-955F-881B7465887E}">
      <dgm:prSet/>
      <dgm:spPr/>
      <dgm:t>
        <a:bodyPr/>
        <a:lstStyle/>
        <a:p>
          <a:endParaRPr lang="en-GB"/>
        </a:p>
      </dgm:t>
    </dgm:pt>
    <dgm:pt modelId="{B5B208D7-C858-4CDD-85C6-B47F4CA7E828}">
      <dgm:prSet phldrT="[Text]"/>
      <dgm:spPr/>
      <dgm:t>
        <a:bodyPr/>
        <a:lstStyle/>
        <a:p>
          <a:r>
            <a:rPr lang="en-GB" dirty="0"/>
            <a:t>55% of gamers are male, 45% are female.</a:t>
          </a:r>
        </a:p>
      </dgm:t>
    </dgm:pt>
    <dgm:pt modelId="{A40E1991-CF46-486F-89BB-850E96D8D5A4}" type="parTrans" cxnId="{1FF0C355-4DB3-48E5-ADAF-36BEF9637272}">
      <dgm:prSet/>
      <dgm:spPr/>
      <dgm:t>
        <a:bodyPr/>
        <a:lstStyle/>
        <a:p>
          <a:endParaRPr lang="en-GB"/>
        </a:p>
      </dgm:t>
    </dgm:pt>
    <dgm:pt modelId="{3300FE87-051D-4088-B7ED-E563B3BB7C06}" type="sibTrans" cxnId="{1FF0C355-4DB3-48E5-ADAF-36BEF9637272}">
      <dgm:prSet/>
      <dgm:spPr/>
      <dgm:t>
        <a:bodyPr/>
        <a:lstStyle/>
        <a:p>
          <a:endParaRPr lang="en-GB"/>
        </a:p>
      </dgm:t>
    </dgm:pt>
    <dgm:pt modelId="{7C3DF4FE-C35D-48EC-A175-AFB988F326A9}">
      <dgm:prSet phldrT="[Text]"/>
      <dgm:spPr/>
      <dgm:t>
        <a:bodyPr/>
        <a:lstStyle/>
        <a:p>
          <a:r>
            <a:rPr lang="en-GB" dirty="0"/>
            <a:t>The average gamer is 34 years old (Male 36, Female 32).</a:t>
          </a:r>
        </a:p>
      </dgm:t>
    </dgm:pt>
    <dgm:pt modelId="{BDA74677-AB8B-4614-A1B1-07367858FFC2}" type="parTrans" cxnId="{D1065146-346A-4311-9557-D4B59FE708A2}">
      <dgm:prSet/>
      <dgm:spPr/>
      <dgm:t>
        <a:bodyPr/>
        <a:lstStyle/>
        <a:p>
          <a:endParaRPr lang="en-GB"/>
        </a:p>
      </dgm:t>
    </dgm:pt>
    <dgm:pt modelId="{75166C1F-F310-4443-ADDA-26AB4AD23B14}" type="sibTrans" cxnId="{D1065146-346A-4311-9557-D4B59FE708A2}">
      <dgm:prSet/>
      <dgm:spPr/>
      <dgm:t>
        <a:bodyPr/>
        <a:lstStyle/>
        <a:p>
          <a:endParaRPr lang="en-GB"/>
        </a:p>
      </dgm:t>
    </dgm:pt>
    <dgm:pt modelId="{60F914FD-0DD7-4310-897C-A508DA36DA24}">
      <dgm:prSet phldrT="[Text]"/>
      <dgm:spPr/>
      <dgm:t>
        <a:bodyPr/>
        <a:lstStyle/>
        <a:p>
          <a:r>
            <a:rPr lang="en-GB" dirty="0"/>
            <a:t>The most common age group is &lt;18 for male &amp; 18-35 for female.</a:t>
          </a:r>
        </a:p>
      </dgm:t>
    </dgm:pt>
    <dgm:pt modelId="{7292FC37-3C4C-4712-8278-1C4421F61142}" type="parTrans" cxnId="{F01B5448-E37F-4C42-A600-973F9E8F09F5}">
      <dgm:prSet/>
      <dgm:spPr/>
      <dgm:t>
        <a:bodyPr/>
        <a:lstStyle/>
        <a:p>
          <a:endParaRPr lang="en-GB"/>
        </a:p>
      </dgm:t>
    </dgm:pt>
    <dgm:pt modelId="{73EF5B38-ADD2-4F12-9DFE-F44305A2C9E0}" type="sibTrans" cxnId="{F01B5448-E37F-4C42-A600-973F9E8F09F5}">
      <dgm:prSet/>
      <dgm:spPr/>
      <dgm:t>
        <a:bodyPr/>
        <a:lstStyle/>
        <a:p>
          <a:endParaRPr lang="en-GB"/>
        </a:p>
      </dgm:t>
    </dgm:pt>
    <dgm:pt modelId="{E95E792C-3170-4A1E-B91F-83118309ADCB}">
      <dgm:prSet phldrT="[Text]"/>
      <dgm:spPr/>
      <dgm:t>
        <a:bodyPr/>
        <a:lstStyle/>
        <a:p>
          <a:r>
            <a:rPr lang="en-GB" dirty="0"/>
            <a:t>Shooter, Sports &amp; Action/Adventure most popular men.</a:t>
          </a:r>
        </a:p>
      </dgm:t>
    </dgm:pt>
    <dgm:pt modelId="{B4DCA4B4-830B-4F96-BC46-82D9E3184818}" type="parTrans" cxnId="{E99D37DA-2740-47EA-9C43-34612C5C459B}">
      <dgm:prSet/>
      <dgm:spPr/>
      <dgm:t>
        <a:bodyPr/>
        <a:lstStyle/>
        <a:p>
          <a:endParaRPr lang="en-GB"/>
        </a:p>
      </dgm:t>
    </dgm:pt>
    <dgm:pt modelId="{347425EB-BDEB-47CE-9841-8804C0187CC6}" type="sibTrans" cxnId="{E99D37DA-2740-47EA-9C43-34612C5C459B}">
      <dgm:prSet/>
      <dgm:spPr/>
      <dgm:t>
        <a:bodyPr/>
        <a:lstStyle/>
        <a:p>
          <a:endParaRPr lang="en-GB"/>
        </a:p>
      </dgm:t>
    </dgm:pt>
    <dgm:pt modelId="{E2692BFB-A6DC-4C86-A301-F0A0E15C0AEC}">
      <dgm:prSet phldrT="[Text]"/>
      <dgm:spPr/>
      <dgm:t>
        <a:bodyPr/>
        <a:lstStyle/>
        <a:p>
          <a:r>
            <a:rPr lang="en-GB" dirty="0"/>
            <a:t>Action/Adventure, Strategy &amp; Arcade most popular with women.</a:t>
          </a:r>
        </a:p>
      </dgm:t>
    </dgm:pt>
    <dgm:pt modelId="{7C9EF32B-084B-49F3-A30F-D481375A4487}" type="parTrans" cxnId="{FCCAF927-B70D-4472-BD7A-B3015DC8F827}">
      <dgm:prSet/>
      <dgm:spPr/>
      <dgm:t>
        <a:bodyPr/>
        <a:lstStyle/>
        <a:p>
          <a:endParaRPr lang="en-GB"/>
        </a:p>
      </dgm:t>
    </dgm:pt>
    <dgm:pt modelId="{05E58005-1E81-4AB8-9602-E0EDB74D1656}" type="sibTrans" cxnId="{FCCAF927-B70D-4472-BD7A-B3015DC8F827}">
      <dgm:prSet/>
      <dgm:spPr/>
      <dgm:t>
        <a:bodyPr/>
        <a:lstStyle/>
        <a:p>
          <a:endParaRPr lang="en-GB"/>
        </a:p>
      </dgm:t>
    </dgm:pt>
    <dgm:pt modelId="{805813CC-A8A4-4827-BF73-2D06E7EA951A}" type="pres">
      <dgm:prSet presAssocID="{6F8C9773-C575-4423-85D3-058C055F5E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E60024-E15F-46E6-8C78-645451FFFD3D}" type="pres">
      <dgm:prSet presAssocID="{347D8A5E-5796-4E7B-869B-F29BE7D1709D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68E79CD-A1C9-47FF-B9C6-A08EC97A6BA5}" type="pres">
      <dgm:prSet presAssocID="{347D8A5E-5796-4E7B-869B-F29BE7D1709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E68C1-2EBB-4504-B2F9-1A274B4CC4FC}" type="pres">
      <dgm:prSet presAssocID="{77650704-428F-47C0-A9BB-879883941A9D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7C49C3D-4859-4DF9-B829-5DCE532CD13E}" type="pres">
      <dgm:prSet presAssocID="{77650704-428F-47C0-A9BB-879883941A9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BBB1B1-6259-46B3-9628-C71B9E9F8C6B}" type="presOf" srcId="{B5B208D7-C858-4CDD-85C6-B47F4CA7E828}" destId="{168E79CD-A1C9-47FF-B9C6-A08EC97A6BA5}" srcOrd="0" destOrd="0" presId="urn:microsoft.com/office/officeart/2005/8/layout/vList2"/>
    <dgm:cxn modelId="{FCCAF927-B70D-4472-BD7A-B3015DC8F827}" srcId="{347D8A5E-5796-4E7B-869B-F29BE7D1709D}" destId="{E2692BFB-A6DC-4C86-A301-F0A0E15C0AEC}" srcOrd="2" destOrd="0" parTransId="{7C9EF32B-084B-49F3-A30F-D481375A4487}" sibTransId="{05E58005-1E81-4AB8-9602-E0EDB74D1656}"/>
    <dgm:cxn modelId="{EC61FB7A-D5B4-4A4B-8B1E-AEA4A4D7CE62}" type="presOf" srcId="{60F914FD-0DD7-4310-897C-A508DA36DA24}" destId="{F7C49C3D-4859-4DF9-B829-5DCE532CD13E}" srcOrd="0" destOrd="1" presId="urn:microsoft.com/office/officeart/2005/8/layout/vList2"/>
    <dgm:cxn modelId="{8A649B50-84E8-4C0F-B5F3-132B595F9946}" type="presOf" srcId="{6F8C9773-C575-4423-85D3-058C055F5EF0}" destId="{805813CC-A8A4-4827-BF73-2D06E7EA951A}" srcOrd="0" destOrd="0" presId="urn:microsoft.com/office/officeart/2005/8/layout/vList2"/>
    <dgm:cxn modelId="{37058206-AAE9-4625-8C3D-A3D2DD20DC10}" type="presOf" srcId="{347D8A5E-5796-4E7B-869B-F29BE7D1709D}" destId="{14E60024-E15F-46E6-8C78-645451FFFD3D}" srcOrd="0" destOrd="0" presId="urn:microsoft.com/office/officeart/2005/8/layout/vList2"/>
    <dgm:cxn modelId="{1FF0C355-4DB3-48E5-ADAF-36BEF9637272}" srcId="{347D8A5E-5796-4E7B-869B-F29BE7D1709D}" destId="{B5B208D7-C858-4CDD-85C6-B47F4CA7E828}" srcOrd="0" destOrd="0" parTransId="{A40E1991-CF46-486F-89BB-850E96D8D5A4}" sibTransId="{3300FE87-051D-4088-B7ED-E563B3BB7C06}"/>
    <dgm:cxn modelId="{88EAEE85-C508-47E3-B842-11C82168041A}" srcId="{6F8C9773-C575-4423-85D3-058C055F5EF0}" destId="{347D8A5E-5796-4E7B-869B-F29BE7D1709D}" srcOrd="0" destOrd="0" parTransId="{C3D2DCFD-D1CB-454D-A3F5-614537DD1BCF}" sibTransId="{6F8EEF9C-3226-4102-8F0F-E9C8B00F282D}"/>
    <dgm:cxn modelId="{D1065146-346A-4311-9557-D4B59FE708A2}" srcId="{77650704-428F-47C0-A9BB-879883941A9D}" destId="{7C3DF4FE-C35D-48EC-A175-AFB988F326A9}" srcOrd="0" destOrd="0" parTransId="{BDA74677-AB8B-4614-A1B1-07367858FFC2}" sibTransId="{75166C1F-F310-4443-ADDA-26AB4AD23B14}"/>
    <dgm:cxn modelId="{F01B5448-E37F-4C42-A600-973F9E8F09F5}" srcId="{77650704-428F-47C0-A9BB-879883941A9D}" destId="{60F914FD-0DD7-4310-897C-A508DA36DA24}" srcOrd="1" destOrd="0" parTransId="{7292FC37-3C4C-4712-8278-1C4421F61142}" sibTransId="{73EF5B38-ADD2-4F12-9DFE-F44305A2C9E0}"/>
    <dgm:cxn modelId="{18DD3024-DEB4-4E9D-955F-881B7465887E}" srcId="{6F8C9773-C575-4423-85D3-058C055F5EF0}" destId="{77650704-428F-47C0-A9BB-879883941A9D}" srcOrd="1" destOrd="0" parTransId="{FED2E901-0A4E-4D74-AAFA-CC1BCDBF90D2}" sibTransId="{2B3C25FE-9002-4150-A7C8-FD7397770613}"/>
    <dgm:cxn modelId="{FF60D607-B732-4260-BB54-EA2F2D8F4D66}" type="presOf" srcId="{E2692BFB-A6DC-4C86-A301-F0A0E15C0AEC}" destId="{168E79CD-A1C9-47FF-B9C6-A08EC97A6BA5}" srcOrd="0" destOrd="2" presId="urn:microsoft.com/office/officeart/2005/8/layout/vList2"/>
    <dgm:cxn modelId="{E99D37DA-2740-47EA-9C43-34612C5C459B}" srcId="{347D8A5E-5796-4E7B-869B-F29BE7D1709D}" destId="{E95E792C-3170-4A1E-B91F-83118309ADCB}" srcOrd="1" destOrd="0" parTransId="{B4DCA4B4-830B-4F96-BC46-82D9E3184818}" sibTransId="{347425EB-BDEB-47CE-9841-8804C0187CC6}"/>
    <dgm:cxn modelId="{8D13DDF0-83DF-4300-B5F2-4B15CFC98E52}" type="presOf" srcId="{E95E792C-3170-4A1E-B91F-83118309ADCB}" destId="{168E79CD-A1C9-47FF-B9C6-A08EC97A6BA5}" srcOrd="0" destOrd="1" presId="urn:microsoft.com/office/officeart/2005/8/layout/vList2"/>
    <dgm:cxn modelId="{904D9A1C-1F46-4923-B4CB-7282EF8469E6}" type="presOf" srcId="{77650704-428F-47C0-A9BB-879883941A9D}" destId="{090E68C1-2EBB-4504-B2F9-1A274B4CC4FC}" srcOrd="0" destOrd="0" presId="urn:microsoft.com/office/officeart/2005/8/layout/vList2"/>
    <dgm:cxn modelId="{4412B232-7BD7-4180-9AFC-5F19DEEDCF3C}" type="presOf" srcId="{7C3DF4FE-C35D-48EC-A175-AFB988F326A9}" destId="{F7C49C3D-4859-4DF9-B829-5DCE532CD13E}" srcOrd="0" destOrd="0" presId="urn:microsoft.com/office/officeart/2005/8/layout/vList2"/>
    <dgm:cxn modelId="{37688FA5-EC1A-4623-BB74-2467FC9C8E8D}" type="presParOf" srcId="{805813CC-A8A4-4827-BF73-2D06E7EA951A}" destId="{14E60024-E15F-46E6-8C78-645451FFFD3D}" srcOrd="0" destOrd="0" presId="urn:microsoft.com/office/officeart/2005/8/layout/vList2"/>
    <dgm:cxn modelId="{ABE02567-E7D9-4CD1-9C41-582C8FC4A800}" type="presParOf" srcId="{805813CC-A8A4-4827-BF73-2D06E7EA951A}" destId="{168E79CD-A1C9-47FF-B9C6-A08EC97A6BA5}" srcOrd="1" destOrd="0" presId="urn:microsoft.com/office/officeart/2005/8/layout/vList2"/>
    <dgm:cxn modelId="{709263F4-19C9-4715-8CE6-563B59D4D878}" type="presParOf" srcId="{805813CC-A8A4-4827-BF73-2D06E7EA951A}" destId="{090E68C1-2EBB-4504-B2F9-1A274B4CC4FC}" srcOrd="2" destOrd="0" presId="urn:microsoft.com/office/officeart/2005/8/layout/vList2"/>
    <dgm:cxn modelId="{F14F8D8A-7892-4018-8846-EFB67C46C2C9}" type="presParOf" srcId="{805813CC-A8A4-4827-BF73-2D06E7EA951A}" destId="{F7C49C3D-4859-4DF9-B829-5DCE532CD1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C9773-C575-4423-85D3-058C055F5EF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47D8A5E-5796-4E7B-869B-F29BE7D1709D}">
      <dgm:prSet phldrT="[Text]"/>
      <dgm:spPr/>
      <dgm:t>
        <a:bodyPr/>
        <a:lstStyle/>
        <a:p>
          <a:r>
            <a:rPr lang="en-GB" dirty="0"/>
            <a:t>Main Stream / Independent</a:t>
          </a:r>
        </a:p>
      </dgm:t>
    </dgm:pt>
    <dgm:pt modelId="{C3D2DCFD-D1CB-454D-A3F5-614537DD1BCF}" type="parTrans" cxnId="{88EAEE85-C508-47E3-B842-11C82168041A}">
      <dgm:prSet/>
      <dgm:spPr/>
      <dgm:t>
        <a:bodyPr/>
        <a:lstStyle/>
        <a:p>
          <a:endParaRPr lang="en-GB"/>
        </a:p>
      </dgm:t>
    </dgm:pt>
    <dgm:pt modelId="{6F8EEF9C-3226-4102-8F0F-E9C8B00F282D}" type="sibTrans" cxnId="{88EAEE85-C508-47E3-B842-11C82168041A}">
      <dgm:prSet/>
      <dgm:spPr/>
      <dgm:t>
        <a:bodyPr/>
        <a:lstStyle/>
        <a:p>
          <a:endParaRPr lang="en-GB"/>
        </a:p>
      </dgm:t>
    </dgm:pt>
    <dgm:pt modelId="{77650704-428F-47C0-A9BB-879883941A9D}">
      <dgm:prSet phldrT="[Text]"/>
      <dgm:spPr/>
      <dgm:t>
        <a:bodyPr/>
        <a:lstStyle/>
        <a:p>
          <a:r>
            <a:rPr lang="en-GB" dirty="0"/>
            <a:t>Paid / Free-to-Play</a:t>
          </a:r>
        </a:p>
      </dgm:t>
    </dgm:pt>
    <dgm:pt modelId="{FED2E901-0A4E-4D74-AAFA-CC1BCDBF90D2}" type="parTrans" cxnId="{18DD3024-DEB4-4E9D-955F-881B7465887E}">
      <dgm:prSet/>
      <dgm:spPr/>
      <dgm:t>
        <a:bodyPr/>
        <a:lstStyle/>
        <a:p>
          <a:endParaRPr lang="en-GB"/>
        </a:p>
      </dgm:t>
    </dgm:pt>
    <dgm:pt modelId="{2B3C25FE-9002-4150-A7C8-FD7397770613}" type="sibTrans" cxnId="{18DD3024-DEB4-4E9D-955F-881B7465887E}">
      <dgm:prSet/>
      <dgm:spPr/>
      <dgm:t>
        <a:bodyPr/>
        <a:lstStyle/>
        <a:p>
          <a:endParaRPr lang="en-GB"/>
        </a:p>
      </dgm:t>
    </dgm:pt>
    <dgm:pt modelId="{B5B208D7-C858-4CDD-85C6-B47F4CA7E828}">
      <dgm:prSet phldrT="[Text]"/>
      <dgm:spPr/>
      <dgm:t>
        <a:bodyPr/>
        <a:lstStyle/>
        <a:p>
          <a:r>
            <a:rPr lang="en-GB" dirty="0"/>
            <a:t>It is easier than ever to self-publish games due to platforms like Steam, Android Play Store &amp; Apple App Store.</a:t>
          </a:r>
        </a:p>
      </dgm:t>
    </dgm:pt>
    <dgm:pt modelId="{A40E1991-CF46-486F-89BB-850E96D8D5A4}" type="parTrans" cxnId="{1FF0C355-4DB3-48E5-ADAF-36BEF9637272}">
      <dgm:prSet/>
      <dgm:spPr/>
      <dgm:t>
        <a:bodyPr/>
        <a:lstStyle/>
        <a:p>
          <a:endParaRPr lang="en-GB"/>
        </a:p>
      </dgm:t>
    </dgm:pt>
    <dgm:pt modelId="{3300FE87-051D-4088-B7ED-E563B3BB7C06}" type="sibTrans" cxnId="{1FF0C355-4DB3-48E5-ADAF-36BEF9637272}">
      <dgm:prSet/>
      <dgm:spPr/>
      <dgm:t>
        <a:bodyPr/>
        <a:lstStyle/>
        <a:p>
          <a:endParaRPr lang="en-GB"/>
        </a:p>
      </dgm:t>
    </dgm:pt>
    <dgm:pt modelId="{7C3DF4FE-C35D-48EC-A175-AFB988F326A9}">
      <dgm:prSet phldrT="[Text]"/>
      <dgm:spPr/>
      <dgm:t>
        <a:bodyPr/>
        <a:lstStyle/>
        <a:p>
          <a:r>
            <a:rPr lang="en-GB" dirty="0"/>
            <a:t>A huge growth in free-to-play has been seen in recent years.</a:t>
          </a:r>
        </a:p>
      </dgm:t>
    </dgm:pt>
    <dgm:pt modelId="{BDA74677-AB8B-4614-A1B1-07367858FFC2}" type="parTrans" cxnId="{D1065146-346A-4311-9557-D4B59FE708A2}">
      <dgm:prSet/>
      <dgm:spPr/>
      <dgm:t>
        <a:bodyPr/>
        <a:lstStyle/>
        <a:p>
          <a:endParaRPr lang="en-GB"/>
        </a:p>
      </dgm:t>
    </dgm:pt>
    <dgm:pt modelId="{75166C1F-F310-4443-ADDA-26AB4AD23B14}" type="sibTrans" cxnId="{D1065146-346A-4311-9557-D4B59FE708A2}">
      <dgm:prSet/>
      <dgm:spPr/>
      <dgm:t>
        <a:bodyPr/>
        <a:lstStyle/>
        <a:p>
          <a:endParaRPr lang="en-GB"/>
        </a:p>
      </dgm:t>
    </dgm:pt>
    <dgm:pt modelId="{D42797D2-FADC-4820-B354-A82856996AB2}">
      <dgm:prSet phldrT="[Text]"/>
      <dgm:spPr/>
      <dgm:t>
        <a:bodyPr/>
        <a:lstStyle/>
        <a:p>
          <a:r>
            <a:rPr lang="en-GB" dirty="0"/>
            <a:t>Funding through crowd-funding sites also made independent publishing easier.</a:t>
          </a:r>
        </a:p>
      </dgm:t>
    </dgm:pt>
    <dgm:pt modelId="{179764C5-F1FD-462F-B08E-C997D34D5EF8}" type="parTrans" cxnId="{690BDC0D-FAF0-402F-8022-78A9DC31BA83}">
      <dgm:prSet/>
      <dgm:spPr/>
      <dgm:t>
        <a:bodyPr/>
        <a:lstStyle/>
        <a:p>
          <a:endParaRPr lang="en-GB"/>
        </a:p>
      </dgm:t>
    </dgm:pt>
    <dgm:pt modelId="{FD33B705-8A89-4694-A81A-72640D73F68E}" type="sibTrans" cxnId="{690BDC0D-FAF0-402F-8022-78A9DC31BA83}">
      <dgm:prSet/>
      <dgm:spPr/>
      <dgm:t>
        <a:bodyPr/>
        <a:lstStyle/>
        <a:p>
          <a:endParaRPr lang="en-GB"/>
        </a:p>
      </dgm:t>
    </dgm:pt>
    <dgm:pt modelId="{5C192412-FEBF-4240-A48D-B1E9FF483808}">
      <dgm:prSet phldrT="[Text]"/>
      <dgm:spPr/>
      <dgm:t>
        <a:bodyPr/>
        <a:lstStyle/>
        <a:p>
          <a:r>
            <a:rPr lang="en-GB" dirty="0"/>
            <a:t>Digital distribution &amp; micro-transactions make this possible.</a:t>
          </a:r>
        </a:p>
      </dgm:t>
    </dgm:pt>
    <dgm:pt modelId="{1D6328BC-9B0E-4CCB-B7BD-A4B778863F69}" type="parTrans" cxnId="{670C4AAD-FD40-40B8-A926-68ABF6B337D2}">
      <dgm:prSet/>
      <dgm:spPr/>
      <dgm:t>
        <a:bodyPr/>
        <a:lstStyle/>
        <a:p>
          <a:endParaRPr lang="en-GB"/>
        </a:p>
      </dgm:t>
    </dgm:pt>
    <dgm:pt modelId="{F01BCA3D-D8D9-4C4E-B35C-880CE0EB1ECA}" type="sibTrans" cxnId="{670C4AAD-FD40-40B8-A926-68ABF6B337D2}">
      <dgm:prSet/>
      <dgm:spPr/>
      <dgm:t>
        <a:bodyPr/>
        <a:lstStyle/>
        <a:p>
          <a:endParaRPr lang="en-GB"/>
        </a:p>
      </dgm:t>
    </dgm:pt>
    <dgm:pt modelId="{7F055135-2028-44DA-BCCD-EAA0CD622D9D}">
      <dgm:prSet phldrT="[Text]"/>
      <dgm:spPr/>
      <dgm:t>
        <a:bodyPr/>
        <a:lstStyle/>
        <a:p>
          <a:r>
            <a:rPr lang="en-GB" dirty="0"/>
            <a:t>Driven by mobile but popular on PC and growing on console.</a:t>
          </a:r>
        </a:p>
      </dgm:t>
    </dgm:pt>
    <dgm:pt modelId="{22C7ABE4-C83A-4FE4-9EE2-E2DA5DB09DC8}" type="parTrans" cxnId="{E67F1402-6F37-4032-B746-CE5B624C42EF}">
      <dgm:prSet/>
      <dgm:spPr/>
      <dgm:t>
        <a:bodyPr/>
        <a:lstStyle/>
        <a:p>
          <a:endParaRPr lang="en-GB"/>
        </a:p>
      </dgm:t>
    </dgm:pt>
    <dgm:pt modelId="{2E613FAF-3253-4CAB-9C9D-5EC864518B4C}" type="sibTrans" cxnId="{E67F1402-6F37-4032-B746-CE5B624C42EF}">
      <dgm:prSet/>
      <dgm:spPr/>
      <dgm:t>
        <a:bodyPr/>
        <a:lstStyle/>
        <a:p>
          <a:endParaRPr lang="en-GB"/>
        </a:p>
      </dgm:t>
    </dgm:pt>
    <dgm:pt modelId="{805813CC-A8A4-4827-BF73-2D06E7EA951A}" type="pres">
      <dgm:prSet presAssocID="{6F8C9773-C575-4423-85D3-058C055F5E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E60024-E15F-46E6-8C78-645451FFFD3D}" type="pres">
      <dgm:prSet presAssocID="{347D8A5E-5796-4E7B-869B-F29BE7D1709D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68E79CD-A1C9-47FF-B9C6-A08EC97A6BA5}" type="pres">
      <dgm:prSet presAssocID="{347D8A5E-5796-4E7B-869B-F29BE7D1709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E68C1-2EBB-4504-B2F9-1A274B4CC4FC}" type="pres">
      <dgm:prSet presAssocID="{77650704-428F-47C0-A9BB-879883941A9D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7C49C3D-4859-4DF9-B829-5DCE532CD13E}" type="pres">
      <dgm:prSet presAssocID="{77650704-428F-47C0-A9BB-879883941A9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DD3024-DEB4-4E9D-955F-881B7465887E}" srcId="{6F8C9773-C575-4423-85D3-058C055F5EF0}" destId="{77650704-428F-47C0-A9BB-879883941A9D}" srcOrd="1" destOrd="0" parTransId="{FED2E901-0A4E-4D74-AAFA-CC1BCDBF90D2}" sibTransId="{2B3C25FE-9002-4150-A7C8-FD7397770613}"/>
    <dgm:cxn modelId="{37058206-AAE9-4625-8C3D-A3D2DD20DC10}" type="presOf" srcId="{347D8A5E-5796-4E7B-869B-F29BE7D1709D}" destId="{14E60024-E15F-46E6-8C78-645451FFFD3D}" srcOrd="0" destOrd="0" presId="urn:microsoft.com/office/officeart/2005/8/layout/vList2"/>
    <dgm:cxn modelId="{88EAEE85-C508-47E3-B842-11C82168041A}" srcId="{6F8C9773-C575-4423-85D3-058C055F5EF0}" destId="{347D8A5E-5796-4E7B-869B-F29BE7D1709D}" srcOrd="0" destOrd="0" parTransId="{C3D2DCFD-D1CB-454D-A3F5-614537DD1BCF}" sibTransId="{6F8EEF9C-3226-4102-8F0F-E9C8B00F282D}"/>
    <dgm:cxn modelId="{904D9A1C-1F46-4923-B4CB-7282EF8469E6}" type="presOf" srcId="{77650704-428F-47C0-A9BB-879883941A9D}" destId="{090E68C1-2EBB-4504-B2F9-1A274B4CC4FC}" srcOrd="0" destOrd="0" presId="urn:microsoft.com/office/officeart/2005/8/layout/vList2"/>
    <dgm:cxn modelId="{81CCE30D-556B-4D33-AB34-CDB11013A30F}" type="presOf" srcId="{D42797D2-FADC-4820-B354-A82856996AB2}" destId="{168E79CD-A1C9-47FF-B9C6-A08EC97A6BA5}" srcOrd="0" destOrd="1" presId="urn:microsoft.com/office/officeart/2005/8/layout/vList2"/>
    <dgm:cxn modelId="{8A649B50-84E8-4C0F-B5F3-132B595F9946}" type="presOf" srcId="{6F8C9773-C575-4423-85D3-058C055F5EF0}" destId="{805813CC-A8A4-4827-BF73-2D06E7EA951A}" srcOrd="0" destOrd="0" presId="urn:microsoft.com/office/officeart/2005/8/layout/vList2"/>
    <dgm:cxn modelId="{690BDC0D-FAF0-402F-8022-78A9DC31BA83}" srcId="{347D8A5E-5796-4E7B-869B-F29BE7D1709D}" destId="{D42797D2-FADC-4820-B354-A82856996AB2}" srcOrd="1" destOrd="0" parTransId="{179764C5-F1FD-462F-B08E-C997D34D5EF8}" sibTransId="{FD33B705-8A89-4694-A81A-72640D73F68E}"/>
    <dgm:cxn modelId="{4412B232-7BD7-4180-9AFC-5F19DEEDCF3C}" type="presOf" srcId="{7C3DF4FE-C35D-48EC-A175-AFB988F326A9}" destId="{F7C49C3D-4859-4DF9-B829-5DCE532CD13E}" srcOrd="0" destOrd="0" presId="urn:microsoft.com/office/officeart/2005/8/layout/vList2"/>
    <dgm:cxn modelId="{92BBB1B1-6259-46B3-9628-C71B9E9F8C6B}" type="presOf" srcId="{B5B208D7-C858-4CDD-85C6-B47F4CA7E828}" destId="{168E79CD-A1C9-47FF-B9C6-A08EC97A6BA5}" srcOrd="0" destOrd="0" presId="urn:microsoft.com/office/officeart/2005/8/layout/vList2"/>
    <dgm:cxn modelId="{1FF0C355-4DB3-48E5-ADAF-36BEF9637272}" srcId="{347D8A5E-5796-4E7B-869B-F29BE7D1709D}" destId="{B5B208D7-C858-4CDD-85C6-B47F4CA7E828}" srcOrd="0" destOrd="0" parTransId="{A40E1991-CF46-486F-89BB-850E96D8D5A4}" sibTransId="{3300FE87-051D-4088-B7ED-E563B3BB7C06}"/>
    <dgm:cxn modelId="{670C4AAD-FD40-40B8-A926-68ABF6B337D2}" srcId="{77650704-428F-47C0-A9BB-879883941A9D}" destId="{5C192412-FEBF-4240-A48D-B1E9FF483808}" srcOrd="2" destOrd="0" parTransId="{1D6328BC-9B0E-4CCB-B7BD-A4B778863F69}" sibTransId="{F01BCA3D-D8D9-4C4E-B35C-880CE0EB1ECA}"/>
    <dgm:cxn modelId="{9269692F-554D-4F32-AB9B-5D323B0F60FC}" type="presOf" srcId="{5C192412-FEBF-4240-A48D-B1E9FF483808}" destId="{F7C49C3D-4859-4DF9-B829-5DCE532CD13E}" srcOrd="0" destOrd="2" presId="urn:microsoft.com/office/officeart/2005/8/layout/vList2"/>
    <dgm:cxn modelId="{E67F1402-6F37-4032-B746-CE5B624C42EF}" srcId="{77650704-428F-47C0-A9BB-879883941A9D}" destId="{7F055135-2028-44DA-BCCD-EAA0CD622D9D}" srcOrd="1" destOrd="0" parTransId="{22C7ABE4-C83A-4FE4-9EE2-E2DA5DB09DC8}" sibTransId="{2E613FAF-3253-4CAB-9C9D-5EC864518B4C}"/>
    <dgm:cxn modelId="{D1065146-346A-4311-9557-D4B59FE708A2}" srcId="{77650704-428F-47C0-A9BB-879883941A9D}" destId="{7C3DF4FE-C35D-48EC-A175-AFB988F326A9}" srcOrd="0" destOrd="0" parTransId="{BDA74677-AB8B-4614-A1B1-07367858FFC2}" sibTransId="{75166C1F-F310-4443-ADDA-26AB4AD23B14}"/>
    <dgm:cxn modelId="{EAF8CF48-A2D7-493B-9A43-8F33BFC7DE6C}" type="presOf" srcId="{7F055135-2028-44DA-BCCD-EAA0CD622D9D}" destId="{F7C49C3D-4859-4DF9-B829-5DCE532CD13E}" srcOrd="0" destOrd="1" presId="urn:microsoft.com/office/officeart/2005/8/layout/vList2"/>
    <dgm:cxn modelId="{37688FA5-EC1A-4623-BB74-2467FC9C8E8D}" type="presParOf" srcId="{805813CC-A8A4-4827-BF73-2D06E7EA951A}" destId="{14E60024-E15F-46E6-8C78-645451FFFD3D}" srcOrd="0" destOrd="0" presId="urn:microsoft.com/office/officeart/2005/8/layout/vList2"/>
    <dgm:cxn modelId="{ABE02567-E7D9-4CD1-9C41-582C8FC4A800}" type="presParOf" srcId="{805813CC-A8A4-4827-BF73-2D06E7EA951A}" destId="{168E79CD-A1C9-47FF-B9C6-A08EC97A6BA5}" srcOrd="1" destOrd="0" presId="urn:microsoft.com/office/officeart/2005/8/layout/vList2"/>
    <dgm:cxn modelId="{709263F4-19C9-4715-8CE6-563B59D4D878}" type="presParOf" srcId="{805813CC-A8A4-4827-BF73-2D06E7EA951A}" destId="{090E68C1-2EBB-4504-B2F9-1A274B4CC4FC}" srcOrd="2" destOrd="0" presId="urn:microsoft.com/office/officeart/2005/8/layout/vList2"/>
    <dgm:cxn modelId="{F14F8D8A-7892-4018-8846-EFB67C46C2C9}" type="presParOf" srcId="{805813CC-A8A4-4827-BF73-2D06E7EA951A}" destId="{F7C49C3D-4859-4DF9-B829-5DCE532CD1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0024-E15F-46E6-8C78-645451FFFD3D}">
      <dsp:nvSpPr>
        <dsp:cNvPr id="0" name=""/>
        <dsp:cNvSpPr/>
      </dsp:nvSpPr>
      <dsp:spPr>
        <a:xfrm>
          <a:off x="0" y="196293"/>
          <a:ext cx="7677150" cy="526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In 2017 the most popular genres were Shooter &amp; Action.</a:t>
          </a:r>
        </a:p>
      </dsp:txBody>
      <dsp:txXfrm>
        <a:off x="0" y="196293"/>
        <a:ext cx="7677150" cy="526500"/>
      </dsp:txXfrm>
    </dsp:sp>
    <dsp:sp modelId="{168E79CD-A1C9-47FF-B9C6-A08EC97A6BA5}">
      <dsp:nvSpPr>
        <dsp:cNvPr id="0" name=""/>
        <dsp:cNvSpPr/>
      </dsp:nvSpPr>
      <dsp:spPr>
        <a:xfrm>
          <a:off x="0" y="722793"/>
          <a:ext cx="767715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/>
            <a:t>This has been pretty consistent for a few years with action &amp; shooter swapping places occasionally.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/>
            <a:t>The Battle </a:t>
          </a:r>
          <a:r>
            <a:rPr lang="en-GB" sz="2000" kern="1200" dirty="0" smtClean="0"/>
            <a:t>Royale </a:t>
          </a:r>
          <a:r>
            <a:rPr lang="en-GB" sz="2000" kern="1200" dirty="0"/>
            <a:t>sub-genre of shooter has seen a particularly large growth in recent years.</a:t>
          </a:r>
        </a:p>
      </dsp:txBody>
      <dsp:txXfrm>
        <a:off x="0" y="722793"/>
        <a:ext cx="7677150" cy="1190250"/>
      </dsp:txXfrm>
    </dsp:sp>
    <dsp:sp modelId="{090E68C1-2EBB-4504-B2F9-1A274B4CC4FC}">
      <dsp:nvSpPr>
        <dsp:cNvPr id="0" name=""/>
        <dsp:cNvSpPr/>
      </dsp:nvSpPr>
      <dsp:spPr>
        <a:xfrm>
          <a:off x="0" y="1913043"/>
          <a:ext cx="7677150" cy="526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In the year 2000 we saw more RPGs &amp; less shooters.</a:t>
          </a:r>
        </a:p>
      </dsp:txBody>
      <dsp:txXfrm>
        <a:off x="0" y="1913043"/>
        <a:ext cx="7677150" cy="526500"/>
      </dsp:txXfrm>
    </dsp:sp>
    <dsp:sp modelId="{F7C49C3D-4859-4DF9-B829-5DCE532CD13E}">
      <dsp:nvSpPr>
        <dsp:cNvPr id="0" name=""/>
        <dsp:cNvSpPr/>
      </dsp:nvSpPr>
      <dsp:spPr>
        <a:xfrm>
          <a:off x="0" y="2439543"/>
          <a:ext cx="7677150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/>
            <a:t>Top selling games were </a:t>
          </a:r>
          <a:r>
            <a:rPr lang="en-GB" sz="2000" kern="1200" dirty="0" err="1"/>
            <a:t>Pokemon</a:t>
          </a:r>
          <a:r>
            <a:rPr lang="en-GB" sz="2000" kern="1200" dirty="0"/>
            <a:t> Silver, Gold &amp; Yellow.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/>
            <a:t>No shooter games, only 1 action and 1 sport game in top 10.</a:t>
          </a:r>
        </a:p>
      </dsp:txBody>
      <dsp:txXfrm>
        <a:off x="0" y="2439543"/>
        <a:ext cx="7677150" cy="659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0024-E15F-46E6-8C78-645451FFFD3D}">
      <dsp:nvSpPr>
        <dsp:cNvPr id="0" name=""/>
        <dsp:cNvSpPr/>
      </dsp:nvSpPr>
      <dsp:spPr>
        <a:xfrm>
          <a:off x="0" y="73185"/>
          <a:ext cx="7677150" cy="568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Gender</a:t>
          </a:r>
        </a:p>
      </dsp:txBody>
      <dsp:txXfrm>
        <a:off x="0" y="73185"/>
        <a:ext cx="7677150" cy="568620"/>
      </dsp:txXfrm>
    </dsp:sp>
    <dsp:sp modelId="{168E79CD-A1C9-47FF-B9C6-A08EC97A6BA5}">
      <dsp:nvSpPr>
        <dsp:cNvPr id="0" name=""/>
        <dsp:cNvSpPr/>
      </dsp:nvSpPr>
      <dsp:spPr>
        <a:xfrm>
          <a:off x="0" y="641805"/>
          <a:ext cx="7677150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/>
            <a:t>55% of gamers are male, 45% are female.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/>
            <a:t>Shooter, Sports &amp; Action/Adventure most popular men.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/>
            <a:t>Action/Adventure, Strategy &amp; Arcade most popular with women.</a:t>
          </a:r>
        </a:p>
      </dsp:txBody>
      <dsp:txXfrm>
        <a:off x="0" y="641805"/>
        <a:ext cx="7677150" cy="1033964"/>
      </dsp:txXfrm>
    </dsp:sp>
    <dsp:sp modelId="{090E68C1-2EBB-4504-B2F9-1A274B4CC4FC}">
      <dsp:nvSpPr>
        <dsp:cNvPr id="0" name=""/>
        <dsp:cNvSpPr/>
      </dsp:nvSpPr>
      <dsp:spPr>
        <a:xfrm>
          <a:off x="0" y="1675770"/>
          <a:ext cx="7677150" cy="568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Age</a:t>
          </a:r>
        </a:p>
      </dsp:txBody>
      <dsp:txXfrm>
        <a:off x="0" y="1675770"/>
        <a:ext cx="7677150" cy="568620"/>
      </dsp:txXfrm>
    </dsp:sp>
    <dsp:sp modelId="{F7C49C3D-4859-4DF9-B829-5DCE532CD13E}">
      <dsp:nvSpPr>
        <dsp:cNvPr id="0" name=""/>
        <dsp:cNvSpPr/>
      </dsp:nvSpPr>
      <dsp:spPr>
        <a:xfrm>
          <a:off x="0" y="2244390"/>
          <a:ext cx="7677150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/>
            <a:t>The average gamer is 34 years old (Male 36, Female 32).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/>
            <a:t>The most common age group is &lt;18 for male &amp; 18-35 for female.</a:t>
          </a:r>
        </a:p>
      </dsp:txBody>
      <dsp:txXfrm>
        <a:off x="0" y="2244390"/>
        <a:ext cx="7677150" cy="978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0024-E15F-46E6-8C78-645451FFFD3D}">
      <dsp:nvSpPr>
        <dsp:cNvPr id="0" name=""/>
        <dsp:cNvSpPr/>
      </dsp:nvSpPr>
      <dsp:spPr>
        <a:xfrm>
          <a:off x="0" y="34575"/>
          <a:ext cx="7677150" cy="526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Main Stream / Independent</a:t>
          </a:r>
        </a:p>
      </dsp:txBody>
      <dsp:txXfrm>
        <a:off x="0" y="34575"/>
        <a:ext cx="7677150" cy="526500"/>
      </dsp:txXfrm>
    </dsp:sp>
    <dsp:sp modelId="{168E79CD-A1C9-47FF-B9C6-A08EC97A6BA5}">
      <dsp:nvSpPr>
        <dsp:cNvPr id="0" name=""/>
        <dsp:cNvSpPr/>
      </dsp:nvSpPr>
      <dsp:spPr>
        <a:xfrm>
          <a:off x="0" y="561075"/>
          <a:ext cx="767715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/>
            <a:t>It is easier than ever to self-publish games due to platforms like Steam, Android Play Store &amp; Apple App Store.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/>
            <a:t>Funding through crowd-funding sites also made independent publishing easier.</a:t>
          </a:r>
        </a:p>
      </dsp:txBody>
      <dsp:txXfrm>
        <a:off x="0" y="561075"/>
        <a:ext cx="7677150" cy="1190250"/>
      </dsp:txXfrm>
    </dsp:sp>
    <dsp:sp modelId="{090E68C1-2EBB-4504-B2F9-1A274B4CC4FC}">
      <dsp:nvSpPr>
        <dsp:cNvPr id="0" name=""/>
        <dsp:cNvSpPr/>
      </dsp:nvSpPr>
      <dsp:spPr>
        <a:xfrm>
          <a:off x="0" y="1751325"/>
          <a:ext cx="7677150" cy="526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Paid / Free-to-Play</a:t>
          </a:r>
        </a:p>
      </dsp:txBody>
      <dsp:txXfrm>
        <a:off x="0" y="1751325"/>
        <a:ext cx="7677150" cy="526500"/>
      </dsp:txXfrm>
    </dsp:sp>
    <dsp:sp modelId="{F7C49C3D-4859-4DF9-B829-5DCE532CD13E}">
      <dsp:nvSpPr>
        <dsp:cNvPr id="0" name=""/>
        <dsp:cNvSpPr/>
      </dsp:nvSpPr>
      <dsp:spPr>
        <a:xfrm>
          <a:off x="0" y="2277825"/>
          <a:ext cx="7677150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/>
            <a:t>A huge growth in free-to-play has been seen in recent years.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/>
            <a:t>Driven by mobile but popular on PC and growing on console.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/>
            <a:t>Digital distribution &amp; micro-transactions make this possible.</a:t>
          </a:r>
        </a:p>
      </dsp:txBody>
      <dsp:txXfrm>
        <a:off x="0" y="2277825"/>
        <a:ext cx="7677150" cy="98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63114-D500-4C88-ABC4-E727C7507F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3377" y="2598738"/>
            <a:ext cx="962284" cy="952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C6527-9CC8-4215-9D7A-9F19D077E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15080" y="2376342"/>
            <a:ext cx="5744094" cy="1314741"/>
          </a:xfrm>
        </p:spPr>
        <p:txBody>
          <a:bodyPr lIns="0" tIns="0" rIns="0" bIns="0" anchor="b">
            <a:normAutofit/>
          </a:bodyPr>
          <a:lstStyle>
            <a:lvl1pPr algn="r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DB1-C7AB-4557-881C-6B9A5B8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7D30-16E7-4C6A-9215-7CEB4EEC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605-D0EA-4337-8E48-2C248B3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B4CCD6-DBF2-4361-9EFE-8D0DED25A5C1}"/>
              </a:ext>
            </a:extLst>
          </p:cNvPr>
          <p:cNvCxnSpPr>
            <a:cxnSpLocks/>
          </p:cNvCxnSpPr>
          <p:nvPr/>
        </p:nvCxnSpPr>
        <p:spPr>
          <a:xfrm>
            <a:off x="8141275" y="2616186"/>
            <a:ext cx="0" cy="9189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9616-9C03-4626-AFBE-9C5F0ADA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022B-04A7-4C9F-B2FF-01068292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1D77-E8A4-48F6-8584-34E7207E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80C3-BDA8-4DF8-BA27-2DD85A15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AB43-3072-4D23-8565-C040008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39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17C531E-B098-4D6D-9A77-C7DCFB68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3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B9FC-566D-44A2-816A-4EA3612E1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FB735-70F4-41BF-9A15-B7007CB4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68F2-00D8-462F-83F1-968D85C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410-BCE1-4E3A-ADCA-D8C3C23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F335-F59C-4667-8ED2-ED67BFB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0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22DF440-4486-43E4-B0CA-0BE4B301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9112-6AC3-40B5-9F09-827F03B8B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BA917-348D-4D7D-AE08-C13DDE299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68A-02C1-4B49-987E-1C6BEF8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5D2B-564C-405E-94E8-1398FEA2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274C-8C0B-4BAD-BEA5-EBF7399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85E350-1B7C-4D5C-9D5A-FBAB92A0CC68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AE0DE-3934-48EA-A400-18158105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7EAF-EB5A-47B4-9354-6F0667DA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6" y="2754018"/>
            <a:ext cx="11438787" cy="3290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4740-E38E-4EF9-B8C8-9928377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A67-309F-4EED-B41B-1B30252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EB1-7335-40EA-B129-B274C9D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3D657B-EB80-4E8B-A2F0-9428D069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ED44542-4BA9-4639-9A92-3385C788E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66EE3-A78E-4457-B981-B7AAEFED0F23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CF1D-E302-4B04-A41D-4010BCDB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453AD-D386-412F-81E6-6679673927F8}"/>
              </a:ext>
            </a:extLst>
          </p:cNvPr>
          <p:cNvSpPr/>
          <p:nvPr/>
        </p:nvSpPr>
        <p:spPr>
          <a:xfrm>
            <a:off x="396880" y="2219074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81323-E0C2-4355-A350-066A6EF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19074"/>
            <a:ext cx="10515600" cy="1834063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74F1E13B-C29E-436A-9D76-6AC9C897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21C1E8-7D89-4EBB-A815-5293FF71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8B8BB-3D55-4548-9561-243D803F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4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E09-85B1-41C5-A895-3ABBB466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605" y="2749123"/>
            <a:ext cx="7676393" cy="3295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E749-CBC2-4FED-A4D5-03FF897F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3623" y="2749123"/>
            <a:ext cx="3511769" cy="3300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3F52-AE25-4B8F-A31E-0E941340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D9AEA2D-4A75-49B2-868F-8ED5D44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F64C7-88BC-4B9F-9D9C-6B23468C6FF4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0A29D01-1B69-4D07-85F8-333648F296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841E97-99B1-4A1E-ADF7-206A430D4FD1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F7592E-66C5-4228-9BD6-249FD6B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F4D13A-CB94-4399-ABD6-F1236EF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487539-4D0D-4547-A531-8C88F720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8388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3E-2A47-4346-A465-EE0F016C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8CF7-31BD-47A9-933B-420BF52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2DFC-BA08-4352-8E90-48E64AEF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C0C8C-21D0-4527-B4F0-981864317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10C0A-5D20-4924-BC9F-14D07617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064A0-C33E-430A-8F17-0EA17E2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D7A81-2207-4952-9D16-2030324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C1E58-E506-449B-911D-77184EF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3022867-3705-4100-A646-BFFD791C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5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A1E-984D-4E48-A584-F3F63AC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2B15A-EB07-413F-95F5-5528266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AF17-4FF4-4A9A-81D0-5A8F29F6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20FD-4149-44FB-9D56-2E2061DB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82A4E9-EFF2-4901-81FF-CC52AF2ED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3144F-45C5-4773-B5C5-F6A50AF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BBD3B-F4BD-46EC-9B3E-13D3826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DC3E-EC91-4FE0-AE2F-A6AF812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B76802-D738-4ABA-8E4F-39AC81A3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173-8F61-4EAD-AAC8-906EC04F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3D88-6EF6-4713-ABE2-1818E534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32A2-C6F5-4743-842B-F22D3A08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6720-535E-4BB7-AA80-CDC98676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227-2063-47AF-AB00-B6C4372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677E-1528-43E9-83B0-632E27A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CF0105-7C6E-4BB3-8D1D-55C64320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189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D576-CBFC-491B-89AF-E0CDE1E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C804-B980-4F14-B78E-AAE57300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BA97-541C-4B50-8FEE-56DF4803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4CA0-699D-493D-9BED-F1987B8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5557-7C9B-4A6D-9F97-A183CA98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64D2-20D7-4C18-A310-CC889C9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9A8F24-38B9-4C89-83F6-C1E40D96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CB390-D5E2-44EF-892F-440BAAC2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494C-5C9A-4417-AC81-8A3B9192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B06D-0340-4ACD-8C2F-953F4221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4EBD-9A3D-451B-A7D4-08AE8C11319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197F-DFDE-43C5-A224-EEF9338F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B0CA-AC29-4010-A650-0655F44E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399" y="635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0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C74F8-A501-42E0-A85D-FFA71979E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SOCIAL TRENDS IN COMPUTER GAMING 1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21D219DB-9E1E-4002-A8F6-EE9ADEE3AE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495" b="495"/>
          <a:stretch>
            <a:fillRect/>
          </a:stretch>
        </p:blipFill>
        <p:spPr>
          <a:xfrm>
            <a:off x="8523288" y="2598738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B905EA-6C12-4C70-9788-905D7D13812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1594570"/>
              </p:ext>
            </p:extLst>
          </p:nvPr>
        </p:nvGraphicFramePr>
        <p:xfrm>
          <a:off x="376238" y="2749550"/>
          <a:ext cx="7677150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FEF0F-3FDE-46DB-932C-515AB33956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Over the years popular game genres have changed. | This is due to changing technology &amp; society.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5E72F-B035-42A6-961B-47B2CC5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 Genres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71C343-47A7-4EFE-82FA-C20E0087AD62}"/>
              </a:ext>
            </a:extLst>
          </p:cNvPr>
          <p:cNvSpPr/>
          <p:nvPr/>
        </p:nvSpPr>
        <p:spPr>
          <a:xfrm>
            <a:off x="8100014" y="5524011"/>
            <a:ext cx="39199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http://www.theesa.com/about-esa/essential-facts-computer-video-game-industry/</a:t>
            </a:r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F20499BD-B0B0-4218-B4BC-0741F298C5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8304213" y="2945082"/>
            <a:ext cx="3511550" cy="25044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25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4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DF44FE-9DB4-471F-953D-0D17BD138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04213" y="2818081"/>
            <a:ext cx="3511550" cy="28142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BD96-2D28-439C-9563-12EE3A3AB7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Gaming has grown into the mainstream. | Players come from wide range of demographics.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1E1950-E325-432C-B128-E0B548AE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AD4CE1A-DED2-4AFC-BAF1-5E9BFE4351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8844118"/>
              </p:ext>
            </p:extLst>
          </p:nvPr>
        </p:nvGraphicFramePr>
        <p:xfrm>
          <a:off x="376238" y="2749550"/>
          <a:ext cx="7677150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7B39A5C-3CAA-43BC-89A0-B0C9D0F90612}"/>
              </a:ext>
            </a:extLst>
          </p:cNvPr>
          <p:cNvSpPr/>
          <p:nvPr/>
        </p:nvSpPr>
        <p:spPr>
          <a:xfrm>
            <a:off x="8100014" y="5672558"/>
            <a:ext cx="39199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http://www.theesa.com/about-esa/essential-facts-computer-video-game-industry/</a:t>
            </a:r>
          </a:p>
        </p:txBody>
      </p:sp>
    </p:spTree>
    <p:extLst>
      <p:ext uri="{BB962C8B-B14F-4D97-AF65-F5344CB8AC3E}">
        <p14:creationId xmlns:p14="http://schemas.microsoft.com/office/powerpoint/2010/main" val="4060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 uiExpand="1">
        <p:bldSub>
          <a:bldDgm bld="one"/>
        </p:bldSub>
      </p:bldGraphic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73F7D-07D8-44F6-BA0D-10084921A3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Game developers &amp; publishers have also changed over the years.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E3EB42-6158-4253-885B-D0AECF55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Production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71D23CD-BA22-4F0E-AB4C-F74539C9E1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0677543"/>
              </p:ext>
            </p:extLst>
          </p:nvPr>
        </p:nvGraphicFramePr>
        <p:xfrm>
          <a:off x="376238" y="2749550"/>
          <a:ext cx="7677150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nfographic: Free-2-Play Games With The Highest Grossing Months | Statista">
            <a:extLst>
              <a:ext uri="{FF2B5EF4-FFF2-40B4-BE49-F238E27FC236}">
                <a16:creationId xmlns:a16="http://schemas.microsoft.com/office/drawing/2014/main" id="{E4720A56-1333-4DE4-91A8-535C1D83A1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53" y="2993839"/>
            <a:ext cx="3511550" cy="250197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288A2A-C403-44F2-9104-8339694C0147}"/>
              </a:ext>
            </a:extLst>
          </p:cNvPr>
          <p:cNvSpPr/>
          <p:nvPr/>
        </p:nvSpPr>
        <p:spPr>
          <a:xfrm>
            <a:off x="8053388" y="5567018"/>
            <a:ext cx="39944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https://www.statista.com/chart/14479/free-2-play-games-highest-grossing-months/</a:t>
            </a:r>
          </a:p>
        </p:txBody>
      </p:sp>
    </p:spTree>
    <p:extLst>
      <p:ext uri="{BB962C8B-B14F-4D97-AF65-F5344CB8AC3E}">
        <p14:creationId xmlns:p14="http://schemas.microsoft.com/office/powerpoint/2010/main" val="33494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 uiExpand="1">
        <p:bldSub>
          <a:bldDgm bld="one"/>
        </p:bldSub>
      </p:bldGraphic>
      <p:bldP spid="7" grpId="0"/>
    </p:bldLst>
  </p:timing>
</p:sld>
</file>

<file path=ppt/theme/theme1.xml><?xml version="1.0" encoding="utf-8"?>
<a:theme xmlns:a="http://schemas.openxmlformats.org/drawingml/2006/main" name="KnowItAllNinja">
  <a:themeElements>
    <a:clrScheme name="KnowItAllNinja">
      <a:dk1>
        <a:srgbClr val="FFFFFF"/>
      </a:dk1>
      <a:lt1>
        <a:srgbClr val="FFFFFF"/>
      </a:lt1>
      <a:dk2>
        <a:srgbClr val="93A3B8"/>
      </a:dk2>
      <a:lt2>
        <a:srgbClr val="44546A"/>
      </a:lt2>
      <a:accent1>
        <a:srgbClr val="44546A"/>
      </a:accent1>
      <a:accent2>
        <a:srgbClr val="5B9BD5"/>
      </a:accent2>
      <a:accent3>
        <a:srgbClr val="70AD47"/>
      </a:accent3>
      <a:accent4>
        <a:srgbClr val="EA3434"/>
      </a:accent4>
      <a:accent5>
        <a:srgbClr val="954F72"/>
      </a:accent5>
      <a:accent6>
        <a:srgbClr val="EB7033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owItAllNinja" id="{BFC5B792-6AC5-4DC1-8073-A865866714A6}" vid="{F87F5D10-748D-4384-8761-E7CBB719F4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KnowItAllNinja</Template>
  <TotalTime>475</TotalTime>
  <Words>284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KnowItAllNinja</vt:lpstr>
      <vt:lpstr>SOCIAL TRENDS IN COMPUTER GAMING 1</vt:lpstr>
      <vt:lpstr>Popular Genres</vt:lpstr>
      <vt:lpstr>Players</vt:lpstr>
      <vt:lpstr>Game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TRENDS IN COMPUTER GAMING</dc:title>
  <dc:creator>Daniel Richardson</dc:creator>
  <cp:lastModifiedBy>Windows User</cp:lastModifiedBy>
  <cp:revision>28</cp:revision>
  <dcterms:created xsi:type="dcterms:W3CDTF">2019-01-21T09:12:08Z</dcterms:created>
  <dcterms:modified xsi:type="dcterms:W3CDTF">2019-03-18T10:11:55Z</dcterms:modified>
</cp:coreProperties>
</file>