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Most Played Games on Steam by Concurrent Players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PUBG</c:v>
                </c:pt>
                <c:pt idx="1">
                  <c:v>DOTA 2</c:v>
                </c:pt>
                <c:pt idx="2">
                  <c:v>CS:GO</c:v>
                </c:pt>
                <c:pt idx="3">
                  <c:v>Payday 2</c:v>
                </c:pt>
                <c:pt idx="4">
                  <c:v>GTA 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3000</c:v>
                </c:pt>
                <c:pt idx="1">
                  <c:v>1000</c:v>
                </c:pt>
                <c:pt idx="2">
                  <c:v>815</c:v>
                </c:pt>
                <c:pt idx="3">
                  <c:v>248</c:v>
                </c:pt>
                <c:pt idx="4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C-46D8-ACDC-6E4990A2E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33737584"/>
        <c:axId val="433747096"/>
      </c:barChart>
      <c:catAx>
        <c:axId val="43373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Games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747096"/>
        <c:crosses val="autoZero"/>
        <c:auto val="1"/>
        <c:lblAlgn val="ctr"/>
        <c:lblOffset val="100"/>
        <c:noMultiLvlLbl val="0"/>
      </c:catAx>
      <c:valAx>
        <c:axId val="43374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No. of Players in Thousands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73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Forecast AR &amp; VR Market Size 2016-2022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1017</c:v>
                </c:pt>
                <c:pt idx="2">
                  <c:v>2018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6.1</c:v>
                </c:pt>
                <c:pt idx="1">
                  <c:v>14.1</c:v>
                </c:pt>
                <c:pt idx="2">
                  <c:v>27</c:v>
                </c:pt>
                <c:pt idx="3">
                  <c:v>209.2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0-4C1C-9225-FB08F1EF55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516210120"/>
        <c:axId val="516204216"/>
      </c:barChart>
      <c:catAx>
        <c:axId val="516210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04216"/>
        <c:crosses val="autoZero"/>
        <c:auto val="1"/>
        <c:lblAlgn val="ctr"/>
        <c:lblOffset val="100"/>
        <c:noMultiLvlLbl val="0"/>
      </c:catAx>
      <c:valAx>
        <c:axId val="51620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Market Size in Billion USD</a:t>
                </a:r>
              </a:p>
            </c:rich>
          </c:tx>
          <c:layout>
            <c:manualLayout>
              <c:xMode val="edge"/>
              <c:yMode val="edge"/>
              <c:x val="4.3399638336347197E-2"/>
              <c:y val="0.25691511734190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210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Growth of Multiplayer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77650704-428F-47C0-A9BB-879883941A9D}">
      <dgm:prSet phldrT="[Text]"/>
      <dgm:spPr/>
      <dgm:t>
        <a:bodyPr/>
        <a:lstStyle/>
        <a:p>
          <a:r>
            <a:rPr lang="en-GB" dirty="0"/>
            <a:t>Multiplayer Trends</a:t>
          </a:r>
        </a:p>
      </dgm:t>
    </dgm:pt>
    <dgm:pt modelId="{FED2E901-0A4E-4D74-AAFA-CC1BCDBF90D2}" type="parTrans" cxnId="{18DD3024-DEB4-4E9D-955F-881B7465887E}">
      <dgm:prSet/>
      <dgm:spPr/>
      <dgm:t>
        <a:bodyPr/>
        <a:lstStyle/>
        <a:p>
          <a:endParaRPr lang="en-GB"/>
        </a:p>
      </dgm:t>
    </dgm:pt>
    <dgm:pt modelId="{2B3C25FE-9002-4150-A7C8-FD7397770613}" type="sibTrans" cxnId="{18DD3024-DEB4-4E9D-955F-881B7465887E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Mobile gaming has been an important growth area of online gaming due to mass reach.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7C3DF4FE-C35D-48EC-A175-AFB988F326A9}">
      <dgm:prSet phldrT="[Text]"/>
      <dgm:spPr/>
      <dgm:t>
        <a:bodyPr/>
        <a:lstStyle/>
        <a:p>
          <a:r>
            <a:rPr lang="en-GB" dirty="0"/>
            <a:t>56% of regular gamers play online games.</a:t>
          </a:r>
        </a:p>
      </dgm:t>
    </dgm:pt>
    <dgm:pt modelId="{BDA74677-AB8B-4614-A1B1-07367858FFC2}" type="parTrans" cxnId="{D1065146-346A-4311-9557-D4B59FE708A2}">
      <dgm:prSet/>
      <dgm:spPr/>
      <dgm:t>
        <a:bodyPr/>
        <a:lstStyle/>
        <a:p>
          <a:endParaRPr lang="en-GB"/>
        </a:p>
      </dgm:t>
    </dgm:pt>
    <dgm:pt modelId="{75166C1F-F310-4443-ADDA-26AB4AD23B14}" type="sibTrans" cxnId="{D1065146-346A-4311-9557-D4B59FE708A2}">
      <dgm:prSet/>
      <dgm:spPr/>
      <dgm:t>
        <a:bodyPr/>
        <a:lstStyle/>
        <a:p>
          <a:endParaRPr lang="en-GB"/>
        </a:p>
      </dgm:t>
    </dgm:pt>
    <dgm:pt modelId="{281B7C26-0580-4849-B28A-459783DF547F}">
      <dgm:prSet phldrT="[Text]"/>
      <dgm:spPr/>
      <dgm:t>
        <a:bodyPr/>
        <a:lstStyle/>
        <a:p>
          <a:r>
            <a:rPr lang="en-GB" dirty="0"/>
            <a:t>Most popular multiplayer genres are shooter, action &amp; casual.</a:t>
          </a:r>
        </a:p>
      </dgm:t>
    </dgm:pt>
    <dgm:pt modelId="{02D7330F-9331-47CF-A895-B40428A766BA}" type="parTrans" cxnId="{26E2B549-7571-4408-A1C4-AF82EDBDE1CB}">
      <dgm:prSet/>
      <dgm:spPr/>
      <dgm:t>
        <a:bodyPr/>
        <a:lstStyle/>
        <a:p>
          <a:endParaRPr lang="en-GB"/>
        </a:p>
      </dgm:t>
    </dgm:pt>
    <dgm:pt modelId="{CD95D932-93EF-48B7-B2BA-AEB8F584B466}" type="sibTrans" cxnId="{26E2B549-7571-4408-A1C4-AF82EDBDE1CB}">
      <dgm:prSet/>
      <dgm:spPr/>
      <dgm:t>
        <a:bodyPr/>
        <a:lstStyle/>
        <a:p>
          <a:endParaRPr lang="en-GB"/>
        </a:p>
      </dgm:t>
    </dgm:pt>
    <dgm:pt modelId="{04D201BF-5218-4A50-91F7-E87F8E500A8B}">
      <dgm:prSet phldrT="[Text]"/>
      <dgm:spPr/>
      <dgm:t>
        <a:bodyPr/>
        <a:lstStyle/>
        <a:p>
          <a:r>
            <a:rPr lang="en-GB" dirty="0"/>
            <a:t>DLC &amp; microtransactions with online games provide ongoing revenue for developers.</a:t>
          </a:r>
        </a:p>
      </dgm:t>
    </dgm:pt>
    <dgm:pt modelId="{C4DD9981-FA87-482A-8EC2-024A51728298}" type="parTrans" cxnId="{263898DC-EB6E-40D3-AED4-DB9584509398}">
      <dgm:prSet/>
      <dgm:spPr/>
      <dgm:t>
        <a:bodyPr/>
        <a:lstStyle/>
        <a:p>
          <a:endParaRPr lang="en-GB"/>
        </a:p>
      </dgm:t>
    </dgm:pt>
    <dgm:pt modelId="{815F15D4-67B0-4972-BA0B-0BB01013C65C}" type="sibTrans" cxnId="{263898DC-EB6E-40D3-AED4-DB9584509398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</dgm:pt>
    <dgm:pt modelId="{14E60024-E15F-46E6-8C78-645451FFFD3D}" type="pres">
      <dgm:prSet presAssocID="{347D8A5E-5796-4E7B-869B-F29BE7D1709D}" presName="parentText" presStyleLbl="node1" presStyleIdx="0" presStyleCnt="2" custLinFactNeighborX="0" custLinFactNeighborY="29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</dgm:pt>
    <dgm:pt modelId="{090E68C1-2EBB-4504-B2F9-1A274B4CC4FC}" type="pres">
      <dgm:prSet presAssocID="{77650704-428F-47C0-A9BB-879883941A9D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7C49C3D-4859-4DF9-B829-5DCE532CD13E}" type="pres">
      <dgm:prSet presAssocID="{77650704-428F-47C0-A9BB-879883941A9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169D703-EF2B-4D90-BC4F-16E9EE0D7059}" type="presOf" srcId="{04D201BF-5218-4A50-91F7-E87F8E500A8B}" destId="{168E79CD-A1C9-47FF-B9C6-A08EC97A6BA5}" srcOrd="0" destOrd="1" presId="urn:microsoft.com/office/officeart/2005/8/layout/vList2"/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904D9A1C-1F46-4923-B4CB-7282EF8469E6}" type="presOf" srcId="{77650704-428F-47C0-A9BB-879883941A9D}" destId="{090E68C1-2EBB-4504-B2F9-1A274B4CC4FC}" srcOrd="0" destOrd="0" presId="urn:microsoft.com/office/officeart/2005/8/layout/vList2"/>
    <dgm:cxn modelId="{18DD3024-DEB4-4E9D-955F-881B7465887E}" srcId="{6F8C9773-C575-4423-85D3-058C055F5EF0}" destId="{77650704-428F-47C0-A9BB-879883941A9D}" srcOrd="1" destOrd="0" parTransId="{FED2E901-0A4E-4D74-AAFA-CC1BCDBF90D2}" sibTransId="{2B3C25FE-9002-4150-A7C8-FD7397770613}"/>
    <dgm:cxn modelId="{4412B232-7BD7-4180-9AFC-5F19DEEDCF3C}" type="presOf" srcId="{7C3DF4FE-C35D-48EC-A175-AFB988F326A9}" destId="{F7C49C3D-4859-4DF9-B829-5DCE532CD13E}" srcOrd="0" destOrd="0" presId="urn:microsoft.com/office/officeart/2005/8/layout/vList2"/>
    <dgm:cxn modelId="{D1065146-346A-4311-9557-D4B59FE708A2}" srcId="{77650704-428F-47C0-A9BB-879883941A9D}" destId="{7C3DF4FE-C35D-48EC-A175-AFB988F326A9}" srcOrd="0" destOrd="0" parTransId="{BDA74677-AB8B-4614-A1B1-07367858FFC2}" sibTransId="{75166C1F-F310-4443-ADDA-26AB4AD23B14}"/>
    <dgm:cxn modelId="{26E2B549-7571-4408-A1C4-AF82EDBDE1CB}" srcId="{77650704-428F-47C0-A9BB-879883941A9D}" destId="{281B7C26-0580-4849-B28A-459783DF547F}" srcOrd="1" destOrd="0" parTransId="{02D7330F-9331-47CF-A895-B40428A766BA}" sibTransId="{CD95D932-93EF-48B7-B2BA-AEB8F584B466}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263898DC-EB6E-40D3-AED4-DB9584509398}" srcId="{347D8A5E-5796-4E7B-869B-F29BE7D1709D}" destId="{04D201BF-5218-4A50-91F7-E87F8E500A8B}" srcOrd="1" destOrd="0" parTransId="{C4DD9981-FA87-482A-8EC2-024A51728298}" sibTransId="{815F15D4-67B0-4972-BA0B-0BB01013C65C}"/>
    <dgm:cxn modelId="{8CCD52F1-CE8E-454E-B4AA-63279D9BFAFA}" type="presOf" srcId="{281B7C26-0580-4849-B28A-459783DF547F}" destId="{F7C49C3D-4859-4DF9-B829-5DCE532CD13E}" srcOrd="0" destOrd="1" presId="urn:microsoft.com/office/officeart/2005/8/layout/vList2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709263F4-19C9-4715-8CE6-563B59D4D878}" type="presParOf" srcId="{805813CC-A8A4-4827-BF73-2D06E7EA951A}" destId="{090E68C1-2EBB-4504-B2F9-1A274B4CC4FC}" srcOrd="2" destOrd="0" presId="urn:microsoft.com/office/officeart/2005/8/layout/vList2"/>
    <dgm:cxn modelId="{F14F8D8A-7892-4018-8846-EFB67C46C2C9}" type="presParOf" srcId="{805813CC-A8A4-4827-BF73-2D06E7EA951A}" destId="{F7C49C3D-4859-4DF9-B829-5DCE532CD1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Search Algorithms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Advanced algorithms for searching, such as A* path-finding.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05974C2B-562B-47E4-BB4F-D895BECCDF78}">
      <dgm:prSet phldrT="[Text]"/>
      <dgm:spPr/>
      <dgm:t>
        <a:bodyPr/>
        <a:lstStyle/>
        <a:p>
          <a:r>
            <a:rPr lang="en-GB" dirty="0"/>
            <a:t>Logic</a:t>
          </a:r>
        </a:p>
      </dgm:t>
    </dgm:pt>
    <dgm:pt modelId="{40E11A9B-F385-4D2A-94BE-749E8A979246}" type="parTrans" cxnId="{C9358BA4-7918-4963-8253-A8A21F96C193}">
      <dgm:prSet/>
      <dgm:spPr/>
      <dgm:t>
        <a:bodyPr/>
        <a:lstStyle/>
        <a:p>
          <a:endParaRPr lang="en-GB"/>
        </a:p>
      </dgm:t>
    </dgm:pt>
    <dgm:pt modelId="{6CB9ECF2-15A2-4E02-B940-E7D100DDCAF7}" type="sibTrans" cxnId="{C9358BA4-7918-4963-8253-A8A21F96C193}">
      <dgm:prSet/>
      <dgm:spPr/>
      <dgm:t>
        <a:bodyPr/>
        <a:lstStyle/>
        <a:p>
          <a:endParaRPr lang="en-GB"/>
        </a:p>
      </dgm:t>
    </dgm:pt>
    <dgm:pt modelId="{D6BE8999-CC9A-45AC-B134-391E63B91636}">
      <dgm:prSet phldrT="[Text]"/>
      <dgm:spPr/>
      <dgm:t>
        <a:bodyPr/>
        <a:lstStyle/>
        <a:p>
          <a:r>
            <a:rPr lang="en-GB" dirty="0"/>
            <a:t>Game decision making through behaviour trees &amp; utility ai.</a:t>
          </a:r>
        </a:p>
      </dgm:t>
    </dgm:pt>
    <dgm:pt modelId="{6A1812B2-2B05-4288-BB64-942FA0520794}" type="parTrans" cxnId="{17094D7B-61BD-407C-AA97-996CC23638BD}">
      <dgm:prSet/>
      <dgm:spPr/>
      <dgm:t>
        <a:bodyPr/>
        <a:lstStyle/>
        <a:p>
          <a:endParaRPr lang="en-GB"/>
        </a:p>
      </dgm:t>
    </dgm:pt>
    <dgm:pt modelId="{84664B2B-0946-46E5-8FE3-33A7B0A558D2}" type="sibTrans" cxnId="{17094D7B-61BD-407C-AA97-996CC23638BD}">
      <dgm:prSet/>
      <dgm:spPr/>
      <dgm:t>
        <a:bodyPr/>
        <a:lstStyle/>
        <a:p>
          <a:endParaRPr lang="en-GB"/>
        </a:p>
      </dgm:t>
    </dgm:pt>
    <dgm:pt modelId="{C2FF91A6-4DA2-443D-81CD-6AF0C4D7CF38}">
      <dgm:prSet phldrT="[Text]"/>
      <dgm:spPr/>
      <dgm:t>
        <a:bodyPr/>
        <a:lstStyle/>
        <a:p>
          <a:r>
            <a:rPr lang="en-GB" dirty="0"/>
            <a:t>Common also in puzzle games for finding solutions.</a:t>
          </a:r>
        </a:p>
      </dgm:t>
    </dgm:pt>
    <dgm:pt modelId="{DD2F80EB-0BAF-4343-A90D-FA2A6782D578}" type="parTrans" cxnId="{BCB98A71-9DF8-4668-BC7A-868C5428CFFA}">
      <dgm:prSet/>
      <dgm:spPr/>
      <dgm:t>
        <a:bodyPr/>
        <a:lstStyle/>
        <a:p>
          <a:endParaRPr lang="en-GB"/>
        </a:p>
      </dgm:t>
    </dgm:pt>
    <dgm:pt modelId="{A2C9232F-ED7B-4D3A-B555-99AA9651AC2B}" type="sibTrans" cxnId="{BCB98A71-9DF8-4668-BC7A-868C5428CFFA}">
      <dgm:prSet/>
      <dgm:spPr/>
      <dgm:t>
        <a:bodyPr/>
        <a:lstStyle/>
        <a:p>
          <a:endParaRPr lang="en-GB"/>
        </a:p>
      </dgm:t>
    </dgm:pt>
    <dgm:pt modelId="{FF08AF03-37E0-45EF-B763-43DE9FF427D3}">
      <dgm:prSet phldrT="[Text]"/>
      <dgm:spPr/>
      <dgm:t>
        <a:bodyPr/>
        <a:lstStyle/>
        <a:p>
          <a:r>
            <a:rPr lang="en-GB" dirty="0"/>
            <a:t>Allows for more realistic decision making.</a:t>
          </a:r>
        </a:p>
      </dgm:t>
    </dgm:pt>
    <dgm:pt modelId="{5BAA7FB6-F028-4FCD-89D2-D6DC3C4BD201}" type="parTrans" cxnId="{BE83E319-14B2-4B26-9065-C27F762B4ECA}">
      <dgm:prSet/>
      <dgm:spPr/>
      <dgm:t>
        <a:bodyPr/>
        <a:lstStyle/>
        <a:p>
          <a:endParaRPr lang="en-GB"/>
        </a:p>
      </dgm:t>
    </dgm:pt>
    <dgm:pt modelId="{C172A6CB-6DAB-4010-83A7-8F94A66C498D}" type="sibTrans" cxnId="{BE83E319-14B2-4B26-9065-C27F762B4ECA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</dgm:pt>
    <dgm:pt modelId="{14E60024-E15F-46E6-8C78-645451FFFD3D}" type="pres">
      <dgm:prSet presAssocID="{347D8A5E-5796-4E7B-869B-F29BE7D1709D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</dgm:pt>
    <dgm:pt modelId="{D5742172-2D30-4FBF-9F54-C8F04F5A773C}" type="pres">
      <dgm:prSet presAssocID="{05974C2B-562B-47E4-BB4F-D895BECCDF78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DF550A3-063B-41AB-976A-3151B7D20437}" type="pres">
      <dgm:prSet presAssocID="{05974C2B-562B-47E4-BB4F-D895BECCDF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BE83E319-14B2-4B26-9065-C27F762B4ECA}" srcId="{05974C2B-562B-47E4-BB4F-D895BECCDF78}" destId="{FF08AF03-37E0-45EF-B763-43DE9FF427D3}" srcOrd="1" destOrd="0" parTransId="{5BAA7FB6-F028-4FCD-89D2-D6DC3C4BD201}" sibTransId="{C172A6CB-6DAB-4010-83A7-8F94A66C498D}"/>
    <dgm:cxn modelId="{6CA9A521-2A91-483E-9981-42DC374784A2}" type="presOf" srcId="{FF08AF03-37E0-45EF-B763-43DE9FF427D3}" destId="{7DF550A3-063B-41AB-976A-3151B7D20437}" srcOrd="0" destOrd="1" presId="urn:microsoft.com/office/officeart/2005/8/layout/vList2"/>
    <dgm:cxn modelId="{6F810A3B-3FA0-41F2-A2EB-EC160820783C}" type="presOf" srcId="{C2FF91A6-4DA2-443D-81CD-6AF0C4D7CF38}" destId="{168E79CD-A1C9-47FF-B9C6-A08EC97A6BA5}" srcOrd="0" destOrd="1" presId="urn:microsoft.com/office/officeart/2005/8/layout/vList2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BCB98A71-9DF8-4668-BC7A-868C5428CFFA}" srcId="{347D8A5E-5796-4E7B-869B-F29BE7D1709D}" destId="{C2FF91A6-4DA2-443D-81CD-6AF0C4D7CF38}" srcOrd="1" destOrd="0" parTransId="{DD2F80EB-0BAF-4343-A90D-FA2A6782D578}" sibTransId="{A2C9232F-ED7B-4D3A-B555-99AA9651AC2B}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17094D7B-61BD-407C-AA97-996CC23638BD}" srcId="{05974C2B-562B-47E4-BB4F-D895BECCDF78}" destId="{D6BE8999-CC9A-45AC-B134-391E63B91636}" srcOrd="0" destOrd="0" parTransId="{6A1812B2-2B05-4288-BB64-942FA0520794}" sibTransId="{84664B2B-0946-46E5-8FE3-33A7B0A558D2}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C9358BA4-7918-4963-8253-A8A21F96C193}" srcId="{6F8C9773-C575-4423-85D3-058C055F5EF0}" destId="{05974C2B-562B-47E4-BB4F-D895BECCDF78}" srcOrd="1" destOrd="0" parTransId="{40E11A9B-F385-4D2A-94BE-749E8A979246}" sibTransId="{6CB9ECF2-15A2-4E02-B940-E7D100DDCAF7}"/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65DEE9BC-C080-4B29-A348-E94ED7F33246}" type="presOf" srcId="{D6BE8999-CC9A-45AC-B134-391E63B91636}" destId="{7DF550A3-063B-41AB-976A-3151B7D20437}" srcOrd="0" destOrd="0" presId="urn:microsoft.com/office/officeart/2005/8/layout/vList2"/>
    <dgm:cxn modelId="{DA941FCA-6647-4317-BD20-3DF47670B1CB}" type="presOf" srcId="{05974C2B-562B-47E4-BB4F-D895BECCDF78}" destId="{D5742172-2D30-4FBF-9F54-C8F04F5A773C}" srcOrd="0" destOrd="0" presId="urn:microsoft.com/office/officeart/2005/8/layout/vList2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C48BC2DA-33C3-445E-98AD-032CF9D8D373}" type="presParOf" srcId="{805813CC-A8A4-4827-BF73-2D06E7EA951A}" destId="{D5742172-2D30-4FBF-9F54-C8F04F5A773C}" srcOrd="2" destOrd="0" presId="urn:microsoft.com/office/officeart/2005/8/layout/vList2"/>
    <dgm:cxn modelId="{D726A7CF-4DEB-4DD4-82F9-6E03C97697A2}" type="presParOf" srcId="{805813CC-A8A4-4827-BF73-2D06E7EA951A}" destId="{7DF550A3-063B-41AB-976A-3151B7D2043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Virtual &amp; Augmented Reality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77650704-428F-47C0-A9BB-879883941A9D}">
      <dgm:prSet phldrT="[Text]"/>
      <dgm:spPr/>
      <dgm:t>
        <a:bodyPr/>
        <a:lstStyle/>
        <a:p>
          <a:r>
            <a:rPr lang="en-GB" dirty="0"/>
            <a:t>Changing Platforms</a:t>
          </a:r>
        </a:p>
      </dgm:t>
    </dgm:pt>
    <dgm:pt modelId="{FED2E901-0A4E-4D74-AAFA-CC1BCDBF90D2}" type="parTrans" cxnId="{18DD3024-DEB4-4E9D-955F-881B7465887E}">
      <dgm:prSet/>
      <dgm:spPr/>
      <dgm:t>
        <a:bodyPr/>
        <a:lstStyle/>
        <a:p>
          <a:endParaRPr lang="en-GB"/>
        </a:p>
      </dgm:t>
    </dgm:pt>
    <dgm:pt modelId="{2B3C25FE-9002-4150-A7C8-FD7397770613}" type="sibTrans" cxnId="{18DD3024-DEB4-4E9D-955F-881B7465887E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Virtual reality headsets are common place and allow gaming within a virtual world.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7C3DF4FE-C35D-48EC-A175-AFB988F326A9}">
      <dgm:prSet phldrT="[Text]"/>
      <dgm:spPr/>
      <dgm:t>
        <a:bodyPr/>
        <a:lstStyle/>
        <a:p>
          <a:r>
            <a:rPr lang="en-GB" dirty="0"/>
            <a:t>Mobile gaming has changed the way many play games.</a:t>
          </a:r>
        </a:p>
      </dgm:t>
    </dgm:pt>
    <dgm:pt modelId="{BDA74677-AB8B-4614-A1B1-07367858FFC2}" type="parTrans" cxnId="{D1065146-346A-4311-9557-D4B59FE708A2}">
      <dgm:prSet/>
      <dgm:spPr/>
      <dgm:t>
        <a:bodyPr/>
        <a:lstStyle/>
        <a:p>
          <a:endParaRPr lang="en-GB"/>
        </a:p>
      </dgm:t>
    </dgm:pt>
    <dgm:pt modelId="{75166C1F-F310-4443-ADDA-26AB4AD23B14}" type="sibTrans" cxnId="{D1065146-346A-4311-9557-D4B59FE708A2}">
      <dgm:prSet/>
      <dgm:spPr/>
      <dgm:t>
        <a:bodyPr/>
        <a:lstStyle/>
        <a:p>
          <a:endParaRPr lang="en-GB"/>
        </a:p>
      </dgm:t>
    </dgm:pt>
    <dgm:pt modelId="{7C9EFDD9-68B9-4F34-8BF4-AF9E5D61D381}">
      <dgm:prSet phldrT="[Text]"/>
      <dgm:spPr/>
      <dgm:t>
        <a:bodyPr/>
        <a:lstStyle/>
        <a:p>
          <a:r>
            <a:rPr lang="en-GB" dirty="0"/>
            <a:t>Augmented reality seen in some basic levels to bring gaming into our world.</a:t>
          </a:r>
        </a:p>
      </dgm:t>
    </dgm:pt>
    <dgm:pt modelId="{553ADA0F-7067-435A-9EC9-324253CAB7D5}" type="parTrans" cxnId="{2A7A4A95-D8D5-4A01-A39F-24D35ADC773C}">
      <dgm:prSet/>
      <dgm:spPr/>
      <dgm:t>
        <a:bodyPr/>
        <a:lstStyle/>
        <a:p>
          <a:endParaRPr lang="en-GB"/>
        </a:p>
      </dgm:t>
    </dgm:pt>
    <dgm:pt modelId="{3B61F811-0A5C-4009-8BC8-71E2BB248F1A}" type="sibTrans" cxnId="{2A7A4A95-D8D5-4A01-A39F-24D35ADC773C}">
      <dgm:prSet/>
      <dgm:spPr/>
      <dgm:t>
        <a:bodyPr/>
        <a:lstStyle/>
        <a:p>
          <a:endParaRPr lang="en-GB"/>
        </a:p>
      </dgm:t>
    </dgm:pt>
    <dgm:pt modelId="{00E20895-146C-4A53-9018-2D99E924DC13}">
      <dgm:prSet phldrT="[Text]"/>
      <dgm:spPr/>
      <dgm:t>
        <a:bodyPr/>
        <a:lstStyle/>
        <a:p>
          <a:r>
            <a:rPr lang="en-GB" dirty="0"/>
            <a:t>Switch brings together handheld &amp; console gaming.</a:t>
          </a:r>
        </a:p>
      </dgm:t>
    </dgm:pt>
    <dgm:pt modelId="{20FEB380-9B68-4DE5-9872-A353347FA832}" type="parTrans" cxnId="{27B3D097-4957-4C33-88CE-C74BA7D1645C}">
      <dgm:prSet/>
      <dgm:spPr/>
      <dgm:t>
        <a:bodyPr/>
        <a:lstStyle/>
        <a:p>
          <a:endParaRPr lang="en-GB"/>
        </a:p>
      </dgm:t>
    </dgm:pt>
    <dgm:pt modelId="{43F97B4A-01BF-45E8-B688-7CCF39A4107F}" type="sibTrans" cxnId="{27B3D097-4957-4C33-88CE-C74BA7D1645C}">
      <dgm:prSet/>
      <dgm:spPr/>
      <dgm:t>
        <a:bodyPr/>
        <a:lstStyle/>
        <a:p>
          <a:endParaRPr lang="en-GB"/>
        </a:p>
      </dgm:t>
    </dgm:pt>
    <dgm:pt modelId="{6A1A661C-FEFE-457A-B6E4-EEBC1BFD25B7}">
      <dgm:prSet phldrT="[Text]"/>
      <dgm:spPr/>
      <dgm:t>
        <a:bodyPr/>
        <a:lstStyle/>
        <a:p>
          <a:r>
            <a:rPr lang="en-GB" dirty="0"/>
            <a:t>Seeing other devices like smartwatches.</a:t>
          </a:r>
        </a:p>
      </dgm:t>
    </dgm:pt>
    <dgm:pt modelId="{F481D456-F5FE-4F29-A14C-47C5E0599986}" type="parTrans" cxnId="{543A1899-3C6B-472A-931D-27504EE6A150}">
      <dgm:prSet/>
      <dgm:spPr/>
      <dgm:t>
        <a:bodyPr/>
        <a:lstStyle/>
        <a:p>
          <a:endParaRPr lang="en-GB"/>
        </a:p>
      </dgm:t>
    </dgm:pt>
    <dgm:pt modelId="{03B1453A-F5F8-4467-AE1B-9E3D8BB113C4}" type="sibTrans" cxnId="{543A1899-3C6B-472A-931D-27504EE6A150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</dgm:pt>
    <dgm:pt modelId="{14E60024-E15F-46E6-8C78-645451FFFD3D}" type="pres">
      <dgm:prSet presAssocID="{347D8A5E-5796-4E7B-869B-F29BE7D1709D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</dgm:pt>
    <dgm:pt modelId="{090E68C1-2EBB-4504-B2F9-1A274B4CC4FC}" type="pres">
      <dgm:prSet presAssocID="{77650704-428F-47C0-A9BB-879883941A9D}" presName="parentText" presStyleLbl="node1" presStyleIdx="1" presStyleCnt="2" custLinFactNeighborX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7C49C3D-4859-4DF9-B829-5DCE532CD13E}" type="pres">
      <dgm:prSet presAssocID="{77650704-428F-47C0-A9BB-879883941A9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904D9A1C-1F46-4923-B4CB-7282EF8469E6}" type="presOf" srcId="{77650704-428F-47C0-A9BB-879883941A9D}" destId="{090E68C1-2EBB-4504-B2F9-1A274B4CC4FC}" srcOrd="0" destOrd="0" presId="urn:microsoft.com/office/officeart/2005/8/layout/vList2"/>
    <dgm:cxn modelId="{18DD3024-DEB4-4E9D-955F-881B7465887E}" srcId="{6F8C9773-C575-4423-85D3-058C055F5EF0}" destId="{77650704-428F-47C0-A9BB-879883941A9D}" srcOrd="1" destOrd="0" parTransId="{FED2E901-0A4E-4D74-AAFA-CC1BCDBF90D2}" sibTransId="{2B3C25FE-9002-4150-A7C8-FD7397770613}"/>
    <dgm:cxn modelId="{4412B232-7BD7-4180-9AFC-5F19DEEDCF3C}" type="presOf" srcId="{7C3DF4FE-C35D-48EC-A175-AFB988F326A9}" destId="{F7C49C3D-4859-4DF9-B829-5DCE532CD13E}" srcOrd="0" destOrd="0" presId="urn:microsoft.com/office/officeart/2005/8/layout/vList2"/>
    <dgm:cxn modelId="{D1065146-346A-4311-9557-D4B59FE708A2}" srcId="{77650704-428F-47C0-A9BB-879883941A9D}" destId="{7C3DF4FE-C35D-48EC-A175-AFB988F326A9}" srcOrd="0" destOrd="0" parTransId="{BDA74677-AB8B-4614-A1B1-07367858FFC2}" sibTransId="{75166C1F-F310-4443-ADDA-26AB4AD23B14}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2A7A4A95-D8D5-4A01-A39F-24D35ADC773C}" srcId="{347D8A5E-5796-4E7B-869B-F29BE7D1709D}" destId="{7C9EFDD9-68B9-4F34-8BF4-AF9E5D61D381}" srcOrd="1" destOrd="0" parTransId="{553ADA0F-7067-435A-9EC9-324253CAB7D5}" sibTransId="{3B61F811-0A5C-4009-8BC8-71E2BB248F1A}"/>
    <dgm:cxn modelId="{27B3D097-4957-4C33-88CE-C74BA7D1645C}" srcId="{77650704-428F-47C0-A9BB-879883941A9D}" destId="{00E20895-146C-4A53-9018-2D99E924DC13}" srcOrd="2" destOrd="0" parTransId="{20FEB380-9B68-4DE5-9872-A353347FA832}" sibTransId="{43F97B4A-01BF-45E8-B688-7CCF39A4107F}"/>
    <dgm:cxn modelId="{543A1899-3C6B-472A-931D-27504EE6A150}" srcId="{77650704-428F-47C0-A9BB-879883941A9D}" destId="{6A1A661C-FEFE-457A-B6E4-EEBC1BFD25B7}" srcOrd="1" destOrd="0" parTransId="{F481D456-F5FE-4F29-A14C-47C5E0599986}" sibTransId="{03B1453A-F5F8-4467-AE1B-9E3D8BB113C4}"/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6B8B84C1-FE58-40F3-ABC2-FD4D046446CF}" type="presOf" srcId="{00E20895-146C-4A53-9018-2D99E924DC13}" destId="{F7C49C3D-4859-4DF9-B829-5DCE532CD13E}" srcOrd="0" destOrd="2" presId="urn:microsoft.com/office/officeart/2005/8/layout/vList2"/>
    <dgm:cxn modelId="{06345FE3-BFE5-445E-A700-0017807B26C6}" type="presOf" srcId="{7C9EFDD9-68B9-4F34-8BF4-AF9E5D61D381}" destId="{168E79CD-A1C9-47FF-B9C6-A08EC97A6BA5}" srcOrd="0" destOrd="1" presId="urn:microsoft.com/office/officeart/2005/8/layout/vList2"/>
    <dgm:cxn modelId="{7C03D0E8-3B0F-4C6B-A4D4-1DFDFAE861B0}" type="presOf" srcId="{6A1A661C-FEFE-457A-B6E4-EEBC1BFD25B7}" destId="{F7C49C3D-4859-4DF9-B829-5DCE532CD13E}" srcOrd="0" destOrd="1" presId="urn:microsoft.com/office/officeart/2005/8/layout/vList2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709263F4-19C9-4715-8CE6-563B59D4D878}" type="presParOf" srcId="{805813CC-A8A4-4827-BF73-2D06E7EA951A}" destId="{090E68C1-2EBB-4504-B2F9-1A274B4CC4FC}" srcOrd="2" destOrd="0" presId="urn:microsoft.com/office/officeart/2005/8/layout/vList2"/>
    <dgm:cxn modelId="{F14F8D8A-7892-4018-8846-EFB67C46C2C9}" type="presParOf" srcId="{805813CC-A8A4-4827-BF73-2D06E7EA951A}" destId="{F7C49C3D-4859-4DF9-B829-5DCE532CD1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C9773-C575-4423-85D3-058C055F5E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7D8A5E-5796-4E7B-869B-F29BE7D1709D}">
      <dgm:prSet phldrT="[Text]"/>
      <dgm:spPr/>
      <dgm:t>
        <a:bodyPr/>
        <a:lstStyle/>
        <a:p>
          <a:r>
            <a:rPr lang="en-GB" dirty="0"/>
            <a:t>MMO &amp; Integrated Service Accounts can be Hacked </a:t>
          </a:r>
        </a:p>
      </dgm:t>
    </dgm:pt>
    <dgm:pt modelId="{C3D2DCFD-D1CB-454D-A3F5-614537DD1BCF}" type="parTrans" cxnId="{88EAEE85-C508-47E3-B842-11C82168041A}">
      <dgm:prSet/>
      <dgm:spPr/>
      <dgm:t>
        <a:bodyPr/>
        <a:lstStyle/>
        <a:p>
          <a:endParaRPr lang="en-GB"/>
        </a:p>
      </dgm:t>
    </dgm:pt>
    <dgm:pt modelId="{6F8EEF9C-3226-4102-8F0F-E9C8B00F282D}" type="sibTrans" cxnId="{88EAEE85-C508-47E3-B842-11C82168041A}">
      <dgm:prSet/>
      <dgm:spPr/>
      <dgm:t>
        <a:bodyPr/>
        <a:lstStyle/>
        <a:p>
          <a:endParaRPr lang="en-GB"/>
        </a:p>
      </dgm:t>
    </dgm:pt>
    <dgm:pt modelId="{77650704-428F-47C0-A9BB-879883941A9D}">
      <dgm:prSet phldrT="[Text]"/>
      <dgm:spPr/>
      <dgm:t>
        <a:bodyPr/>
        <a:lstStyle/>
        <a:p>
          <a:r>
            <a:rPr lang="en-GB" dirty="0"/>
            <a:t>Development of Protection Measures</a:t>
          </a:r>
        </a:p>
      </dgm:t>
    </dgm:pt>
    <dgm:pt modelId="{FED2E901-0A4E-4D74-AAFA-CC1BCDBF90D2}" type="parTrans" cxnId="{18DD3024-DEB4-4E9D-955F-881B7465887E}">
      <dgm:prSet/>
      <dgm:spPr/>
      <dgm:t>
        <a:bodyPr/>
        <a:lstStyle/>
        <a:p>
          <a:endParaRPr lang="en-GB"/>
        </a:p>
      </dgm:t>
    </dgm:pt>
    <dgm:pt modelId="{2B3C25FE-9002-4150-A7C8-FD7397770613}" type="sibTrans" cxnId="{18DD3024-DEB4-4E9D-955F-881B7465887E}">
      <dgm:prSet/>
      <dgm:spPr/>
      <dgm:t>
        <a:bodyPr/>
        <a:lstStyle/>
        <a:p>
          <a:endParaRPr lang="en-GB"/>
        </a:p>
      </dgm:t>
    </dgm:pt>
    <dgm:pt modelId="{B5B208D7-C858-4CDD-85C6-B47F4CA7E828}">
      <dgm:prSet phldrT="[Text]"/>
      <dgm:spPr/>
      <dgm:t>
        <a:bodyPr/>
        <a:lstStyle/>
        <a:p>
          <a:r>
            <a:rPr lang="en-GB" dirty="0"/>
            <a:t>We often store personal information &amp; financial information.</a:t>
          </a:r>
        </a:p>
      </dgm:t>
    </dgm:pt>
    <dgm:pt modelId="{A40E1991-CF46-486F-89BB-850E96D8D5A4}" type="parTrans" cxnId="{1FF0C355-4DB3-48E5-ADAF-36BEF9637272}">
      <dgm:prSet/>
      <dgm:spPr/>
      <dgm:t>
        <a:bodyPr/>
        <a:lstStyle/>
        <a:p>
          <a:endParaRPr lang="en-GB"/>
        </a:p>
      </dgm:t>
    </dgm:pt>
    <dgm:pt modelId="{3300FE87-051D-4088-B7ED-E563B3BB7C06}" type="sibTrans" cxnId="{1FF0C355-4DB3-48E5-ADAF-36BEF9637272}">
      <dgm:prSet/>
      <dgm:spPr/>
      <dgm:t>
        <a:bodyPr/>
        <a:lstStyle/>
        <a:p>
          <a:endParaRPr lang="en-GB"/>
        </a:p>
      </dgm:t>
    </dgm:pt>
    <dgm:pt modelId="{7C3DF4FE-C35D-48EC-A175-AFB988F326A9}">
      <dgm:prSet phldrT="[Text]"/>
      <dgm:spPr/>
      <dgm:t>
        <a:bodyPr/>
        <a:lstStyle/>
        <a:p>
          <a:r>
            <a:rPr lang="en-GB" dirty="0"/>
            <a:t>Increased complexity in passwords have helped.</a:t>
          </a:r>
        </a:p>
      </dgm:t>
    </dgm:pt>
    <dgm:pt modelId="{BDA74677-AB8B-4614-A1B1-07367858FFC2}" type="parTrans" cxnId="{D1065146-346A-4311-9557-D4B59FE708A2}">
      <dgm:prSet/>
      <dgm:spPr/>
      <dgm:t>
        <a:bodyPr/>
        <a:lstStyle/>
        <a:p>
          <a:endParaRPr lang="en-GB"/>
        </a:p>
      </dgm:t>
    </dgm:pt>
    <dgm:pt modelId="{75166C1F-F310-4443-ADDA-26AB4AD23B14}" type="sibTrans" cxnId="{D1065146-346A-4311-9557-D4B59FE708A2}">
      <dgm:prSet/>
      <dgm:spPr/>
      <dgm:t>
        <a:bodyPr/>
        <a:lstStyle/>
        <a:p>
          <a:endParaRPr lang="en-GB"/>
        </a:p>
      </dgm:t>
    </dgm:pt>
    <dgm:pt modelId="{7A6C104E-B712-4D32-B5D4-9083D857384C}">
      <dgm:prSet phldrT="[Text]"/>
      <dgm:spPr/>
      <dgm:t>
        <a:bodyPr/>
        <a:lstStyle/>
        <a:p>
          <a:r>
            <a:rPr lang="en-GB" dirty="0"/>
            <a:t>We also have digital products that have real money value.</a:t>
          </a:r>
        </a:p>
      </dgm:t>
    </dgm:pt>
    <dgm:pt modelId="{F69957A0-BFAE-446E-B7EC-24A771E31FA4}" type="parTrans" cxnId="{14F951AE-25DE-4420-818D-D191C40BBF01}">
      <dgm:prSet/>
      <dgm:spPr/>
      <dgm:t>
        <a:bodyPr/>
        <a:lstStyle/>
        <a:p>
          <a:endParaRPr lang="en-GB"/>
        </a:p>
      </dgm:t>
    </dgm:pt>
    <dgm:pt modelId="{89FAE87B-2CC6-4012-A7DE-3E181F7F3A34}" type="sibTrans" cxnId="{14F951AE-25DE-4420-818D-D191C40BBF01}">
      <dgm:prSet/>
      <dgm:spPr/>
      <dgm:t>
        <a:bodyPr/>
        <a:lstStyle/>
        <a:p>
          <a:endParaRPr lang="en-GB"/>
        </a:p>
      </dgm:t>
    </dgm:pt>
    <dgm:pt modelId="{E7055067-F5B8-417C-8D62-3FAEB41716E7}">
      <dgm:prSet phldrT="[Text]"/>
      <dgm:spPr/>
      <dgm:t>
        <a:bodyPr/>
        <a:lstStyle/>
        <a:p>
          <a:r>
            <a:rPr lang="en-GB" dirty="0"/>
            <a:t>Many of these games/services have been hacked &amp; had things stolen.</a:t>
          </a:r>
        </a:p>
      </dgm:t>
    </dgm:pt>
    <dgm:pt modelId="{E871FDDD-CB14-4860-95BA-BDD7E3A0B8BA}" type="parTrans" cxnId="{04790BDD-F08C-4281-B06B-9132494D21E5}">
      <dgm:prSet/>
      <dgm:spPr/>
      <dgm:t>
        <a:bodyPr/>
        <a:lstStyle/>
        <a:p>
          <a:endParaRPr lang="en-GB"/>
        </a:p>
      </dgm:t>
    </dgm:pt>
    <dgm:pt modelId="{E9A653C8-9E41-4C69-998E-4958FC724097}" type="sibTrans" cxnId="{04790BDD-F08C-4281-B06B-9132494D21E5}">
      <dgm:prSet/>
      <dgm:spPr/>
      <dgm:t>
        <a:bodyPr/>
        <a:lstStyle/>
        <a:p>
          <a:endParaRPr lang="en-GB"/>
        </a:p>
      </dgm:t>
    </dgm:pt>
    <dgm:pt modelId="{30BC9536-2780-4944-8767-460AE9169F0D}">
      <dgm:prSet phldrT="[Text]"/>
      <dgm:spPr/>
      <dgm:t>
        <a:bodyPr/>
        <a:lstStyle/>
        <a:p>
          <a:r>
            <a:rPr lang="en-GB" dirty="0"/>
            <a:t>We’ve seen the addition of two-factor authentication.</a:t>
          </a:r>
        </a:p>
      </dgm:t>
    </dgm:pt>
    <dgm:pt modelId="{562C72CB-9B4C-4789-AFA6-03354D437A59}" type="parTrans" cxnId="{B8802DBE-4C5E-4516-AFFC-7E0A1D37D84C}">
      <dgm:prSet/>
      <dgm:spPr/>
      <dgm:t>
        <a:bodyPr/>
        <a:lstStyle/>
        <a:p>
          <a:endParaRPr lang="en-GB"/>
        </a:p>
      </dgm:t>
    </dgm:pt>
    <dgm:pt modelId="{DB6FA8F0-96B4-427C-A819-303B4A3836D0}" type="sibTrans" cxnId="{B8802DBE-4C5E-4516-AFFC-7E0A1D37D84C}">
      <dgm:prSet/>
      <dgm:spPr/>
      <dgm:t>
        <a:bodyPr/>
        <a:lstStyle/>
        <a:p>
          <a:endParaRPr lang="en-GB"/>
        </a:p>
      </dgm:t>
    </dgm:pt>
    <dgm:pt modelId="{90988F9F-78BC-4E5F-B431-7DD35EACBF6B}">
      <dgm:prSet phldrT="[Text]"/>
      <dgm:spPr/>
      <dgm:t>
        <a:bodyPr/>
        <a:lstStyle/>
        <a:p>
          <a:r>
            <a:rPr lang="en-GB" dirty="0"/>
            <a:t>Preventing account activity from new locations.</a:t>
          </a:r>
        </a:p>
      </dgm:t>
    </dgm:pt>
    <dgm:pt modelId="{E9C22B56-83BD-47BB-99DD-F49151C611D1}" type="parTrans" cxnId="{19B2D171-FBCE-46F9-9B5E-7964A7F3574C}">
      <dgm:prSet/>
      <dgm:spPr/>
      <dgm:t>
        <a:bodyPr/>
        <a:lstStyle/>
        <a:p>
          <a:endParaRPr lang="en-GB"/>
        </a:p>
      </dgm:t>
    </dgm:pt>
    <dgm:pt modelId="{602A466E-27DA-4A5D-9AFC-E4C8540DE91A}" type="sibTrans" cxnId="{19B2D171-FBCE-46F9-9B5E-7964A7F3574C}">
      <dgm:prSet/>
      <dgm:spPr/>
      <dgm:t>
        <a:bodyPr/>
        <a:lstStyle/>
        <a:p>
          <a:endParaRPr lang="en-GB"/>
        </a:p>
      </dgm:t>
    </dgm:pt>
    <dgm:pt modelId="{805813CC-A8A4-4827-BF73-2D06E7EA951A}" type="pres">
      <dgm:prSet presAssocID="{6F8C9773-C575-4423-85D3-058C055F5EF0}" presName="linear" presStyleCnt="0">
        <dgm:presLayoutVars>
          <dgm:animLvl val="lvl"/>
          <dgm:resizeHandles val="exact"/>
        </dgm:presLayoutVars>
      </dgm:prSet>
      <dgm:spPr/>
    </dgm:pt>
    <dgm:pt modelId="{14E60024-E15F-46E6-8C78-645451FFFD3D}" type="pres">
      <dgm:prSet presAssocID="{347D8A5E-5796-4E7B-869B-F29BE7D1709D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68E79CD-A1C9-47FF-B9C6-A08EC97A6BA5}" type="pres">
      <dgm:prSet presAssocID="{347D8A5E-5796-4E7B-869B-F29BE7D1709D}" presName="childText" presStyleLbl="revTx" presStyleIdx="0" presStyleCnt="2">
        <dgm:presLayoutVars>
          <dgm:bulletEnabled val="1"/>
        </dgm:presLayoutVars>
      </dgm:prSet>
      <dgm:spPr/>
    </dgm:pt>
    <dgm:pt modelId="{090E68C1-2EBB-4504-B2F9-1A274B4CC4FC}" type="pres">
      <dgm:prSet presAssocID="{77650704-428F-47C0-A9BB-879883941A9D}" presName="parentText" presStyleLbl="node1" presStyleIdx="1" presStyleCnt="2" custLinFactNeighborX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7C49C3D-4859-4DF9-B829-5DCE532CD13E}" type="pres">
      <dgm:prSet presAssocID="{77650704-428F-47C0-A9BB-879883941A9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058206-AAE9-4625-8C3D-A3D2DD20DC10}" type="presOf" srcId="{347D8A5E-5796-4E7B-869B-F29BE7D1709D}" destId="{14E60024-E15F-46E6-8C78-645451FFFD3D}" srcOrd="0" destOrd="0" presId="urn:microsoft.com/office/officeart/2005/8/layout/vList2"/>
    <dgm:cxn modelId="{904D9A1C-1F46-4923-B4CB-7282EF8469E6}" type="presOf" srcId="{77650704-428F-47C0-A9BB-879883941A9D}" destId="{090E68C1-2EBB-4504-B2F9-1A274B4CC4FC}" srcOrd="0" destOrd="0" presId="urn:microsoft.com/office/officeart/2005/8/layout/vList2"/>
    <dgm:cxn modelId="{18DD3024-DEB4-4E9D-955F-881B7465887E}" srcId="{6F8C9773-C575-4423-85D3-058C055F5EF0}" destId="{77650704-428F-47C0-A9BB-879883941A9D}" srcOrd="1" destOrd="0" parTransId="{FED2E901-0A4E-4D74-AAFA-CC1BCDBF90D2}" sibTransId="{2B3C25FE-9002-4150-A7C8-FD7397770613}"/>
    <dgm:cxn modelId="{4412B232-7BD7-4180-9AFC-5F19DEEDCF3C}" type="presOf" srcId="{7C3DF4FE-C35D-48EC-A175-AFB988F326A9}" destId="{F7C49C3D-4859-4DF9-B829-5DCE532CD13E}" srcOrd="0" destOrd="0" presId="urn:microsoft.com/office/officeart/2005/8/layout/vList2"/>
    <dgm:cxn modelId="{FD119C45-E394-49D2-A970-41153D5971FB}" type="presOf" srcId="{7A6C104E-B712-4D32-B5D4-9083D857384C}" destId="{168E79CD-A1C9-47FF-B9C6-A08EC97A6BA5}" srcOrd="0" destOrd="1" presId="urn:microsoft.com/office/officeart/2005/8/layout/vList2"/>
    <dgm:cxn modelId="{D1065146-346A-4311-9557-D4B59FE708A2}" srcId="{77650704-428F-47C0-A9BB-879883941A9D}" destId="{7C3DF4FE-C35D-48EC-A175-AFB988F326A9}" srcOrd="0" destOrd="0" parTransId="{BDA74677-AB8B-4614-A1B1-07367858FFC2}" sibTransId="{75166C1F-F310-4443-ADDA-26AB4AD23B14}"/>
    <dgm:cxn modelId="{8A649B50-84E8-4C0F-B5F3-132B595F9946}" type="presOf" srcId="{6F8C9773-C575-4423-85D3-058C055F5EF0}" destId="{805813CC-A8A4-4827-BF73-2D06E7EA951A}" srcOrd="0" destOrd="0" presId="urn:microsoft.com/office/officeart/2005/8/layout/vList2"/>
    <dgm:cxn modelId="{19B2D171-FBCE-46F9-9B5E-7964A7F3574C}" srcId="{77650704-428F-47C0-A9BB-879883941A9D}" destId="{90988F9F-78BC-4E5F-B431-7DD35EACBF6B}" srcOrd="2" destOrd="0" parTransId="{E9C22B56-83BD-47BB-99DD-F49151C611D1}" sibTransId="{602A466E-27DA-4A5D-9AFC-E4C8540DE91A}"/>
    <dgm:cxn modelId="{1FF0C355-4DB3-48E5-ADAF-36BEF9637272}" srcId="{347D8A5E-5796-4E7B-869B-F29BE7D1709D}" destId="{B5B208D7-C858-4CDD-85C6-B47F4CA7E828}" srcOrd="0" destOrd="0" parTransId="{A40E1991-CF46-486F-89BB-850E96D8D5A4}" sibTransId="{3300FE87-051D-4088-B7ED-E563B3BB7C06}"/>
    <dgm:cxn modelId="{88EAEE85-C508-47E3-B842-11C82168041A}" srcId="{6F8C9773-C575-4423-85D3-058C055F5EF0}" destId="{347D8A5E-5796-4E7B-869B-F29BE7D1709D}" srcOrd="0" destOrd="0" parTransId="{C3D2DCFD-D1CB-454D-A3F5-614537DD1BCF}" sibTransId="{6F8EEF9C-3226-4102-8F0F-E9C8B00F282D}"/>
    <dgm:cxn modelId="{DCBBDB95-15B4-40A4-BCD5-3E2D2347C73B}" type="presOf" srcId="{30BC9536-2780-4944-8767-460AE9169F0D}" destId="{F7C49C3D-4859-4DF9-B829-5DCE532CD13E}" srcOrd="0" destOrd="1" presId="urn:microsoft.com/office/officeart/2005/8/layout/vList2"/>
    <dgm:cxn modelId="{14F951AE-25DE-4420-818D-D191C40BBF01}" srcId="{347D8A5E-5796-4E7B-869B-F29BE7D1709D}" destId="{7A6C104E-B712-4D32-B5D4-9083D857384C}" srcOrd="1" destOrd="0" parTransId="{F69957A0-BFAE-446E-B7EC-24A771E31FA4}" sibTransId="{89FAE87B-2CC6-4012-A7DE-3E181F7F3A34}"/>
    <dgm:cxn modelId="{92BBB1B1-6259-46B3-9628-C71B9E9F8C6B}" type="presOf" srcId="{B5B208D7-C858-4CDD-85C6-B47F4CA7E828}" destId="{168E79CD-A1C9-47FF-B9C6-A08EC97A6BA5}" srcOrd="0" destOrd="0" presId="urn:microsoft.com/office/officeart/2005/8/layout/vList2"/>
    <dgm:cxn modelId="{26208FBD-0821-4541-A841-3D03335E0D34}" type="presOf" srcId="{E7055067-F5B8-417C-8D62-3FAEB41716E7}" destId="{168E79CD-A1C9-47FF-B9C6-A08EC97A6BA5}" srcOrd="0" destOrd="2" presId="urn:microsoft.com/office/officeart/2005/8/layout/vList2"/>
    <dgm:cxn modelId="{B8802DBE-4C5E-4516-AFFC-7E0A1D37D84C}" srcId="{77650704-428F-47C0-A9BB-879883941A9D}" destId="{30BC9536-2780-4944-8767-460AE9169F0D}" srcOrd="1" destOrd="0" parTransId="{562C72CB-9B4C-4789-AFA6-03354D437A59}" sibTransId="{DB6FA8F0-96B4-427C-A819-303B4A3836D0}"/>
    <dgm:cxn modelId="{04790BDD-F08C-4281-B06B-9132494D21E5}" srcId="{347D8A5E-5796-4E7B-869B-F29BE7D1709D}" destId="{E7055067-F5B8-417C-8D62-3FAEB41716E7}" srcOrd="2" destOrd="0" parTransId="{E871FDDD-CB14-4860-95BA-BDD7E3A0B8BA}" sibTransId="{E9A653C8-9E41-4C69-998E-4958FC724097}"/>
    <dgm:cxn modelId="{F7CAEBE5-7F3B-4D02-A565-264C2002BAD3}" type="presOf" srcId="{90988F9F-78BC-4E5F-B431-7DD35EACBF6B}" destId="{F7C49C3D-4859-4DF9-B829-5DCE532CD13E}" srcOrd="0" destOrd="2" presId="urn:microsoft.com/office/officeart/2005/8/layout/vList2"/>
    <dgm:cxn modelId="{37688FA5-EC1A-4623-BB74-2467FC9C8E8D}" type="presParOf" srcId="{805813CC-A8A4-4827-BF73-2D06E7EA951A}" destId="{14E60024-E15F-46E6-8C78-645451FFFD3D}" srcOrd="0" destOrd="0" presId="urn:microsoft.com/office/officeart/2005/8/layout/vList2"/>
    <dgm:cxn modelId="{ABE02567-E7D9-4CD1-9C41-582C8FC4A800}" type="presParOf" srcId="{805813CC-A8A4-4827-BF73-2D06E7EA951A}" destId="{168E79CD-A1C9-47FF-B9C6-A08EC97A6BA5}" srcOrd="1" destOrd="0" presId="urn:microsoft.com/office/officeart/2005/8/layout/vList2"/>
    <dgm:cxn modelId="{709263F4-19C9-4715-8CE6-563B59D4D878}" type="presParOf" srcId="{805813CC-A8A4-4827-BF73-2D06E7EA951A}" destId="{090E68C1-2EBB-4504-B2F9-1A274B4CC4FC}" srcOrd="2" destOrd="0" presId="urn:microsoft.com/office/officeart/2005/8/layout/vList2"/>
    <dgm:cxn modelId="{F14F8D8A-7892-4018-8846-EFB67C46C2C9}" type="presParOf" srcId="{805813CC-A8A4-4827-BF73-2D06E7EA951A}" destId="{F7C49C3D-4859-4DF9-B829-5DCE532CD1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47679"/>
          <a:ext cx="7677150" cy="5896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Growth of Multiplayer</a:t>
          </a:r>
        </a:p>
      </dsp:txBody>
      <dsp:txXfrm>
        <a:off x="0" y="47679"/>
        <a:ext cx="7677150" cy="589680"/>
      </dsp:txXfrm>
    </dsp:sp>
    <dsp:sp modelId="{168E79CD-A1C9-47FF-B9C6-A08EC97A6BA5}">
      <dsp:nvSpPr>
        <dsp:cNvPr id="0" name=""/>
        <dsp:cNvSpPr/>
      </dsp:nvSpPr>
      <dsp:spPr>
        <a:xfrm>
          <a:off x="0" y="633525"/>
          <a:ext cx="76771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Mobile gaming has been an important growth area of online gaming due to mass reach.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DLC &amp; microtransactions with online games provide ongoing revenue for developers.</a:t>
          </a:r>
        </a:p>
      </dsp:txBody>
      <dsp:txXfrm>
        <a:off x="0" y="633525"/>
        <a:ext cx="7677150" cy="1304100"/>
      </dsp:txXfrm>
    </dsp:sp>
    <dsp:sp modelId="{090E68C1-2EBB-4504-B2F9-1A274B4CC4FC}">
      <dsp:nvSpPr>
        <dsp:cNvPr id="0" name=""/>
        <dsp:cNvSpPr/>
      </dsp:nvSpPr>
      <dsp:spPr>
        <a:xfrm>
          <a:off x="0" y="1937625"/>
          <a:ext cx="7677150" cy="5896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Multiplayer Trends</a:t>
          </a:r>
        </a:p>
      </dsp:txBody>
      <dsp:txXfrm>
        <a:off x="0" y="1937625"/>
        <a:ext cx="7677150" cy="589680"/>
      </dsp:txXfrm>
    </dsp:sp>
    <dsp:sp modelId="{F7C49C3D-4859-4DF9-B829-5DCE532CD13E}">
      <dsp:nvSpPr>
        <dsp:cNvPr id="0" name=""/>
        <dsp:cNvSpPr/>
      </dsp:nvSpPr>
      <dsp:spPr>
        <a:xfrm>
          <a:off x="0" y="2527305"/>
          <a:ext cx="7677150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56% of regular gamers play online games.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Most popular multiplayer genres are shooter, action &amp; casual.</a:t>
          </a:r>
        </a:p>
      </dsp:txBody>
      <dsp:txXfrm>
        <a:off x="0" y="2527305"/>
        <a:ext cx="7677150" cy="72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255299"/>
          <a:ext cx="7677150" cy="631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Search Algorithms</a:t>
          </a:r>
        </a:p>
      </dsp:txBody>
      <dsp:txXfrm>
        <a:off x="0" y="255299"/>
        <a:ext cx="7677150" cy="631800"/>
      </dsp:txXfrm>
    </dsp:sp>
    <dsp:sp modelId="{168E79CD-A1C9-47FF-B9C6-A08EC97A6BA5}">
      <dsp:nvSpPr>
        <dsp:cNvPr id="0" name=""/>
        <dsp:cNvSpPr/>
      </dsp:nvSpPr>
      <dsp:spPr>
        <a:xfrm>
          <a:off x="0" y="887099"/>
          <a:ext cx="767715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Advanced algorithms for searching, such as A* path-finding.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Common also in puzzle games for finding solutions.</a:t>
          </a:r>
        </a:p>
      </dsp:txBody>
      <dsp:txXfrm>
        <a:off x="0" y="887099"/>
        <a:ext cx="7677150" cy="760725"/>
      </dsp:txXfrm>
    </dsp:sp>
    <dsp:sp modelId="{D5742172-2D30-4FBF-9F54-C8F04F5A773C}">
      <dsp:nvSpPr>
        <dsp:cNvPr id="0" name=""/>
        <dsp:cNvSpPr/>
      </dsp:nvSpPr>
      <dsp:spPr>
        <a:xfrm>
          <a:off x="0" y="1647825"/>
          <a:ext cx="7677150" cy="631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Logic</a:t>
          </a:r>
        </a:p>
      </dsp:txBody>
      <dsp:txXfrm>
        <a:off x="0" y="1647825"/>
        <a:ext cx="7677150" cy="631800"/>
      </dsp:txXfrm>
    </dsp:sp>
    <dsp:sp modelId="{7DF550A3-063B-41AB-976A-3151B7D20437}">
      <dsp:nvSpPr>
        <dsp:cNvPr id="0" name=""/>
        <dsp:cNvSpPr/>
      </dsp:nvSpPr>
      <dsp:spPr>
        <a:xfrm>
          <a:off x="0" y="2279625"/>
          <a:ext cx="767715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Game decision making through behaviour trees &amp; utility ai.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Allows for more realistic decision making.</a:t>
          </a:r>
        </a:p>
      </dsp:txBody>
      <dsp:txXfrm>
        <a:off x="0" y="2279625"/>
        <a:ext cx="7677150" cy="760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34575"/>
          <a:ext cx="7677150" cy="526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Virtual &amp; Augmented Reality</a:t>
          </a:r>
        </a:p>
      </dsp:txBody>
      <dsp:txXfrm>
        <a:off x="0" y="34575"/>
        <a:ext cx="7677150" cy="526500"/>
      </dsp:txXfrm>
    </dsp:sp>
    <dsp:sp modelId="{168E79CD-A1C9-47FF-B9C6-A08EC97A6BA5}">
      <dsp:nvSpPr>
        <dsp:cNvPr id="0" name=""/>
        <dsp:cNvSpPr/>
      </dsp:nvSpPr>
      <dsp:spPr>
        <a:xfrm>
          <a:off x="0" y="561075"/>
          <a:ext cx="767715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Virtual reality headsets are common place and allow gaming within a virtual world.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Augmented reality seen in some basic levels to bring gaming into our world.</a:t>
          </a:r>
        </a:p>
      </dsp:txBody>
      <dsp:txXfrm>
        <a:off x="0" y="561075"/>
        <a:ext cx="7677150" cy="1190250"/>
      </dsp:txXfrm>
    </dsp:sp>
    <dsp:sp modelId="{090E68C1-2EBB-4504-B2F9-1A274B4CC4FC}">
      <dsp:nvSpPr>
        <dsp:cNvPr id="0" name=""/>
        <dsp:cNvSpPr/>
      </dsp:nvSpPr>
      <dsp:spPr>
        <a:xfrm>
          <a:off x="0" y="1751325"/>
          <a:ext cx="7677150" cy="526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Changing Platforms</a:t>
          </a:r>
        </a:p>
      </dsp:txBody>
      <dsp:txXfrm>
        <a:off x="0" y="1751325"/>
        <a:ext cx="7677150" cy="526500"/>
      </dsp:txXfrm>
    </dsp:sp>
    <dsp:sp modelId="{F7C49C3D-4859-4DF9-B829-5DCE532CD13E}">
      <dsp:nvSpPr>
        <dsp:cNvPr id="0" name=""/>
        <dsp:cNvSpPr/>
      </dsp:nvSpPr>
      <dsp:spPr>
        <a:xfrm>
          <a:off x="0" y="2277825"/>
          <a:ext cx="767715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Mobile gaming has changed the way many play games.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Seeing other devices like smartwatches.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Switch brings together handheld &amp; console gaming.</a:t>
          </a:r>
        </a:p>
      </dsp:txBody>
      <dsp:txXfrm>
        <a:off x="0" y="2277825"/>
        <a:ext cx="7677150" cy="983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0024-E15F-46E6-8C78-645451FFFD3D}">
      <dsp:nvSpPr>
        <dsp:cNvPr id="0" name=""/>
        <dsp:cNvSpPr/>
      </dsp:nvSpPr>
      <dsp:spPr>
        <a:xfrm>
          <a:off x="0" y="104594"/>
          <a:ext cx="7677150" cy="547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MMO &amp; Integrated Service Accounts can be Hacked </a:t>
          </a:r>
        </a:p>
      </dsp:txBody>
      <dsp:txXfrm>
        <a:off x="0" y="104594"/>
        <a:ext cx="7677150" cy="547560"/>
      </dsp:txXfrm>
    </dsp:sp>
    <dsp:sp modelId="{168E79CD-A1C9-47FF-B9C6-A08EC97A6BA5}">
      <dsp:nvSpPr>
        <dsp:cNvPr id="0" name=""/>
        <dsp:cNvSpPr/>
      </dsp:nvSpPr>
      <dsp:spPr>
        <a:xfrm>
          <a:off x="0" y="652154"/>
          <a:ext cx="767715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We often store personal information &amp; financial information.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We also have digital products that have real money value.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Many of these games/services have been hacked &amp; had things stolen.</a:t>
          </a:r>
        </a:p>
      </dsp:txBody>
      <dsp:txXfrm>
        <a:off x="0" y="652154"/>
        <a:ext cx="7677150" cy="995670"/>
      </dsp:txXfrm>
    </dsp:sp>
    <dsp:sp modelId="{090E68C1-2EBB-4504-B2F9-1A274B4CC4FC}">
      <dsp:nvSpPr>
        <dsp:cNvPr id="0" name=""/>
        <dsp:cNvSpPr/>
      </dsp:nvSpPr>
      <dsp:spPr>
        <a:xfrm>
          <a:off x="0" y="1647825"/>
          <a:ext cx="7677150" cy="547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Development of Protection Measures</a:t>
          </a:r>
        </a:p>
      </dsp:txBody>
      <dsp:txXfrm>
        <a:off x="0" y="1647825"/>
        <a:ext cx="7677150" cy="547560"/>
      </dsp:txXfrm>
    </dsp:sp>
    <dsp:sp modelId="{F7C49C3D-4859-4DF9-B829-5DCE532CD13E}">
      <dsp:nvSpPr>
        <dsp:cNvPr id="0" name=""/>
        <dsp:cNvSpPr/>
      </dsp:nvSpPr>
      <dsp:spPr>
        <a:xfrm>
          <a:off x="0" y="2195385"/>
          <a:ext cx="767715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75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Increased complexity in passwords have helped.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We’ve seen the addition of two-factor authentication.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Preventing account activity from new locations.</a:t>
          </a:r>
        </a:p>
      </dsp:txBody>
      <dsp:txXfrm>
        <a:off x="0" y="2195385"/>
        <a:ext cx="7677150" cy="995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388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189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4EBD-9A3D-451B-A7D4-08AE8C113195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7F07-96E8-451F-9A13-A820EEDD2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0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hart" Target="../charts/char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C74F8-A501-42E0-A85D-FFA71979E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SOCIAL TRENDS IN COMPUTER GAMING 2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21D219DB-9E1E-4002-A8F6-EE9ADEE3AE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D0410-E197-4C62-8037-772C615B1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multi-player has been popular for some time. | However, online multi-player has become huge.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B8514-BC9A-4D98-9C90-38280795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Multiplayer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F7F2566-BEF6-4493-AEC3-6951FC454D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9408781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2F0FD2F-AFCB-4DFD-B37F-905BB7500F41}"/>
              </a:ext>
            </a:extLst>
          </p:cNvPr>
          <p:cNvSpPr/>
          <p:nvPr/>
        </p:nvSpPr>
        <p:spPr>
          <a:xfrm>
            <a:off x="8304213" y="5675868"/>
            <a:ext cx="3511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https://www.statista.com/statistics/656278/steam-most-played-games-peak-concurrent-player/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FAE770-747F-481F-AAC0-221CE736B82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9457868"/>
              </p:ext>
            </p:extLst>
          </p:nvPr>
        </p:nvGraphicFramePr>
        <p:xfrm>
          <a:off x="8304213" y="2749550"/>
          <a:ext cx="3511550" cy="300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82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  <p:bldP spid="8" grpId="0"/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362F-D6BF-4617-BE0B-8231D22FE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Provides intelligent behaviours from non-player characters in games.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4AD360-C3CB-4D10-B7A0-C539433A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67CBFFA-8389-4A43-8D27-AF48ACAE8B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9150135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58092F-9AEA-44C6-B4FD-D69F2717A0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304213" y="3407362"/>
            <a:ext cx="3511550" cy="19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742172-2D30-4FBF-9F54-C8F04F5A7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D5742172-2D30-4FBF-9F54-C8F04F5A77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F550A3-063B-41AB-976A-3151B7D2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DF550A3-063B-41AB-976A-3151B7D20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96154-E6C4-4A53-A886-0F8BAABE7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have been major new technologies in gaming. | VR, AR &amp; Mobile gaming have made big impacts.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A316BF-928D-45A9-B76B-C7AA3321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Emerging Technologies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1E9B119-AFBF-48E0-BC99-03B0087203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4061842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D4847B4-B1D8-4426-B289-3B5E7CE6C7AB}"/>
              </a:ext>
            </a:extLst>
          </p:cNvPr>
          <p:cNvSpPr/>
          <p:nvPr/>
        </p:nvSpPr>
        <p:spPr>
          <a:xfrm>
            <a:off x="8304213" y="5575284"/>
            <a:ext cx="3511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https://www.statista.com/statistics/591181/global-augmented-virtual-reality-market-size/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40700F0-CE2A-4B1C-ABCC-C961B0047AB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5225352"/>
              </p:ext>
            </p:extLst>
          </p:nvPr>
        </p:nvGraphicFramePr>
        <p:xfrm>
          <a:off x="8304213" y="2749550"/>
          <a:ext cx="3511550" cy="286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079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  <p:bldP spid="8" grpId="0"/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759AF2-F8B3-4666-B8F8-E3001C88B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747" y="2749550"/>
            <a:ext cx="1856482" cy="3300413"/>
          </a:xfrm>
          <a:ln>
            <a:solidFill>
              <a:schemeClr val="bg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72615-59F6-4E0B-AC98-8AA82B8963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We see more people using services like Steam &amp; multiplayer environments that are subject to threats.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3CB328-2EAF-4725-858F-EAD15725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284D0AE-7171-4B05-92EC-D47F7AF7EB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773850"/>
              </p:ext>
            </p:extLst>
          </p:nvPr>
        </p:nvGraphicFramePr>
        <p:xfrm>
          <a:off x="376238" y="2749550"/>
          <a:ext cx="7677150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7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4E60024-E15F-46E6-8C78-645451FFF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168E79CD-A1C9-47FF-B9C6-A08EC97A6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90E68C1-2EBB-4504-B2F9-1A274B4CC4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7C49C3D-4859-4DF9-B829-5DCE532CD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443</TotalTime>
  <Words>352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KnowItAllNinja</vt:lpstr>
      <vt:lpstr>SOCIAL TRENDS IN COMPUTER GAMING 2</vt:lpstr>
      <vt:lpstr>Multiplayer</vt:lpstr>
      <vt:lpstr>Artificial Intelligence</vt:lpstr>
      <vt:lpstr>Emerging Technologies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TRENDS IN COMPUTER GAMING</dc:title>
  <dc:creator>Daniel Richardson</dc:creator>
  <cp:lastModifiedBy>Daniel Richardson</cp:lastModifiedBy>
  <cp:revision>22</cp:revision>
  <dcterms:created xsi:type="dcterms:W3CDTF">2019-01-21T09:12:08Z</dcterms:created>
  <dcterms:modified xsi:type="dcterms:W3CDTF">2019-01-24T12:50:28Z</dcterms:modified>
</cp:coreProperties>
</file>