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90" r:id="rId3"/>
    <p:sldId id="287" r:id="rId4"/>
    <p:sldId id="288" r:id="rId5"/>
    <p:sldId id="289" r:id="rId6"/>
    <p:sldId id="272" r:id="rId7"/>
    <p:sldId id="258" r:id="rId8"/>
    <p:sldId id="267" r:id="rId9"/>
    <p:sldId id="259" r:id="rId10"/>
    <p:sldId id="260" r:id="rId11"/>
    <p:sldId id="261" r:id="rId12"/>
    <p:sldId id="262" r:id="rId13"/>
    <p:sldId id="263" r:id="rId14"/>
    <p:sldId id="264" r:id="rId15"/>
    <p:sldId id="266" r:id="rId16"/>
    <p:sldId id="265" r:id="rId17"/>
    <p:sldId id="268" r:id="rId18"/>
    <p:sldId id="270" r:id="rId19"/>
    <p:sldId id="269" r:id="rId20"/>
    <p:sldId id="276" r:id="rId21"/>
    <p:sldId id="277" r:id="rId22"/>
    <p:sldId id="279" r:id="rId23"/>
    <p:sldId id="280" r:id="rId24"/>
    <p:sldId id="282"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6T22:46:49.855"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AD006D7-B780-40CC-BDD3-C34E32F1168D}"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962754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272227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225549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25055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AD006D7-B780-40CC-BDD3-C34E32F1168D}"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64181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381129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332967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335253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7F253-54EE-4FD4-A38F-D56035BA6CE0}" type="datetimeFigureOut">
              <a:rPr lang="zh-CN" altLang="en-US" smtClean="0"/>
              <a:t>2018/11/16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AD006D7-B780-40CC-BDD3-C34E32F1168D}" type="slidenum">
              <a:rPr lang="zh-CN" altLang="en-US" smtClean="0"/>
              <a:t>‹#›</a:t>
            </a:fld>
            <a:endParaRPr lang="zh-CN" altLang="en-US"/>
          </a:p>
        </p:txBody>
      </p:sp>
    </p:spTree>
    <p:extLst>
      <p:ext uri="{BB962C8B-B14F-4D97-AF65-F5344CB8AC3E}">
        <p14:creationId xmlns:p14="http://schemas.microsoft.com/office/powerpoint/2010/main" val="188292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F77F253-54EE-4FD4-A38F-D56035BA6CE0}" type="datetimeFigureOut">
              <a:rPr lang="zh-CN" altLang="en-US" smtClean="0"/>
              <a:t>2018/11/16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D006D7-B780-40CC-BDD3-C34E32F1168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919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F77F253-54EE-4FD4-A38F-D56035BA6CE0}" type="datetimeFigureOut">
              <a:rPr lang="zh-CN" altLang="en-US" smtClean="0"/>
              <a:t>2018/11/16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D006D7-B780-40CC-BDD3-C34E32F1168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903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F77F253-54EE-4FD4-A38F-D56035BA6CE0}" type="datetimeFigureOut">
              <a:rPr lang="zh-CN" altLang="en-US" smtClean="0"/>
              <a:t>2018/11/16</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AD006D7-B780-40CC-BDD3-C34E32F1168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74791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48965083-8B1C-4129-BD51-EF4113EBBE52}"/>
              </a:ext>
            </a:extLst>
          </p:cNvPr>
          <p:cNvSpPr>
            <a:spLocks noGrp="1"/>
          </p:cNvSpPr>
          <p:nvPr>
            <p:ph type="subTitle" idx="1"/>
          </p:nvPr>
        </p:nvSpPr>
        <p:spPr>
          <a:xfrm>
            <a:off x="2305878" y="2060681"/>
            <a:ext cx="7218953" cy="2736638"/>
          </a:xfrm>
        </p:spPr>
        <p:txBody>
          <a:bodyPr>
            <a:normAutofit/>
          </a:bodyPr>
          <a:lstStyle/>
          <a:p>
            <a:r>
              <a:rPr lang="en-US" altLang="zh-CN" sz="6600" dirty="0" err="1"/>
              <a:t>HammerJs</a:t>
            </a:r>
            <a:endParaRPr lang="zh-CN" altLang="en-US" sz="6600" dirty="0"/>
          </a:p>
        </p:txBody>
      </p:sp>
      <p:sp>
        <p:nvSpPr>
          <p:cNvPr id="4" name="副标题 2">
            <a:extLst>
              <a:ext uri="{FF2B5EF4-FFF2-40B4-BE49-F238E27FC236}">
                <a16:creationId xmlns:a16="http://schemas.microsoft.com/office/drawing/2014/main" id="{9200E6B0-520C-4B1F-9395-BF1C8F2CF150}"/>
              </a:ext>
            </a:extLst>
          </p:cNvPr>
          <p:cNvSpPr txBox="1">
            <a:spLocks/>
          </p:cNvSpPr>
          <p:nvPr/>
        </p:nvSpPr>
        <p:spPr>
          <a:xfrm>
            <a:off x="4247321" y="4121362"/>
            <a:ext cx="7218953" cy="2736638"/>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zh-CN" altLang="en-US" sz="3600" dirty="0"/>
              <a:t>胡东旭</a:t>
            </a:r>
          </a:p>
        </p:txBody>
      </p:sp>
    </p:spTree>
    <p:extLst>
      <p:ext uri="{BB962C8B-B14F-4D97-AF65-F5344CB8AC3E}">
        <p14:creationId xmlns:p14="http://schemas.microsoft.com/office/powerpoint/2010/main" val="164155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1FDF0-8B83-4EE1-B8D9-7BB9E10E4289}"/>
              </a:ext>
            </a:extLst>
          </p:cNvPr>
          <p:cNvSpPr>
            <a:spLocks noGrp="1"/>
          </p:cNvSpPr>
          <p:nvPr>
            <p:ph type="title"/>
          </p:nvPr>
        </p:nvSpPr>
        <p:spPr/>
        <p:txBody>
          <a:bodyPr/>
          <a:lstStyle/>
          <a:p>
            <a:r>
              <a:rPr lang="zh-CN" altLang="en-US" dirty="0"/>
              <a:t>英 </a:t>
            </a:r>
            <a:r>
              <a:rPr lang="en-US" altLang="zh-CN" dirty="0"/>
              <a:t>[</a:t>
            </a:r>
            <a:r>
              <a:rPr lang="en-US" altLang="zh-CN" dirty="0" err="1"/>
              <a:t>pɪntʃ</a:t>
            </a:r>
            <a:r>
              <a:rPr lang="en-US" altLang="zh-CN" dirty="0"/>
              <a:t>]   </a:t>
            </a:r>
            <a:r>
              <a:rPr lang="zh-CN" altLang="en-US" dirty="0"/>
              <a:t>美 </a:t>
            </a:r>
            <a:r>
              <a:rPr lang="en-US" altLang="zh-CN" dirty="0"/>
              <a:t>[</a:t>
            </a:r>
            <a:r>
              <a:rPr lang="en-US" altLang="zh-CN" dirty="0" err="1"/>
              <a:t>pɪntʃ</a:t>
            </a:r>
            <a:r>
              <a:rPr lang="en-US" altLang="zh-CN" dirty="0"/>
              <a:t>] </a:t>
            </a:r>
            <a:br>
              <a:rPr lang="en-US" altLang="zh-CN" dirty="0"/>
            </a:br>
            <a:r>
              <a:rPr lang="zh-CN" altLang="en-US" dirty="0"/>
              <a:t>捏，掐</a:t>
            </a:r>
            <a:r>
              <a:rPr lang="en-US" altLang="zh-CN" dirty="0"/>
              <a:t>;</a:t>
            </a:r>
            <a:endParaRPr lang="zh-CN" altLang="en-US" dirty="0"/>
          </a:p>
        </p:txBody>
      </p:sp>
      <p:sp>
        <p:nvSpPr>
          <p:cNvPr id="3" name="内容占位符 2">
            <a:extLst>
              <a:ext uri="{FF2B5EF4-FFF2-40B4-BE49-F238E27FC236}">
                <a16:creationId xmlns:a16="http://schemas.microsoft.com/office/drawing/2014/main" id="{59FC25CD-2CB0-4A52-9AFE-2D3CAB4F19BA}"/>
              </a:ext>
            </a:extLst>
          </p:cNvPr>
          <p:cNvSpPr>
            <a:spLocks noGrp="1"/>
          </p:cNvSpPr>
          <p:nvPr>
            <p:ph idx="1"/>
          </p:nvPr>
        </p:nvSpPr>
        <p:spPr/>
        <p:txBody>
          <a:bodyPr>
            <a:normAutofit/>
          </a:bodyPr>
          <a:lstStyle/>
          <a:p>
            <a:pPr marL="0" indent="0">
              <a:buNone/>
            </a:pPr>
            <a:r>
              <a:rPr lang="en-US" altLang="zh-CN" sz="2800" dirty="0"/>
              <a:t>2</a:t>
            </a:r>
            <a:r>
              <a:rPr lang="zh-CN" altLang="en-US" sz="2800" dirty="0"/>
              <a:t>、  </a:t>
            </a:r>
            <a:r>
              <a:rPr lang="en-US" altLang="zh-CN" sz="2800" dirty="0"/>
              <a:t>Pinch</a:t>
            </a:r>
            <a:r>
              <a:rPr lang="zh-CN" altLang="en-US" sz="2800" dirty="0"/>
              <a:t>事件：在指定的</a:t>
            </a:r>
            <a:r>
              <a:rPr lang="en-US" altLang="zh-CN" sz="2800" dirty="0" err="1"/>
              <a:t>dom</a:t>
            </a:r>
            <a:r>
              <a:rPr lang="zh-CN" altLang="en-US" sz="2800" dirty="0"/>
              <a:t>区域内，两个手指（默认为两个手指，多指触控需要单独设置）或多个手指相对（越来越近）移动或相向（越来越远）移动时事件。该事件事以分别对以下事件进行监听并处理：</a:t>
            </a:r>
          </a:p>
          <a:p>
            <a:r>
              <a:rPr lang="en-US" altLang="zh-CN" sz="2800" dirty="0" err="1"/>
              <a:t>Pinchstart</a:t>
            </a:r>
            <a:r>
              <a:rPr lang="zh-CN" altLang="en-US" sz="2800" dirty="0"/>
              <a:t>：多点触控开始、</a:t>
            </a:r>
            <a:r>
              <a:rPr lang="en-US" altLang="zh-CN" sz="2800" dirty="0" err="1"/>
              <a:t>Pinchmove</a:t>
            </a:r>
            <a:r>
              <a:rPr lang="zh-CN" altLang="en-US" sz="2800" dirty="0"/>
              <a:t>：多点触控过程、</a:t>
            </a:r>
            <a:r>
              <a:rPr lang="en-US" altLang="zh-CN" sz="2800" dirty="0" err="1"/>
              <a:t>Pinchend</a:t>
            </a:r>
            <a:r>
              <a:rPr lang="zh-CN" altLang="en-US" sz="2800" dirty="0"/>
              <a:t>：多点触控结束、</a:t>
            </a:r>
            <a:r>
              <a:rPr lang="en-US" altLang="zh-CN" sz="2800" dirty="0" err="1"/>
              <a:t>Pinchcancel</a:t>
            </a:r>
            <a:r>
              <a:rPr lang="zh-CN" altLang="en-US" sz="2800" dirty="0"/>
              <a:t>：多点触控取消、</a:t>
            </a:r>
            <a:r>
              <a:rPr lang="en-US" altLang="zh-CN" sz="2800" dirty="0"/>
              <a:t>Pinchin</a:t>
            </a:r>
            <a:r>
              <a:rPr lang="zh-CN" altLang="en-US" sz="2800" dirty="0"/>
              <a:t>：多点触控时两手指距离越来越近、</a:t>
            </a:r>
            <a:r>
              <a:rPr lang="en-US" altLang="zh-CN" sz="2800" dirty="0" err="1"/>
              <a:t>Pinchout</a:t>
            </a:r>
            <a:r>
              <a:rPr lang="zh-CN" altLang="en-US" sz="2800" dirty="0"/>
              <a:t>：多点触控时两手指距离越来越远</a:t>
            </a:r>
          </a:p>
        </p:txBody>
      </p:sp>
    </p:spTree>
    <p:extLst>
      <p:ext uri="{BB962C8B-B14F-4D97-AF65-F5344CB8AC3E}">
        <p14:creationId xmlns:p14="http://schemas.microsoft.com/office/powerpoint/2010/main" val="386114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F0CFD-A4DC-4B6B-A048-37A6B5E898C6}"/>
              </a:ext>
            </a:extLst>
          </p:cNvPr>
          <p:cNvSpPr>
            <a:spLocks noGrp="1"/>
          </p:cNvSpPr>
          <p:nvPr>
            <p:ph type="title"/>
          </p:nvPr>
        </p:nvSpPr>
        <p:spPr/>
        <p:txBody>
          <a:bodyPr/>
          <a:lstStyle/>
          <a:p>
            <a:r>
              <a:rPr lang="zh-CN" altLang="en-US" dirty="0"/>
              <a:t>英 </a:t>
            </a:r>
            <a:r>
              <a:rPr lang="en-US" altLang="zh-CN" dirty="0"/>
              <a:t>[</a:t>
            </a:r>
            <a:r>
              <a:rPr lang="en-US" altLang="zh-CN" dirty="0" err="1"/>
              <a:t>pres</a:t>
            </a:r>
            <a:r>
              <a:rPr lang="en-US" altLang="zh-CN" dirty="0"/>
              <a:t>]   </a:t>
            </a:r>
            <a:r>
              <a:rPr lang="zh-CN" altLang="en-US" dirty="0"/>
              <a:t>美 </a:t>
            </a:r>
            <a:r>
              <a:rPr lang="en-US" altLang="zh-CN" dirty="0"/>
              <a:t>[</a:t>
            </a:r>
            <a:r>
              <a:rPr lang="en-US" altLang="zh-CN" dirty="0" err="1"/>
              <a:t>prɛs</a:t>
            </a:r>
            <a:r>
              <a:rPr lang="en-US" altLang="zh-CN" dirty="0"/>
              <a:t>]</a:t>
            </a:r>
            <a:br>
              <a:rPr lang="en-US" altLang="zh-CN" dirty="0"/>
            </a:br>
            <a:r>
              <a:rPr lang="zh-CN" altLang="en-US" dirty="0"/>
              <a:t>压</a:t>
            </a:r>
          </a:p>
        </p:txBody>
      </p:sp>
      <p:sp>
        <p:nvSpPr>
          <p:cNvPr id="3" name="内容占位符 2">
            <a:extLst>
              <a:ext uri="{FF2B5EF4-FFF2-40B4-BE49-F238E27FC236}">
                <a16:creationId xmlns:a16="http://schemas.microsoft.com/office/drawing/2014/main" id="{F0F001B9-8622-41EA-B783-44EFAE5F777B}"/>
              </a:ext>
            </a:extLst>
          </p:cNvPr>
          <p:cNvSpPr>
            <a:spLocks noGrp="1"/>
          </p:cNvSpPr>
          <p:nvPr>
            <p:ph idx="1"/>
          </p:nvPr>
        </p:nvSpPr>
        <p:spPr/>
        <p:txBody>
          <a:bodyPr>
            <a:normAutofit/>
          </a:bodyPr>
          <a:lstStyle/>
          <a:p>
            <a:pPr marL="0" indent="0">
              <a:buNone/>
            </a:pPr>
            <a:r>
              <a:rPr lang="en-US" altLang="zh-CN" sz="2800" dirty="0"/>
              <a:t>3</a:t>
            </a:r>
            <a:r>
              <a:rPr lang="zh-CN" altLang="en-US" sz="2800" dirty="0"/>
              <a:t>、  </a:t>
            </a:r>
            <a:r>
              <a:rPr lang="en-US" altLang="zh-CN" sz="2800" dirty="0"/>
              <a:t>Press</a:t>
            </a:r>
            <a:r>
              <a:rPr lang="zh-CN" altLang="en-US" sz="2800" dirty="0"/>
              <a:t>事件：在指定的</a:t>
            </a:r>
            <a:r>
              <a:rPr lang="en-US" altLang="zh-CN" sz="2800" dirty="0" err="1"/>
              <a:t>dom</a:t>
            </a:r>
            <a:r>
              <a:rPr lang="zh-CN" altLang="en-US" sz="2800" dirty="0"/>
              <a:t>区域内触屏版本的点击事件，这个事件相当于</a:t>
            </a:r>
            <a:r>
              <a:rPr lang="en-US" altLang="zh-CN" sz="2800" dirty="0"/>
              <a:t>PC</a:t>
            </a:r>
            <a:r>
              <a:rPr lang="zh-CN" altLang="en-US" sz="2800" dirty="0"/>
              <a:t>端的</a:t>
            </a:r>
            <a:r>
              <a:rPr lang="en-US" altLang="zh-CN" sz="2800" dirty="0"/>
              <a:t>Click</a:t>
            </a:r>
            <a:r>
              <a:rPr lang="zh-CN" altLang="en-US" sz="2800" dirty="0"/>
              <a:t>事件，该不能包含任何的移动，最小按压时间为</a:t>
            </a:r>
            <a:r>
              <a:rPr lang="en-US" altLang="zh-CN" sz="2800" dirty="0"/>
              <a:t>500</a:t>
            </a:r>
            <a:r>
              <a:rPr lang="zh-CN" altLang="en-US" sz="2800" dirty="0"/>
              <a:t>毫秒，常用于我们在手机上用的“复制、粘贴”等功能。该事件分别对以下事件进行监听并处理：</a:t>
            </a:r>
          </a:p>
          <a:p>
            <a:r>
              <a:rPr lang="en-US" altLang="zh-CN" sz="2800" dirty="0" err="1"/>
              <a:t>Pressup</a:t>
            </a:r>
            <a:r>
              <a:rPr lang="zh-CN" altLang="en-US" sz="2800" dirty="0"/>
              <a:t>：点击事件离开时触发</a:t>
            </a:r>
          </a:p>
          <a:p>
            <a:endParaRPr lang="zh-CN" altLang="en-US" sz="2800" dirty="0"/>
          </a:p>
        </p:txBody>
      </p:sp>
    </p:spTree>
    <p:extLst>
      <p:ext uri="{BB962C8B-B14F-4D97-AF65-F5344CB8AC3E}">
        <p14:creationId xmlns:p14="http://schemas.microsoft.com/office/powerpoint/2010/main" val="304779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7720-C9E1-4E49-836C-58A82BFAE6A1}"/>
              </a:ext>
            </a:extLst>
          </p:cNvPr>
          <p:cNvSpPr>
            <a:spLocks noGrp="1"/>
          </p:cNvSpPr>
          <p:nvPr>
            <p:ph type="title"/>
          </p:nvPr>
        </p:nvSpPr>
        <p:spPr/>
        <p:txBody>
          <a:bodyPr/>
          <a:lstStyle/>
          <a:p>
            <a:r>
              <a:rPr lang="en-US" altLang="zh-CN" dirty="0"/>
              <a:t>[</a:t>
            </a:r>
            <a:r>
              <a:rPr lang="en-US" altLang="zh-CN" dirty="0" err="1"/>
              <a:t>rəʊˈteɪt</a:t>
            </a:r>
            <a:r>
              <a:rPr lang="en-US" altLang="zh-CN" dirty="0"/>
              <a:t>]   </a:t>
            </a:r>
            <a:r>
              <a:rPr lang="zh-CN" altLang="en-US" dirty="0"/>
              <a:t>美 </a:t>
            </a:r>
            <a:r>
              <a:rPr lang="en-US" altLang="zh-CN" dirty="0"/>
              <a:t>[ˈ</a:t>
            </a:r>
            <a:r>
              <a:rPr lang="en-US" altLang="zh-CN" dirty="0" err="1"/>
              <a:t>roʊteɪt</a:t>
            </a:r>
            <a:r>
              <a:rPr lang="en-US" altLang="zh-CN" dirty="0"/>
              <a:t>]</a:t>
            </a:r>
            <a:br>
              <a:rPr lang="en-US" altLang="zh-CN" dirty="0"/>
            </a:br>
            <a:r>
              <a:rPr lang="zh-CN" altLang="en-US" dirty="0"/>
              <a:t>旋转</a:t>
            </a:r>
          </a:p>
        </p:txBody>
      </p:sp>
      <p:sp>
        <p:nvSpPr>
          <p:cNvPr id="3" name="内容占位符 2">
            <a:extLst>
              <a:ext uri="{FF2B5EF4-FFF2-40B4-BE49-F238E27FC236}">
                <a16:creationId xmlns:a16="http://schemas.microsoft.com/office/drawing/2014/main" id="{D555BD51-0D94-474B-B24E-116361E8D6D0}"/>
              </a:ext>
            </a:extLst>
          </p:cNvPr>
          <p:cNvSpPr>
            <a:spLocks noGrp="1"/>
          </p:cNvSpPr>
          <p:nvPr>
            <p:ph idx="1"/>
          </p:nvPr>
        </p:nvSpPr>
        <p:spPr/>
        <p:txBody>
          <a:bodyPr>
            <a:normAutofit/>
          </a:bodyPr>
          <a:lstStyle/>
          <a:p>
            <a:pPr marL="0" indent="0">
              <a:buNone/>
            </a:pPr>
            <a:r>
              <a:rPr lang="en-US" altLang="zh-CN" sz="2800" dirty="0"/>
              <a:t>4</a:t>
            </a:r>
            <a:r>
              <a:rPr lang="zh-CN" altLang="en-US" sz="2800" dirty="0"/>
              <a:t>、  </a:t>
            </a:r>
            <a:r>
              <a:rPr lang="en-US" altLang="zh-CN" sz="2800" dirty="0"/>
              <a:t>Rotate</a:t>
            </a:r>
            <a:r>
              <a:rPr lang="zh-CN" altLang="en-US" sz="2800" dirty="0"/>
              <a:t>事件：在指定的</a:t>
            </a:r>
            <a:r>
              <a:rPr lang="en-US" altLang="zh-CN" sz="2800" dirty="0" err="1"/>
              <a:t>dom</a:t>
            </a:r>
            <a:r>
              <a:rPr lang="zh-CN" altLang="en-US" sz="2800" dirty="0"/>
              <a:t>区域内，当两个手指或更多手指成圆型旋转时触发（就像两个手指拧螺丝一样）。该事件分别对以下事件进行监听并处理：</a:t>
            </a:r>
          </a:p>
          <a:p>
            <a:r>
              <a:rPr lang="en-US" altLang="zh-CN" sz="2800" dirty="0" err="1"/>
              <a:t>Rotatestart</a:t>
            </a:r>
            <a:r>
              <a:rPr lang="zh-CN" altLang="en-US" sz="2800" dirty="0"/>
              <a:t>：旋转开始、</a:t>
            </a:r>
            <a:r>
              <a:rPr lang="en-US" altLang="zh-CN" sz="2800" dirty="0" err="1"/>
              <a:t>Rotatemove</a:t>
            </a:r>
            <a:r>
              <a:rPr lang="zh-CN" altLang="en-US" sz="2800" dirty="0"/>
              <a:t>：旋转过程、</a:t>
            </a:r>
            <a:r>
              <a:rPr lang="en-US" altLang="zh-CN" sz="2800" dirty="0" err="1"/>
              <a:t>Rotateend</a:t>
            </a:r>
            <a:r>
              <a:rPr lang="zh-CN" altLang="en-US" sz="2800" dirty="0"/>
              <a:t>：旋转结束、</a:t>
            </a:r>
            <a:r>
              <a:rPr lang="en-US" altLang="zh-CN" sz="2800" dirty="0" err="1"/>
              <a:t>Rotatecancel</a:t>
            </a:r>
            <a:r>
              <a:rPr lang="zh-CN" altLang="en-US" sz="2800" dirty="0"/>
              <a:t>：旋转取消</a:t>
            </a:r>
          </a:p>
        </p:txBody>
      </p:sp>
    </p:spTree>
    <p:extLst>
      <p:ext uri="{BB962C8B-B14F-4D97-AF65-F5344CB8AC3E}">
        <p14:creationId xmlns:p14="http://schemas.microsoft.com/office/powerpoint/2010/main" val="36060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7720-C9E1-4E49-836C-58A82BFAE6A1}"/>
              </a:ext>
            </a:extLst>
          </p:cNvPr>
          <p:cNvSpPr>
            <a:spLocks noGrp="1"/>
          </p:cNvSpPr>
          <p:nvPr>
            <p:ph type="title"/>
          </p:nvPr>
        </p:nvSpPr>
        <p:spPr/>
        <p:txBody>
          <a:bodyPr/>
          <a:lstStyle/>
          <a:p>
            <a:r>
              <a:rPr lang="zh-CN" altLang="en-US" dirty="0"/>
              <a:t>英 </a:t>
            </a:r>
            <a:r>
              <a:rPr lang="en-US" altLang="zh-CN" dirty="0"/>
              <a:t>[</a:t>
            </a:r>
            <a:r>
              <a:rPr lang="en-US" altLang="zh-CN" dirty="0" err="1"/>
              <a:t>swaɪp</a:t>
            </a:r>
            <a:r>
              <a:rPr lang="en-US" altLang="zh-CN" dirty="0"/>
              <a:t>]   </a:t>
            </a:r>
            <a:r>
              <a:rPr lang="zh-CN" altLang="en-US" dirty="0"/>
              <a:t>美 </a:t>
            </a:r>
            <a:r>
              <a:rPr lang="en-US" altLang="zh-CN" dirty="0"/>
              <a:t>[</a:t>
            </a:r>
            <a:r>
              <a:rPr lang="en-US" altLang="zh-CN" dirty="0" err="1"/>
              <a:t>swaɪp</a:t>
            </a:r>
            <a:r>
              <a:rPr lang="en-US" altLang="zh-CN" dirty="0"/>
              <a:t>]</a:t>
            </a:r>
            <a:br>
              <a:rPr lang="en-US" altLang="zh-CN" dirty="0"/>
            </a:br>
            <a:r>
              <a:rPr lang="zh-CN" altLang="en-US" dirty="0"/>
              <a:t>重击</a:t>
            </a:r>
          </a:p>
        </p:txBody>
      </p:sp>
      <p:sp>
        <p:nvSpPr>
          <p:cNvPr id="3" name="内容占位符 2">
            <a:extLst>
              <a:ext uri="{FF2B5EF4-FFF2-40B4-BE49-F238E27FC236}">
                <a16:creationId xmlns:a16="http://schemas.microsoft.com/office/drawing/2014/main" id="{D555BD51-0D94-474B-B24E-116361E8D6D0}"/>
              </a:ext>
            </a:extLst>
          </p:cNvPr>
          <p:cNvSpPr>
            <a:spLocks noGrp="1"/>
          </p:cNvSpPr>
          <p:nvPr>
            <p:ph idx="1"/>
          </p:nvPr>
        </p:nvSpPr>
        <p:spPr/>
        <p:txBody>
          <a:bodyPr>
            <a:normAutofit/>
          </a:bodyPr>
          <a:lstStyle/>
          <a:p>
            <a:pPr marL="0" indent="0">
              <a:buNone/>
            </a:pPr>
            <a:r>
              <a:rPr lang="en-US" altLang="zh-CN" sz="2800" dirty="0"/>
              <a:t>5</a:t>
            </a:r>
            <a:r>
              <a:rPr lang="zh-CN" altLang="en-US" sz="2800" dirty="0"/>
              <a:t>、  </a:t>
            </a:r>
            <a:r>
              <a:rPr lang="en-US" altLang="zh-CN" sz="2800" dirty="0"/>
              <a:t>Swipe</a:t>
            </a:r>
            <a:r>
              <a:rPr lang="zh-CN" altLang="en-US" sz="2800" dirty="0"/>
              <a:t>事件：在指定的</a:t>
            </a:r>
            <a:r>
              <a:rPr lang="en-US" altLang="zh-CN" sz="2800" dirty="0" err="1"/>
              <a:t>dom</a:t>
            </a:r>
            <a:r>
              <a:rPr lang="zh-CN" altLang="en-US" sz="2800" dirty="0"/>
              <a:t>区域内，一个手指快速的在触屏上滑动。即我们平时用到最多的滑动事件。</a:t>
            </a:r>
          </a:p>
          <a:p>
            <a:r>
              <a:rPr lang="en-US" altLang="zh-CN" sz="2800" dirty="0" err="1"/>
              <a:t>Swipeleft</a:t>
            </a:r>
            <a:r>
              <a:rPr lang="zh-CN" altLang="en-US" sz="2800" dirty="0"/>
              <a:t>：向左滑动、</a:t>
            </a:r>
            <a:r>
              <a:rPr lang="en-US" altLang="zh-CN" sz="2800" dirty="0" err="1"/>
              <a:t>Swiperight</a:t>
            </a:r>
            <a:r>
              <a:rPr lang="zh-CN" altLang="en-US" sz="2800" dirty="0"/>
              <a:t>：向右滑动、</a:t>
            </a:r>
            <a:r>
              <a:rPr lang="en-US" altLang="zh-CN" sz="2800" dirty="0" err="1"/>
              <a:t>Swipeup</a:t>
            </a:r>
            <a:r>
              <a:rPr lang="zh-CN" altLang="en-US" sz="2800" dirty="0"/>
              <a:t>：向上滑动、</a:t>
            </a:r>
            <a:r>
              <a:rPr lang="en-US" altLang="zh-CN" sz="2800" dirty="0" err="1"/>
              <a:t>Swipedown</a:t>
            </a:r>
            <a:r>
              <a:rPr lang="zh-CN" altLang="en-US" sz="2800" dirty="0"/>
              <a:t>：向下滑动</a:t>
            </a:r>
          </a:p>
        </p:txBody>
      </p:sp>
    </p:spTree>
    <p:extLst>
      <p:ext uri="{BB962C8B-B14F-4D97-AF65-F5344CB8AC3E}">
        <p14:creationId xmlns:p14="http://schemas.microsoft.com/office/powerpoint/2010/main" val="280772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1C769-5D22-45A8-9A57-4B9757691A41}"/>
              </a:ext>
            </a:extLst>
          </p:cNvPr>
          <p:cNvSpPr>
            <a:spLocks noGrp="1"/>
          </p:cNvSpPr>
          <p:nvPr>
            <p:ph type="title"/>
          </p:nvPr>
        </p:nvSpPr>
        <p:spPr/>
        <p:txBody>
          <a:bodyPr/>
          <a:lstStyle/>
          <a:p>
            <a:r>
              <a:rPr lang="zh-CN" altLang="en-US" dirty="0"/>
              <a:t>英 </a:t>
            </a:r>
            <a:r>
              <a:rPr lang="en-US" altLang="zh-CN" dirty="0"/>
              <a:t>[</a:t>
            </a:r>
            <a:r>
              <a:rPr lang="en-US" altLang="zh-CN" dirty="0" err="1"/>
              <a:t>tæp</a:t>
            </a:r>
            <a:r>
              <a:rPr lang="en-US" altLang="zh-CN" dirty="0"/>
              <a:t>]   </a:t>
            </a:r>
            <a:r>
              <a:rPr lang="zh-CN" altLang="en-US" dirty="0"/>
              <a:t>美 </a:t>
            </a:r>
            <a:r>
              <a:rPr lang="en-US" altLang="zh-CN" dirty="0"/>
              <a:t>[</a:t>
            </a:r>
            <a:r>
              <a:rPr lang="en-US" altLang="zh-CN" dirty="0" err="1"/>
              <a:t>tæp</a:t>
            </a:r>
            <a:r>
              <a:rPr lang="en-US" altLang="zh-CN" dirty="0"/>
              <a:t>]</a:t>
            </a:r>
            <a:br>
              <a:rPr lang="en-US" altLang="zh-CN" dirty="0"/>
            </a:br>
            <a:r>
              <a:rPr lang="zh-CN" altLang="en-US" dirty="0"/>
              <a:t>跳踢踏舞</a:t>
            </a:r>
          </a:p>
        </p:txBody>
      </p:sp>
      <p:sp>
        <p:nvSpPr>
          <p:cNvPr id="3" name="内容占位符 2">
            <a:extLst>
              <a:ext uri="{FF2B5EF4-FFF2-40B4-BE49-F238E27FC236}">
                <a16:creationId xmlns:a16="http://schemas.microsoft.com/office/drawing/2014/main" id="{B5B09A1F-862B-4FA8-A066-1D599A650565}"/>
              </a:ext>
            </a:extLst>
          </p:cNvPr>
          <p:cNvSpPr>
            <a:spLocks noGrp="1"/>
          </p:cNvSpPr>
          <p:nvPr>
            <p:ph idx="1"/>
          </p:nvPr>
        </p:nvSpPr>
        <p:spPr/>
        <p:txBody>
          <a:bodyPr>
            <a:normAutofit/>
          </a:bodyPr>
          <a:lstStyle/>
          <a:p>
            <a:pPr marL="0" indent="0">
              <a:buNone/>
            </a:pPr>
            <a:r>
              <a:rPr lang="en-US" altLang="zh-CN" sz="2800" dirty="0"/>
              <a:t>6</a:t>
            </a:r>
            <a:r>
              <a:rPr lang="zh-CN" altLang="en-US" sz="2800" dirty="0"/>
              <a:t>、</a:t>
            </a:r>
            <a:r>
              <a:rPr lang="en-US" altLang="zh-CN" sz="2800" dirty="0"/>
              <a:t>Tap</a:t>
            </a:r>
            <a:r>
              <a:rPr lang="zh-CN" altLang="en-US" sz="2800" dirty="0"/>
              <a:t>事件：在指定的</a:t>
            </a:r>
            <a:r>
              <a:rPr lang="en-US" altLang="zh-CN" sz="2800" dirty="0" err="1"/>
              <a:t>dom</a:t>
            </a:r>
            <a:r>
              <a:rPr lang="zh-CN" altLang="en-US" sz="2800" dirty="0"/>
              <a:t>区域内，一个手指轻拍或点击时触发该事件</a:t>
            </a:r>
            <a:r>
              <a:rPr lang="en-US" altLang="zh-CN" sz="2800" dirty="0"/>
              <a:t>(</a:t>
            </a:r>
            <a:r>
              <a:rPr lang="zh-CN" altLang="en-US" sz="2800" dirty="0"/>
              <a:t>类似</a:t>
            </a:r>
            <a:r>
              <a:rPr lang="en-US" altLang="zh-CN" sz="2800" dirty="0"/>
              <a:t>PC</a:t>
            </a:r>
            <a:r>
              <a:rPr lang="zh-CN" altLang="en-US" sz="2800" dirty="0"/>
              <a:t>端的</a:t>
            </a:r>
            <a:r>
              <a:rPr lang="en-US" altLang="zh-CN" sz="2800" dirty="0"/>
              <a:t>click)</a:t>
            </a:r>
            <a:r>
              <a:rPr lang="zh-CN" altLang="en-US" sz="2800" dirty="0"/>
              <a:t>。该事件最大点击时间为</a:t>
            </a:r>
            <a:r>
              <a:rPr lang="en-US" altLang="zh-CN" sz="2800" dirty="0"/>
              <a:t>250</a:t>
            </a:r>
            <a:r>
              <a:rPr lang="zh-CN" altLang="en-US" sz="2800" dirty="0"/>
              <a:t>毫秒，如果超过</a:t>
            </a:r>
            <a:r>
              <a:rPr lang="en-US" altLang="zh-CN" sz="2800" dirty="0"/>
              <a:t>250</a:t>
            </a:r>
            <a:r>
              <a:rPr lang="zh-CN" altLang="en-US" sz="2800" dirty="0"/>
              <a:t>毫秒则按</a:t>
            </a:r>
            <a:r>
              <a:rPr lang="en-US" altLang="zh-CN" sz="2800" dirty="0"/>
              <a:t>Press</a:t>
            </a:r>
            <a:r>
              <a:rPr lang="zh-CN" altLang="en-US" sz="2800" dirty="0"/>
              <a:t>事件进行处理。</a:t>
            </a:r>
          </a:p>
        </p:txBody>
      </p:sp>
    </p:spTree>
    <p:extLst>
      <p:ext uri="{BB962C8B-B14F-4D97-AF65-F5344CB8AC3E}">
        <p14:creationId xmlns:p14="http://schemas.microsoft.com/office/powerpoint/2010/main" val="91153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8A56C4-49B3-4E66-9A1A-F12F5BB24BDF}"/>
              </a:ext>
            </a:extLst>
          </p:cNvPr>
          <p:cNvSpPr>
            <a:spLocks noGrp="1"/>
          </p:cNvSpPr>
          <p:nvPr>
            <p:ph idx="1"/>
          </p:nvPr>
        </p:nvSpPr>
        <p:spPr>
          <a:xfrm>
            <a:off x="1295400" y="1638300"/>
            <a:ext cx="9601200" cy="3581400"/>
          </a:xfrm>
        </p:spPr>
        <p:txBody>
          <a:bodyPr>
            <a:normAutofit/>
          </a:bodyPr>
          <a:lstStyle/>
          <a:p>
            <a:r>
              <a:rPr lang="zh-CN" altLang="en-US" sz="2800" dirty="0"/>
              <a:t>在触屏中我们使用</a:t>
            </a:r>
            <a:r>
              <a:rPr lang="en-US" altLang="zh-CN" sz="2800" dirty="0"/>
              <a:t>Click</a:t>
            </a:r>
            <a:r>
              <a:rPr lang="zh-CN" altLang="en-US" sz="2800" dirty="0"/>
              <a:t>事件不也可以吗？这个</a:t>
            </a:r>
            <a:r>
              <a:rPr lang="en-US" altLang="zh-CN" sz="2800" dirty="0"/>
              <a:t>Tap</a:t>
            </a:r>
            <a:r>
              <a:rPr lang="zh-CN" altLang="en-US" sz="2800" dirty="0"/>
              <a:t>事件与</a:t>
            </a:r>
            <a:r>
              <a:rPr lang="en-US" altLang="zh-CN" sz="2800" dirty="0"/>
              <a:t>Click</a:t>
            </a:r>
            <a:r>
              <a:rPr lang="zh-CN" altLang="en-US" sz="2800" dirty="0"/>
              <a:t>事件有什么区别呢？</a:t>
            </a:r>
            <a:endParaRPr lang="en-US" altLang="zh-CN" sz="2800" dirty="0"/>
          </a:p>
          <a:p>
            <a:r>
              <a:rPr lang="zh-CN" altLang="en-US" sz="2800" dirty="0"/>
              <a:t>经过网上查阅后才得知，在安卓触屏上，</a:t>
            </a:r>
            <a:r>
              <a:rPr lang="en-US" altLang="zh-CN" sz="2800" dirty="0"/>
              <a:t>Tap</a:t>
            </a:r>
            <a:r>
              <a:rPr lang="zh-CN" altLang="en-US" sz="2800" dirty="0"/>
              <a:t>事件和</a:t>
            </a:r>
            <a:r>
              <a:rPr lang="en-US" altLang="zh-CN" sz="2800" dirty="0"/>
              <a:t>click</a:t>
            </a:r>
            <a:r>
              <a:rPr lang="zh-CN" altLang="en-US" sz="2800" dirty="0"/>
              <a:t>事件可以同时触发，但</a:t>
            </a:r>
            <a:r>
              <a:rPr lang="en-US" altLang="zh-CN" sz="2800" dirty="0"/>
              <a:t>click</a:t>
            </a:r>
            <a:r>
              <a:rPr lang="zh-CN" altLang="en-US" sz="2800" dirty="0"/>
              <a:t>事件会有几百毫秒的延迟，即先触发</a:t>
            </a:r>
            <a:r>
              <a:rPr lang="en-US" altLang="zh-CN" sz="2800" dirty="0"/>
              <a:t>Tap</a:t>
            </a:r>
            <a:r>
              <a:rPr lang="zh-CN" altLang="en-US" sz="2800" dirty="0"/>
              <a:t>事件，过一段时间再触发</a:t>
            </a:r>
            <a:r>
              <a:rPr lang="en-US" altLang="zh-CN" sz="2800" dirty="0"/>
              <a:t>click</a:t>
            </a:r>
            <a:r>
              <a:rPr lang="zh-CN" altLang="en-US" sz="2800" dirty="0"/>
              <a:t>事件。</a:t>
            </a:r>
            <a:endParaRPr lang="en-US" altLang="zh-CN" sz="2800" dirty="0"/>
          </a:p>
          <a:p>
            <a:r>
              <a:rPr lang="zh-CN" altLang="en-US" sz="2800" dirty="0"/>
              <a:t>所以，移动端还是要用移动端的事件，</a:t>
            </a:r>
            <a:r>
              <a:rPr lang="en-US" altLang="zh-CN" sz="2800" dirty="0"/>
              <a:t>pc</a:t>
            </a:r>
            <a:r>
              <a:rPr lang="zh-CN" altLang="en-US" sz="2800" dirty="0"/>
              <a:t>端的事件毕竟不是为移动端设计的。</a:t>
            </a:r>
          </a:p>
        </p:txBody>
      </p:sp>
    </p:spTree>
    <p:extLst>
      <p:ext uri="{BB962C8B-B14F-4D97-AF65-F5344CB8AC3E}">
        <p14:creationId xmlns:p14="http://schemas.microsoft.com/office/powerpoint/2010/main" val="378045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E0E49C-BC9A-4109-89F9-E8E8F1A2AA40}"/>
              </a:ext>
            </a:extLst>
          </p:cNvPr>
          <p:cNvSpPr>
            <a:spLocks noGrp="1"/>
          </p:cNvSpPr>
          <p:nvPr>
            <p:ph idx="1"/>
          </p:nvPr>
        </p:nvSpPr>
        <p:spPr>
          <a:xfrm>
            <a:off x="1295400" y="1066800"/>
            <a:ext cx="9601200" cy="3581400"/>
          </a:xfrm>
        </p:spPr>
        <p:txBody>
          <a:bodyPr>
            <a:normAutofit/>
          </a:bodyPr>
          <a:lstStyle/>
          <a:p>
            <a:pPr marL="0" indent="0">
              <a:buNone/>
            </a:pPr>
            <a:r>
              <a:rPr lang="zh-CN" altLang="en-US" sz="2800" dirty="0"/>
              <a:t>上述的实例还是有所区别的。在</a:t>
            </a:r>
            <a:r>
              <a:rPr lang="en-US" altLang="zh-CN" sz="2800" dirty="0"/>
              <a:t>Pinch</a:t>
            </a:r>
            <a:r>
              <a:rPr lang="zh-CN" altLang="en-US" sz="2800" dirty="0"/>
              <a:t>事件和</a:t>
            </a:r>
            <a:r>
              <a:rPr lang="en-US" altLang="zh-CN" sz="2800" dirty="0"/>
              <a:t>Rotate</a:t>
            </a:r>
            <a:r>
              <a:rPr lang="zh-CN" altLang="en-US" sz="2800" dirty="0"/>
              <a:t>事件中，我们用了</a:t>
            </a:r>
            <a:r>
              <a:rPr lang="en-US" altLang="zh-CN" sz="2800" dirty="0" err="1"/>
              <a:t>hammertime.add</a:t>
            </a:r>
            <a:r>
              <a:rPr lang="en-US" altLang="zh-CN" sz="2800" dirty="0"/>
              <a:t>(new </a:t>
            </a:r>
            <a:r>
              <a:rPr lang="en-US" altLang="zh-CN" sz="2800" dirty="0" err="1"/>
              <a:t>Hammer.Pinch</a:t>
            </a:r>
            <a:r>
              <a:rPr lang="en-US" altLang="zh-CN" sz="2800" dirty="0"/>
              <a:t>());</a:t>
            </a:r>
            <a:r>
              <a:rPr lang="zh-CN" altLang="en-US" sz="2800" dirty="0"/>
              <a:t>和</a:t>
            </a:r>
            <a:r>
              <a:rPr lang="en-US" altLang="zh-CN" sz="2800" dirty="0" err="1"/>
              <a:t>hammertime.add</a:t>
            </a:r>
            <a:r>
              <a:rPr lang="en-US" altLang="zh-CN" sz="2800" dirty="0"/>
              <a:t>(new </a:t>
            </a:r>
            <a:r>
              <a:rPr lang="en-US" altLang="zh-CN" sz="2800" dirty="0" err="1"/>
              <a:t>Hammer.Rotate</a:t>
            </a:r>
            <a:r>
              <a:rPr lang="en-US" altLang="zh-CN" sz="2800" dirty="0"/>
              <a:t> ());</a:t>
            </a:r>
            <a:r>
              <a:rPr lang="zh-CN" altLang="en-US" sz="2800" dirty="0"/>
              <a:t>而其他四个事件没有用，而是直接添加了事件的监听程序。原因在于，我们在</a:t>
            </a:r>
            <a:r>
              <a:rPr lang="en-US" altLang="zh-CN" sz="2800" dirty="0"/>
              <a:t>new Hammer(</a:t>
            </a:r>
            <a:r>
              <a:rPr lang="en-US" altLang="zh-CN" sz="2800" dirty="0" err="1"/>
              <a:t>htmlElement</a:t>
            </a:r>
            <a:r>
              <a:rPr lang="en-US" altLang="zh-CN" sz="2800" dirty="0"/>
              <a:t>)</a:t>
            </a:r>
            <a:r>
              <a:rPr lang="zh-CN" altLang="en-US" sz="2800" dirty="0"/>
              <a:t>的时候，</a:t>
            </a:r>
            <a:r>
              <a:rPr lang="en-US" altLang="zh-CN" sz="2800" dirty="0"/>
              <a:t>Hammer.js</a:t>
            </a:r>
            <a:r>
              <a:rPr lang="zh-CN" altLang="en-US" sz="2800" dirty="0"/>
              <a:t>默认对</a:t>
            </a:r>
            <a:r>
              <a:rPr lang="en-US" altLang="zh-CN" sz="2800" dirty="0"/>
              <a:t>Pan</a:t>
            </a:r>
            <a:r>
              <a:rPr lang="zh-CN" altLang="en-US" sz="2800" dirty="0"/>
              <a:t>、</a:t>
            </a:r>
            <a:r>
              <a:rPr lang="en-US" altLang="zh-CN" sz="2800" dirty="0"/>
              <a:t>Press</a:t>
            </a:r>
            <a:r>
              <a:rPr lang="zh-CN" altLang="en-US" sz="2800" dirty="0"/>
              <a:t>、</a:t>
            </a:r>
            <a:r>
              <a:rPr lang="en-US" altLang="zh-CN" sz="2800" dirty="0"/>
              <a:t>Swipe</a:t>
            </a:r>
            <a:r>
              <a:rPr lang="zh-CN" altLang="en-US" sz="2800" dirty="0"/>
              <a:t>和</a:t>
            </a:r>
            <a:r>
              <a:rPr lang="en-US" altLang="zh-CN" sz="2800" dirty="0"/>
              <a:t>Tab</a:t>
            </a:r>
            <a:r>
              <a:rPr lang="zh-CN" altLang="en-US" sz="2800" dirty="0"/>
              <a:t>事件进行了监听。但没有对</a:t>
            </a:r>
            <a:r>
              <a:rPr lang="en-US" altLang="zh-CN" sz="2800" dirty="0"/>
              <a:t>Pinch</a:t>
            </a:r>
            <a:r>
              <a:rPr lang="zh-CN" altLang="en-US" sz="2800" dirty="0"/>
              <a:t>和</a:t>
            </a:r>
            <a:r>
              <a:rPr lang="en-US" altLang="zh-CN" sz="2800" dirty="0"/>
              <a:t>Rotate</a:t>
            </a:r>
            <a:r>
              <a:rPr lang="zh-CN" altLang="en-US" sz="2800" dirty="0"/>
              <a:t>事件进行监听。</a:t>
            </a:r>
          </a:p>
        </p:txBody>
      </p:sp>
    </p:spTree>
    <p:extLst>
      <p:ext uri="{BB962C8B-B14F-4D97-AF65-F5344CB8AC3E}">
        <p14:creationId xmlns:p14="http://schemas.microsoft.com/office/powerpoint/2010/main" val="46461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DEEB-F239-4F26-8308-62A178887148}"/>
              </a:ext>
            </a:extLst>
          </p:cNvPr>
          <p:cNvSpPr>
            <a:spLocks noGrp="1"/>
          </p:cNvSpPr>
          <p:nvPr>
            <p:ph type="title"/>
          </p:nvPr>
        </p:nvSpPr>
        <p:spPr>
          <a:xfrm>
            <a:off x="1219200" y="2819400"/>
            <a:ext cx="9601200" cy="1485900"/>
          </a:xfrm>
        </p:spPr>
        <p:txBody>
          <a:bodyPr/>
          <a:lstStyle/>
          <a:p>
            <a:pPr algn="ctr"/>
            <a:r>
              <a:rPr lang="zh-CN" altLang="en-US" dirty="0"/>
              <a:t>（插件）有什么用？</a:t>
            </a:r>
          </a:p>
        </p:txBody>
      </p:sp>
    </p:spTree>
    <p:extLst>
      <p:ext uri="{BB962C8B-B14F-4D97-AF65-F5344CB8AC3E}">
        <p14:creationId xmlns:p14="http://schemas.microsoft.com/office/powerpoint/2010/main" val="389342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DEEB-F239-4F26-8308-62A17888714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EF6B509-A33C-495F-AA7C-2F20F3C3168E}"/>
              </a:ext>
            </a:extLst>
          </p:cNvPr>
          <p:cNvSpPr>
            <a:spLocks noGrp="1"/>
          </p:cNvSpPr>
          <p:nvPr>
            <p:ph idx="1"/>
          </p:nvPr>
        </p:nvSpPr>
        <p:spPr/>
        <p:txBody>
          <a:bodyPr/>
          <a:lstStyle/>
          <a:p>
            <a:endParaRPr lang="zh-CN" altLang="en-US" dirty="0"/>
          </a:p>
        </p:txBody>
      </p:sp>
      <p:pic>
        <p:nvPicPr>
          <p:cNvPr id="1026" name="Picture 2" descr="https://timgsa.baidu.com/timg?image&amp;quality=80&amp;size=b9999_10000&amp;sec=1542344801945&amp;di=bf62eeb759c61a8fdd4b1992f294b72f&amp;imgtype=0&amp;src=http%3A%2F%2Fs3.sinaimg.cn%2Fmw690%2F001QsSkbgy6Wj13z6EOb2%26690">
            <a:extLst>
              <a:ext uri="{FF2B5EF4-FFF2-40B4-BE49-F238E27FC236}">
                <a16:creationId xmlns:a16="http://schemas.microsoft.com/office/drawing/2014/main" id="{FC33D22F-EDA4-496C-9B99-8D48B51B7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18" y="990600"/>
            <a:ext cx="65722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7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1C9AB-2B4F-4F1C-87C4-694FBEB9F784}"/>
              </a:ext>
            </a:extLst>
          </p:cNvPr>
          <p:cNvSpPr>
            <a:spLocks noGrp="1"/>
          </p:cNvSpPr>
          <p:nvPr>
            <p:ph type="title"/>
          </p:nvPr>
        </p:nvSpPr>
        <p:spPr/>
        <p:txBody>
          <a:bodyPr/>
          <a:lstStyle/>
          <a:p>
            <a:endParaRPr lang="zh-CN" altLang="en-US"/>
          </a:p>
        </p:txBody>
      </p:sp>
      <p:pic>
        <p:nvPicPr>
          <p:cNvPr id="2050" name="Picture 2" descr="https://timgsa.baidu.com/timg?image&amp;quality=80&amp;size=b9999_10000&amp;sec=1542344844134&amp;di=1d97661f895f463f1878748085922cea&amp;imgtype=0&amp;src=http%3A%2F%2Fphotocdn.sohu.com%2F20150930%2Fmp33914594_1443576362453_1_th.jpeg">
            <a:extLst>
              <a:ext uri="{FF2B5EF4-FFF2-40B4-BE49-F238E27FC236}">
                <a16:creationId xmlns:a16="http://schemas.microsoft.com/office/drawing/2014/main" id="{5706EA07-7477-4B78-AC38-33391E267E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286" y="937592"/>
            <a:ext cx="5791428" cy="435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0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83293-BC1A-476E-833A-152C1B508A0B}"/>
              </a:ext>
            </a:extLst>
          </p:cNvPr>
          <p:cNvSpPr>
            <a:spLocks noGrp="1"/>
          </p:cNvSpPr>
          <p:nvPr>
            <p:ph type="title"/>
          </p:nvPr>
        </p:nvSpPr>
        <p:spPr/>
        <p:txBody>
          <a:bodyPr/>
          <a:lstStyle/>
          <a:p>
            <a:r>
              <a:rPr lang="zh-CN" altLang="en-US" dirty="0"/>
              <a:t>本</a:t>
            </a:r>
            <a:r>
              <a:rPr lang="en-US" altLang="zh-CN" dirty="0"/>
              <a:t>PPTX</a:t>
            </a:r>
            <a:r>
              <a:rPr lang="zh-CN" altLang="en-US" dirty="0"/>
              <a:t>的目的</a:t>
            </a:r>
          </a:p>
        </p:txBody>
      </p:sp>
      <p:sp>
        <p:nvSpPr>
          <p:cNvPr id="3" name="内容占位符 2">
            <a:extLst>
              <a:ext uri="{FF2B5EF4-FFF2-40B4-BE49-F238E27FC236}">
                <a16:creationId xmlns:a16="http://schemas.microsoft.com/office/drawing/2014/main" id="{9223F312-CD05-4D11-9A11-0E8A002F6BAB}"/>
              </a:ext>
            </a:extLst>
          </p:cNvPr>
          <p:cNvSpPr>
            <a:spLocks noGrp="1"/>
          </p:cNvSpPr>
          <p:nvPr>
            <p:ph idx="1"/>
          </p:nvPr>
        </p:nvSpPr>
        <p:spPr/>
        <p:txBody>
          <a:bodyPr>
            <a:normAutofit/>
          </a:bodyPr>
          <a:lstStyle/>
          <a:p>
            <a:pPr marL="457200" indent="-457200">
              <a:buFont typeface="+mj-lt"/>
              <a:buAutoNum type="arabicPeriod"/>
            </a:pPr>
            <a:r>
              <a:rPr lang="zh-CN" altLang="en-US" sz="3600" dirty="0"/>
              <a:t>讲述</a:t>
            </a:r>
            <a:r>
              <a:rPr lang="en-US" altLang="zh-CN" sz="3600" dirty="0" err="1"/>
              <a:t>HammerJs</a:t>
            </a:r>
            <a:r>
              <a:rPr lang="zh-CN" altLang="en-US" sz="3600" dirty="0"/>
              <a:t>插件的作用、基本用法</a:t>
            </a:r>
            <a:endParaRPr lang="en-US" altLang="zh-CN" sz="3600" dirty="0"/>
          </a:p>
          <a:p>
            <a:pPr marL="457200" indent="-457200">
              <a:buFont typeface="+mj-lt"/>
              <a:buAutoNum type="arabicPeriod"/>
            </a:pPr>
            <a:r>
              <a:rPr lang="zh-CN" altLang="en-US" sz="3600" dirty="0"/>
              <a:t>分享一些作者觉得值得分享的一些知识与看法</a:t>
            </a:r>
          </a:p>
        </p:txBody>
      </p:sp>
    </p:spTree>
    <p:extLst>
      <p:ext uri="{BB962C8B-B14F-4D97-AF65-F5344CB8AC3E}">
        <p14:creationId xmlns:p14="http://schemas.microsoft.com/office/powerpoint/2010/main" val="85504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5FAA4A-B049-49A8-9226-2FF0B6BB0894}"/>
              </a:ext>
            </a:extLst>
          </p:cNvPr>
          <p:cNvSpPr>
            <a:spLocks noGrp="1"/>
          </p:cNvSpPr>
          <p:nvPr>
            <p:ph idx="1"/>
          </p:nvPr>
        </p:nvSpPr>
        <p:spPr>
          <a:xfrm>
            <a:off x="1709529" y="1474464"/>
            <a:ext cx="3160643" cy="483704"/>
          </a:xfrm>
        </p:spPr>
        <p:txBody>
          <a:bodyPr>
            <a:noAutofit/>
          </a:bodyPr>
          <a:lstStyle/>
          <a:p>
            <a:pPr marL="0" indent="0">
              <a:buNone/>
            </a:pPr>
            <a:r>
              <a:rPr lang="en-US" altLang="zh-CN" sz="2800" dirty="0"/>
              <a:t>2</a:t>
            </a:r>
            <a:r>
              <a:rPr lang="zh-CN" altLang="en-US" sz="2800" dirty="0"/>
              <a:t>、只能砸钉子吗？</a:t>
            </a:r>
          </a:p>
        </p:txBody>
      </p:sp>
      <p:sp>
        <p:nvSpPr>
          <p:cNvPr id="14" name="内容占位符 2">
            <a:extLst>
              <a:ext uri="{FF2B5EF4-FFF2-40B4-BE49-F238E27FC236}">
                <a16:creationId xmlns:a16="http://schemas.microsoft.com/office/drawing/2014/main" id="{CAA8B5D4-FE27-4DD2-B93E-280B36682B2E}"/>
              </a:ext>
            </a:extLst>
          </p:cNvPr>
          <p:cNvSpPr txBox="1">
            <a:spLocks/>
          </p:cNvSpPr>
          <p:nvPr/>
        </p:nvSpPr>
        <p:spPr>
          <a:xfrm>
            <a:off x="6096000" y="552806"/>
            <a:ext cx="3160643"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砸钉子</a:t>
            </a:r>
          </a:p>
        </p:txBody>
      </p:sp>
      <p:sp>
        <p:nvSpPr>
          <p:cNvPr id="15" name="内容占位符 2">
            <a:extLst>
              <a:ext uri="{FF2B5EF4-FFF2-40B4-BE49-F238E27FC236}">
                <a16:creationId xmlns:a16="http://schemas.microsoft.com/office/drawing/2014/main" id="{6768BA85-42D3-4BD2-9748-88144C3950FE}"/>
              </a:ext>
            </a:extLst>
          </p:cNvPr>
          <p:cNvSpPr txBox="1">
            <a:spLocks/>
          </p:cNvSpPr>
          <p:nvPr/>
        </p:nvSpPr>
        <p:spPr>
          <a:xfrm>
            <a:off x="1709530" y="596349"/>
            <a:ext cx="3160643"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800" dirty="0"/>
              <a:t>1</a:t>
            </a:r>
            <a:r>
              <a:rPr lang="zh-CN" altLang="en-US" sz="2800" dirty="0"/>
              <a:t>、锤子的应用</a:t>
            </a:r>
          </a:p>
        </p:txBody>
      </p:sp>
      <p:sp>
        <p:nvSpPr>
          <p:cNvPr id="16" name="内容占位符 2">
            <a:extLst>
              <a:ext uri="{FF2B5EF4-FFF2-40B4-BE49-F238E27FC236}">
                <a16:creationId xmlns:a16="http://schemas.microsoft.com/office/drawing/2014/main" id="{7FE3A74D-E350-46ED-B025-B406AE6A321E}"/>
              </a:ext>
            </a:extLst>
          </p:cNvPr>
          <p:cNvSpPr txBox="1">
            <a:spLocks/>
          </p:cNvSpPr>
          <p:nvPr/>
        </p:nvSpPr>
        <p:spPr>
          <a:xfrm>
            <a:off x="1709528" y="2123816"/>
            <a:ext cx="9274629" cy="994228"/>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还能锤人、开核桃、“当手机”。（同一个工具（编程语言或者是插件），不同人使用，达到的效果不同）</a:t>
            </a:r>
          </a:p>
        </p:txBody>
      </p:sp>
      <p:sp>
        <p:nvSpPr>
          <p:cNvPr id="17" name="内容占位符 2">
            <a:extLst>
              <a:ext uri="{FF2B5EF4-FFF2-40B4-BE49-F238E27FC236}">
                <a16:creationId xmlns:a16="http://schemas.microsoft.com/office/drawing/2014/main" id="{D48D2A09-D300-4A96-B6F8-C16153A21FA4}"/>
              </a:ext>
            </a:extLst>
          </p:cNvPr>
          <p:cNvSpPr txBox="1">
            <a:spLocks/>
          </p:cNvSpPr>
          <p:nvPr/>
        </p:nvSpPr>
        <p:spPr>
          <a:xfrm>
            <a:off x="1709529" y="3438785"/>
            <a:ext cx="3486585"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800" dirty="0"/>
              <a:t>3</a:t>
            </a:r>
            <a:r>
              <a:rPr lang="zh-CN" altLang="en-US" sz="2800" dirty="0"/>
              <a:t>、需要随身携带吗？</a:t>
            </a:r>
          </a:p>
        </p:txBody>
      </p:sp>
      <p:sp>
        <p:nvSpPr>
          <p:cNvPr id="18" name="内容占位符 2">
            <a:extLst>
              <a:ext uri="{FF2B5EF4-FFF2-40B4-BE49-F238E27FC236}">
                <a16:creationId xmlns:a16="http://schemas.microsoft.com/office/drawing/2014/main" id="{3E0CA7FA-EAEC-443B-94D5-421CCF2ED0A1}"/>
              </a:ext>
            </a:extLst>
          </p:cNvPr>
          <p:cNvSpPr txBox="1">
            <a:spLocks/>
          </p:cNvSpPr>
          <p:nvPr/>
        </p:nvSpPr>
        <p:spPr>
          <a:xfrm>
            <a:off x="5544457" y="3453300"/>
            <a:ext cx="6313714" cy="46918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可以，但没必要（具体场景具体分析）</a:t>
            </a:r>
          </a:p>
        </p:txBody>
      </p:sp>
      <p:sp>
        <p:nvSpPr>
          <p:cNvPr id="19" name="内容占位符 2">
            <a:extLst>
              <a:ext uri="{FF2B5EF4-FFF2-40B4-BE49-F238E27FC236}">
                <a16:creationId xmlns:a16="http://schemas.microsoft.com/office/drawing/2014/main" id="{D5C3A1E5-E2DD-490E-B540-00608D9D9DC5}"/>
              </a:ext>
            </a:extLst>
          </p:cNvPr>
          <p:cNvSpPr txBox="1">
            <a:spLocks/>
          </p:cNvSpPr>
          <p:nvPr/>
        </p:nvSpPr>
        <p:spPr>
          <a:xfrm>
            <a:off x="1709528" y="4257745"/>
            <a:ext cx="5691336"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800" dirty="0"/>
              <a:t>4</a:t>
            </a:r>
            <a:r>
              <a:rPr lang="zh-CN" altLang="en-US" sz="2800" dirty="0"/>
              <a:t>、一定得用锤子才能砸钉子吗？</a:t>
            </a:r>
          </a:p>
        </p:txBody>
      </p:sp>
      <p:sp>
        <p:nvSpPr>
          <p:cNvPr id="21" name="内容占位符 2">
            <a:extLst>
              <a:ext uri="{FF2B5EF4-FFF2-40B4-BE49-F238E27FC236}">
                <a16:creationId xmlns:a16="http://schemas.microsoft.com/office/drawing/2014/main" id="{C02F4831-92CC-4DEF-A189-181364D73EA3}"/>
              </a:ext>
            </a:extLst>
          </p:cNvPr>
          <p:cNvSpPr txBox="1">
            <a:spLocks/>
          </p:cNvSpPr>
          <p:nvPr/>
        </p:nvSpPr>
        <p:spPr>
          <a:xfrm>
            <a:off x="1767584" y="4987086"/>
            <a:ext cx="8885901" cy="39645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不一定，钳子也可以（实现功能的方法有很多种）</a:t>
            </a:r>
          </a:p>
        </p:txBody>
      </p:sp>
    </p:spTree>
    <p:extLst>
      <p:ext uri="{BB962C8B-B14F-4D97-AF65-F5344CB8AC3E}">
        <p14:creationId xmlns:p14="http://schemas.microsoft.com/office/powerpoint/2010/main" val="40716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fade">
                                      <p:cBhvr>
                                        <p:cTn id="28" dur="1000"/>
                                        <p:tgtEl>
                                          <p:spTgt spid="16">
                                            <p:txEl>
                                              <p:pRg st="0" end="0"/>
                                            </p:txEl>
                                          </p:spTgt>
                                        </p:tgtEl>
                                      </p:cBhvr>
                                    </p:animEffect>
                                    <p:anim calcmode="lin" valueType="num">
                                      <p:cBhvr>
                                        <p:cTn id="29"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1000"/>
                                        <p:tgtEl>
                                          <p:spTgt spid="17">
                                            <p:txEl>
                                              <p:pRg st="0" end="0"/>
                                            </p:txEl>
                                          </p:spTgt>
                                        </p:tgtEl>
                                      </p:cBhvr>
                                    </p:animEffect>
                                    <p:anim calcmode="lin" valueType="num">
                                      <p:cBhvr>
                                        <p:cTn id="3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1000"/>
                                        <p:tgtEl>
                                          <p:spTgt spid="18">
                                            <p:txEl>
                                              <p:pRg st="0" end="0"/>
                                            </p:txEl>
                                          </p:spTgt>
                                        </p:tgtEl>
                                      </p:cBhvr>
                                    </p:animEffect>
                                    <p:anim calcmode="lin" valueType="num">
                                      <p:cBhvr>
                                        <p:cTn id="4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fade">
                                      <p:cBhvr>
                                        <p:cTn id="49" dur="1000"/>
                                        <p:tgtEl>
                                          <p:spTgt spid="19">
                                            <p:txEl>
                                              <p:pRg st="0" end="0"/>
                                            </p:txEl>
                                          </p:spTgt>
                                        </p:tgtEl>
                                      </p:cBhvr>
                                    </p:animEffect>
                                    <p:anim calcmode="lin" valueType="num">
                                      <p:cBhvr>
                                        <p:cTn id="5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Effect transition="in" filter="fade">
                                      <p:cBhvr>
                                        <p:cTn id="56" dur="1000"/>
                                        <p:tgtEl>
                                          <p:spTgt spid="21">
                                            <p:txEl>
                                              <p:pRg st="0" end="0"/>
                                            </p:txEl>
                                          </p:spTgt>
                                        </p:tgtEl>
                                      </p:cBhvr>
                                    </p:animEffect>
                                    <p:anim calcmode="lin" valueType="num">
                                      <p:cBhvr>
                                        <p:cTn id="57"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build="p"/>
      <p:bldP spid="15" grpId="0" build="p"/>
      <p:bldP spid="16" grpId="0" build="p"/>
      <p:bldP spid="17" grpId="0" build="p"/>
      <p:bldP spid="18" grpId="0" build="p"/>
      <p:bldP spid="19" grpId="0" build="p"/>
      <p:bldP spid="2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5FAA4A-B049-49A8-9226-2FF0B6BB0894}"/>
              </a:ext>
            </a:extLst>
          </p:cNvPr>
          <p:cNvSpPr>
            <a:spLocks noGrp="1"/>
          </p:cNvSpPr>
          <p:nvPr>
            <p:ph idx="1"/>
          </p:nvPr>
        </p:nvSpPr>
        <p:spPr>
          <a:xfrm>
            <a:off x="1709528" y="1334211"/>
            <a:ext cx="9742242" cy="1718684"/>
          </a:xfrm>
        </p:spPr>
        <p:txBody>
          <a:bodyPr>
            <a:noAutofit/>
          </a:bodyPr>
          <a:lstStyle/>
          <a:p>
            <a:pPr marL="0" indent="0">
              <a:buNone/>
            </a:pPr>
            <a:r>
              <a:rPr lang="zh-CN" altLang="en-US" sz="2800" dirty="0"/>
              <a:t>（我们用的插件都是借的，因为其本身特性：代码复制无成本。而由于这一特性，所以软件行业发展如此迅猛，但也会有东西限制这一特性，比如加密，别人无法轻易查看到代码，开源协议，可以用，但需要遵循作者给予的权限等等）</a:t>
            </a:r>
          </a:p>
        </p:txBody>
      </p:sp>
      <p:sp>
        <p:nvSpPr>
          <p:cNvPr id="14" name="内容占位符 2">
            <a:extLst>
              <a:ext uri="{FF2B5EF4-FFF2-40B4-BE49-F238E27FC236}">
                <a16:creationId xmlns:a16="http://schemas.microsoft.com/office/drawing/2014/main" id="{CAA8B5D4-FE27-4DD2-B93E-280B36682B2E}"/>
              </a:ext>
            </a:extLst>
          </p:cNvPr>
          <p:cNvSpPr txBox="1">
            <a:spLocks/>
          </p:cNvSpPr>
          <p:nvPr/>
        </p:nvSpPr>
        <p:spPr>
          <a:xfrm>
            <a:off x="6487888" y="596349"/>
            <a:ext cx="3160643"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买，借。</a:t>
            </a:r>
          </a:p>
        </p:txBody>
      </p:sp>
      <p:sp>
        <p:nvSpPr>
          <p:cNvPr id="15" name="内容占位符 2">
            <a:extLst>
              <a:ext uri="{FF2B5EF4-FFF2-40B4-BE49-F238E27FC236}">
                <a16:creationId xmlns:a16="http://schemas.microsoft.com/office/drawing/2014/main" id="{6768BA85-42D3-4BD2-9748-88144C3950FE}"/>
              </a:ext>
            </a:extLst>
          </p:cNvPr>
          <p:cNvSpPr txBox="1">
            <a:spLocks/>
          </p:cNvSpPr>
          <p:nvPr/>
        </p:nvSpPr>
        <p:spPr>
          <a:xfrm>
            <a:off x="1709530" y="596349"/>
            <a:ext cx="3994584" cy="4837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800" dirty="0"/>
              <a:t>5</a:t>
            </a:r>
            <a:r>
              <a:rPr lang="zh-CN" altLang="en-US" sz="2800" dirty="0"/>
              <a:t>、如何才能拥有锤子？</a:t>
            </a:r>
          </a:p>
        </p:txBody>
      </p:sp>
      <p:sp>
        <p:nvSpPr>
          <p:cNvPr id="17" name="内容占位符 2">
            <a:extLst>
              <a:ext uri="{FF2B5EF4-FFF2-40B4-BE49-F238E27FC236}">
                <a16:creationId xmlns:a16="http://schemas.microsoft.com/office/drawing/2014/main" id="{D48D2A09-D300-4A96-B6F8-C16153A21FA4}"/>
              </a:ext>
            </a:extLst>
          </p:cNvPr>
          <p:cNvSpPr txBox="1">
            <a:spLocks/>
          </p:cNvSpPr>
          <p:nvPr/>
        </p:nvSpPr>
        <p:spPr>
          <a:xfrm>
            <a:off x="1709528" y="3515300"/>
            <a:ext cx="9451957" cy="57961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800" dirty="0"/>
              <a:t>6</a:t>
            </a:r>
            <a:r>
              <a:rPr lang="zh-CN" altLang="en-US" sz="2800" dirty="0"/>
              <a:t>、如何正确使用锤子将钉子砸在墙上，用以挂上相框？</a:t>
            </a:r>
          </a:p>
        </p:txBody>
      </p:sp>
      <p:sp>
        <p:nvSpPr>
          <p:cNvPr id="10" name="内容占位符 2">
            <a:extLst>
              <a:ext uri="{FF2B5EF4-FFF2-40B4-BE49-F238E27FC236}">
                <a16:creationId xmlns:a16="http://schemas.microsoft.com/office/drawing/2014/main" id="{70DC2B8C-2E3E-44C4-A149-F5C6D4E3C160}"/>
              </a:ext>
            </a:extLst>
          </p:cNvPr>
          <p:cNvSpPr txBox="1">
            <a:spLocks/>
          </p:cNvSpPr>
          <p:nvPr/>
        </p:nvSpPr>
        <p:spPr>
          <a:xfrm>
            <a:off x="1709527" y="4267510"/>
            <a:ext cx="9451957" cy="57961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CN" altLang="en-US" sz="2800" dirty="0"/>
              <a:t>利用工具完成某些目的（使用插件完成想实现的效果）</a:t>
            </a:r>
          </a:p>
        </p:txBody>
      </p:sp>
    </p:spTree>
    <p:extLst>
      <p:ext uri="{BB962C8B-B14F-4D97-AF65-F5344CB8AC3E}">
        <p14:creationId xmlns:p14="http://schemas.microsoft.com/office/powerpoint/2010/main" val="316590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fade">
                                      <p:cBhvr>
                                        <p:cTn id="28" dur="1000"/>
                                        <p:tgtEl>
                                          <p:spTgt spid="17">
                                            <p:txEl>
                                              <p:pRg st="0" end="0"/>
                                            </p:txEl>
                                          </p:spTgt>
                                        </p:tgtEl>
                                      </p:cBhvr>
                                    </p:animEffect>
                                    <p:anim calcmode="lin" valueType="num">
                                      <p:cBhvr>
                                        <p:cTn id="29"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anim calcmode="lin" valueType="num">
                                      <p:cBhvr>
                                        <p:cTn id="3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build="p"/>
      <p:bldP spid="15" grpId="0" build="p"/>
      <p:bldP spid="17" grpId="0" build="p"/>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EC34C-C988-4F11-95F1-769019A16683}"/>
              </a:ext>
            </a:extLst>
          </p:cNvPr>
          <p:cNvSpPr>
            <a:spLocks noGrp="1"/>
          </p:cNvSpPr>
          <p:nvPr>
            <p:ph type="title"/>
          </p:nvPr>
        </p:nvSpPr>
        <p:spPr/>
        <p:txBody>
          <a:bodyPr/>
          <a:lstStyle/>
          <a:p>
            <a:r>
              <a:rPr lang="zh-CN" altLang="en-US" dirty="0"/>
              <a:t>为什么我们能想出来这些？</a:t>
            </a:r>
          </a:p>
        </p:txBody>
      </p:sp>
      <p:sp>
        <p:nvSpPr>
          <p:cNvPr id="3" name="内容占位符 2">
            <a:extLst>
              <a:ext uri="{FF2B5EF4-FFF2-40B4-BE49-F238E27FC236}">
                <a16:creationId xmlns:a16="http://schemas.microsoft.com/office/drawing/2014/main" id="{00FBF402-0B88-4D54-B630-8711715D61E3}"/>
              </a:ext>
            </a:extLst>
          </p:cNvPr>
          <p:cNvSpPr>
            <a:spLocks noGrp="1"/>
          </p:cNvSpPr>
          <p:nvPr>
            <p:ph idx="1"/>
          </p:nvPr>
        </p:nvSpPr>
        <p:spPr>
          <a:xfrm>
            <a:off x="1295400" y="1763486"/>
            <a:ext cx="9601200" cy="3581400"/>
          </a:xfrm>
        </p:spPr>
        <p:txBody>
          <a:bodyPr/>
          <a:lstStyle/>
          <a:p>
            <a:pPr marL="0" indent="0">
              <a:buNone/>
            </a:pPr>
            <a:r>
              <a:rPr lang="en-US" altLang="zh-CN" sz="2800" dirty="0"/>
              <a:t>1</a:t>
            </a:r>
            <a:r>
              <a:rPr lang="zh-CN" altLang="en-US" sz="2800" dirty="0"/>
              <a:t>、没吃过猪肉看过猪跑（在网上看到过某个插件能实现自己想要的效果）</a:t>
            </a:r>
            <a:endParaRPr lang="en-US" altLang="zh-CN" sz="2800" dirty="0"/>
          </a:p>
          <a:p>
            <a:pPr marL="0" indent="0">
              <a:buNone/>
            </a:pPr>
            <a:r>
              <a:rPr lang="en-US" altLang="zh-CN" sz="2800" dirty="0"/>
              <a:t>2</a:t>
            </a:r>
            <a:r>
              <a:rPr lang="zh-CN" altLang="en-US" sz="2800" dirty="0"/>
              <a:t>、吃过猪肉（想要的效果自己曾经用某个插件实现过）</a:t>
            </a:r>
          </a:p>
          <a:p>
            <a:pPr marL="0" indent="0">
              <a:buNone/>
            </a:pPr>
            <a:r>
              <a:rPr lang="en-US" altLang="zh-CN" sz="2800" dirty="0"/>
              <a:t>3</a:t>
            </a:r>
            <a:r>
              <a:rPr lang="zh-CN" altLang="en-US" sz="2800" dirty="0"/>
              <a:t>、知道哪里可以吃到猪肉（知道这个效果程序界是如何形容的，去搜索引擎上搜索）</a:t>
            </a:r>
          </a:p>
          <a:p>
            <a:pPr marL="0" indent="0">
              <a:buNone/>
            </a:pPr>
            <a:r>
              <a:rPr lang="en-US" altLang="zh-CN" sz="2800" dirty="0"/>
              <a:t>4</a:t>
            </a:r>
            <a:r>
              <a:rPr lang="zh-CN" altLang="en-US" sz="2800" dirty="0"/>
              <a:t>、知道哪里可以看见猪跑（想要的效果在网上的某个网站上，去有目的撒网找猪跑）</a:t>
            </a:r>
          </a:p>
          <a:p>
            <a:endParaRPr lang="zh-CN" altLang="en-US" dirty="0"/>
          </a:p>
        </p:txBody>
      </p:sp>
    </p:spTree>
    <p:extLst>
      <p:ext uri="{BB962C8B-B14F-4D97-AF65-F5344CB8AC3E}">
        <p14:creationId xmlns:p14="http://schemas.microsoft.com/office/powerpoint/2010/main" val="352010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A32B09-1E8C-4B0E-BFB7-6A1DCF233880}"/>
              </a:ext>
            </a:extLst>
          </p:cNvPr>
          <p:cNvSpPr>
            <a:spLocks noGrp="1"/>
          </p:cNvSpPr>
          <p:nvPr>
            <p:ph idx="1"/>
          </p:nvPr>
        </p:nvSpPr>
        <p:spPr>
          <a:xfrm>
            <a:off x="1295400" y="660400"/>
            <a:ext cx="9601200" cy="4840514"/>
          </a:xfrm>
        </p:spPr>
        <p:txBody>
          <a:bodyPr>
            <a:normAutofit/>
          </a:bodyPr>
          <a:lstStyle/>
          <a:p>
            <a:r>
              <a:rPr lang="zh-CN" altLang="en-US" sz="2800" dirty="0"/>
              <a:t>怎么吃猪肉？</a:t>
            </a:r>
          </a:p>
          <a:p>
            <a:pPr marL="0" indent="0">
              <a:buNone/>
            </a:pPr>
            <a:r>
              <a:rPr lang="zh-CN" altLang="en-US" sz="2800" dirty="0"/>
              <a:t>用牙咬（查看</a:t>
            </a:r>
            <a:r>
              <a:rPr lang="en-US" altLang="zh-CN" sz="2800" dirty="0"/>
              <a:t>API</a:t>
            </a:r>
            <a:r>
              <a:rPr lang="zh-CN" altLang="en-US" sz="2800" dirty="0"/>
              <a:t>文档）</a:t>
            </a:r>
          </a:p>
          <a:p>
            <a:r>
              <a:rPr lang="zh-CN" altLang="en-US" sz="2800" dirty="0"/>
              <a:t>然而，你并不是只吃猪肉，还有螃蟹肉、皮皮虾肉等等，一堆东西要吃，怎么记住？</a:t>
            </a:r>
            <a:endParaRPr lang="en-US" altLang="zh-CN" sz="2800" dirty="0"/>
          </a:p>
          <a:p>
            <a:pPr marL="0" indent="0">
              <a:buNone/>
            </a:pPr>
            <a:r>
              <a:rPr lang="zh-CN" altLang="en-US" sz="2800" dirty="0"/>
              <a:t>一天三顿饭，总会有吃猪肉的练习，日复一日（然而插件之间并没有像吃肉一样这么多的通性，所以仅靠脑子记，实现方法本人认为是不可取的，我们还有大把美好时光去挥霍，所以需要说明书（</a:t>
            </a:r>
            <a:r>
              <a:rPr lang="en-US" altLang="zh-CN" sz="2800" dirty="0"/>
              <a:t>API</a:t>
            </a:r>
            <a:r>
              <a:rPr lang="zh-CN" altLang="en-US" sz="2800" dirty="0"/>
              <a:t>文档），以及如何找到说明书（找到</a:t>
            </a:r>
            <a:r>
              <a:rPr lang="en-US" altLang="zh-CN" sz="2800" dirty="0"/>
              <a:t>API</a:t>
            </a:r>
            <a:r>
              <a:rPr lang="zh-CN" altLang="en-US" sz="2800" dirty="0"/>
              <a:t>文档），当然你还要有牙，不管是真牙还是假牙（插件代码））</a:t>
            </a:r>
          </a:p>
        </p:txBody>
      </p:sp>
    </p:spTree>
    <p:extLst>
      <p:ext uri="{BB962C8B-B14F-4D97-AF65-F5344CB8AC3E}">
        <p14:creationId xmlns:p14="http://schemas.microsoft.com/office/powerpoint/2010/main" val="1880573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1C9AB-2B4F-4F1C-87C4-694FBEB9F784}"/>
              </a:ext>
            </a:extLst>
          </p:cNvPr>
          <p:cNvSpPr>
            <a:spLocks noGrp="1"/>
          </p:cNvSpPr>
          <p:nvPr>
            <p:ph type="title"/>
          </p:nvPr>
        </p:nvSpPr>
        <p:spPr/>
        <p:txBody>
          <a:bodyPr/>
          <a:lstStyle/>
          <a:p>
            <a:r>
              <a:rPr lang="zh-CN" altLang="en-US" dirty="0"/>
              <a:t>如何储存锤子？锤子的说明书在哪？</a:t>
            </a:r>
          </a:p>
        </p:txBody>
      </p:sp>
      <p:pic>
        <p:nvPicPr>
          <p:cNvPr id="2050" name="Picture 2" descr="https://timgsa.baidu.com/timg?image&amp;quality=80&amp;size=b9999_10000&amp;sec=1542344844134&amp;di=1d97661f895f463f1878748085922cea&amp;imgtype=0&amp;src=http%3A%2F%2Fphotocdn.sohu.com%2F20150930%2Fmp33914594_1443576362453_1_th.jpeg">
            <a:extLst>
              <a:ext uri="{FF2B5EF4-FFF2-40B4-BE49-F238E27FC236}">
                <a16:creationId xmlns:a16="http://schemas.microsoft.com/office/drawing/2014/main" id="{5706EA07-7477-4B78-AC38-33391E267E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3257" y="1576221"/>
            <a:ext cx="5791428" cy="435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67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EBED5-2E7A-4877-8824-0C509C91E446}"/>
              </a:ext>
            </a:extLst>
          </p:cNvPr>
          <p:cNvSpPr>
            <a:spLocks noGrp="1"/>
          </p:cNvSpPr>
          <p:nvPr>
            <p:ph type="title"/>
          </p:nvPr>
        </p:nvSpPr>
        <p:spPr/>
        <p:txBody>
          <a:bodyPr/>
          <a:lstStyle/>
          <a:p>
            <a:r>
              <a:rPr lang="zh-CN" altLang="en-US" dirty="0"/>
              <a:t>如何储存锤子？（如何储存插件）</a:t>
            </a:r>
          </a:p>
        </p:txBody>
      </p:sp>
      <p:sp>
        <p:nvSpPr>
          <p:cNvPr id="3" name="内容占位符 2">
            <a:extLst>
              <a:ext uri="{FF2B5EF4-FFF2-40B4-BE49-F238E27FC236}">
                <a16:creationId xmlns:a16="http://schemas.microsoft.com/office/drawing/2014/main" id="{18760E0F-2582-4FA0-9A13-3CFA34C2EEB5}"/>
              </a:ext>
            </a:extLst>
          </p:cNvPr>
          <p:cNvSpPr>
            <a:spLocks noGrp="1"/>
          </p:cNvSpPr>
          <p:nvPr>
            <p:ph idx="1"/>
          </p:nvPr>
        </p:nvSpPr>
        <p:spPr>
          <a:xfrm>
            <a:off x="1371600" y="1879600"/>
            <a:ext cx="9601200" cy="3581400"/>
          </a:xfrm>
        </p:spPr>
        <p:txBody>
          <a:bodyPr/>
          <a:lstStyle/>
          <a:p>
            <a:pPr marL="514350" indent="-514350">
              <a:buFont typeface="+mj-lt"/>
              <a:buAutoNum type="arabicPeriod"/>
            </a:pPr>
            <a:r>
              <a:rPr lang="zh-CN" altLang="en-US" sz="2800" dirty="0"/>
              <a:t>放在家里（存到属于自己的储存设备上）</a:t>
            </a:r>
          </a:p>
          <a:p>
            <a:pPr marL="514350" indent="-514350">
              <a:buFont typeface="+mj-lt"/>
              <a:buAutoNum type="arabicPeriod"/>
            </a:pPr>
            <a:r>
              <a:rPr lang="zh-CN" altLang="en-US" sz="2800" dirty="0"/>
              <a:t>放在超市，不占地方，想用就去拿（插件都是在网上的某一个网站上，保存住</a:t>
            </a:r>
            <a:r>
              <a:rPr lang="en-US" altLang="zh-CN" sz="2800" dirty="0"/>
              <a:t>URL</a:t>
            </a:r>
            <a:r>
              <a:rPr lang="zh-CN" altLang="en-US" sz="2800" dirty="0"/>
              <a:t>（复制到文件中，保存到浏览器书签中），以后就可以用了）</a:t>
            </a:r>
          </a:p>
          <a:p>
            <a:endParaRPr lang="zh-CN" altLang="en-US" dirty="0"/>
          </a:p>
        </p:txBody>
      </p:sp>
    </p:spTree>
    <p:extLst>
      <p:ext uri="{BB962C8B-B14F-4D97-AF65-F5344CB8AC3E}">
        <p14:creationId xmlns:p14="http://schemas.microsoft.com/office/powerpoint/2010/main" val="236383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E4C7E-3404-4329-AD8F-F2CECAE412BD}"/>
              </a:ext>
            </a:extLst>
          </p:cNvPr>
          <p:cNvSpPr>
            <a:spLocks noGrp="1"/>
          </p:cNvSpPr>
          <p:nvPr>
            <p:ph type="title"/>
          </p:nvPr>
        </p:nvSpPr>
        <p:spPr/>
        <p:txBody>
          <a:bodyPr/>
          <a:lstStyle/>
          <a:p>
            <a:r>
              <a:rPr lang="zh-CN" altLang="en-US" dirty="0"/>
              <a:t>锤子的说明书在哪？（</a:t>
            </a:r>
            <a:r>
              <a:rPr lang="en-US" altLang="zh-CN" dirty="0"/>
              <a:t>API</a:t>
            </a:r>
            <a:r>
              <a:rPr lang="zh-CN" altLang="en-US" dirty="0"/>
              <a:t>文档找寻）</a:t>
            </a:r>
          </a:p>
        </p:txBody>
      </p:sp>
      <p:sp>
        <p:nvSpPr>
          <p:cNvPr id="3" name="内容占位符 2">
            <a:extLst>
              <a:ext uri="{FF2B5EF4-FFF2-40B4-BE49-F238E27FC236}">
                <a16:creationId xmlns:a16="http://schemas.microsoft.com/office/drawing/2014/main" id="{BB9F4C43-FA34-4799-82C2-28EBF2307EE5}"/>
              </a:ext>
            </a:extLst>
          </p:cNvPr>
          <p:cNvSpPr>
            <a:spLocks noGrp="1"/>
          </p:cNvSpPr>
          <p:nvPr>
            <p:ph idx="1"/>
          </p:nvPr>
        </p:nvSpPr>
        <p:spPr>
          <a:xfrm>
            <a:off x="1371600" y="1865085"/>
            <a:ext cx="9601200" cy="3581400"/>
          </a:xfrm>
        </p:spPr>
        <p:txBody>
          <a:bodyPr>
            <a:normAutofit/>
          </a:bodyPr>
          <a:lstStyle/>
          <a:p>
            <a:pPr marL="514350" indent="-514350">
              <a:buFont typeface="+mj-lt"/>
              <a:buAutoNum type="arabicPeriod"/>
            </a:pPr>
            <a:r>
              <a:rPr lang="zh-CN" altLang="en-US" sz="2800" dirty="0"/>
              <a:t>生活经验（关于猪肉与猪跑的那些问题）</a:t>
            </a:r>
          </a:p>
          <a:p>
            <a:pPr marL="514350" indent="-514350">
              <a:buFont typeface="+mj-lt"/>
              <a:buAutoNum type="arabicPeriod"/>
            </a:pPr>
            <a:r>
              <a:rPr lang="zh-CN" altLang="en-US" sz="2800" dirty="0"/>
              <a:t>买的时候带说明说，不过除了锤子手机，普通锤子都不带说明书，因为这是基本的生活技能（插件网站都有</a:t>
            </a:r>
            <a:r>
              <a:rPr lang="en-US" altLang="zh-CN" sz="2800" dirty="0"/>
              <a:t>API</a:t>
            </a:r>
            <a:r>
              <a:rPr lang="zh-CN" altLang="en-US" sz="2800" dirty="0"/>
              <a:t>文档说明）</a:t>
            </a:r>
          </a:p>
        </p:txBody>
      </p:sp>
    </p:spTree>
    <p:extLst>
      <p:ext uri="{BB962C8B-B14F-4D97-AF65-F5344CB8AC3E}">
        <p14:creationId xmlns:p14="http://schemas.microsoft.com/office/powerpoint/2010/main" val="1467821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22B85-704E-42E4-ACB5-350CDECAE1A4}"/>
              </a:ext>
            </a:extLst>
          </p:cNvPr>
          <p:cNvSpPr>
            <a:spLocks noGrp="1"/>
          </p:cNvSpPr>
          <p:nvPr>
            <p:ph type="title"/>
          </p:nvPr>
        </p:nvSpPr>
        <p:spPr>
          <a:xfrm>
            <a:off x="1371600" y="685800"/>
            <a:ext cx="9601200" cy="939800"/>
          </a:xfrm>
        </p:spPr>
        <p:txBody>
          <a:bodyPr>
            <a:normAutofit fontScale="90000"/>
          </a:bodyPr>
          <a:lstStyle/>
          <a:p>
            <a:r>
              <a:rPr lang="zh-CN" altLang="en-US" dirty="0"/>
              <a:t>如何看待尚未学会的插件？（个人看法）</a:t>
            </a:r>
          </a:p>
        </p:txBody>
      </p:sp>
      <p:sp>
        <p:nvSpPr>
          <p:cNvPr id="3" name="内容占位符 2">
            <a:extLst>
              <a:ext uri="{FF2B5EF4-FFF2-40B4-BE49-F238E27FC236}">
                <a16:creationId xmlns:a16="http://schemas.microsoft.com/office/drawing/2014/main" id="{A5541EEC-21ED-495E-8AF4-5677B52CACA1}"/>
              </a:ext>
            </a:extLst>
          </p:cNvPr>
          <p:cNvSpPr>
            <a:spLocks noGrp="1"/>
          </p:cNvSpPr>
          <p:nvPr>
            <p:ph idx="1"/>
          </p:nvPr>
        </p:nvSpPr>
        <p:spPr>
          <a:xfrm>
            <a:off x="1371600" y="1625600"/>
            <a:ext cx="9601200" cy="4546600"/>
          </a:xfrm>
        </p:spPr>
        <p:txBody>
          <a:bodyPr>
            <a:noAutofit/>
          </a:bodyPr>
          <a:lstStyle/>
          <a:p>
            <a:pPr marL="457200" indent="-457200">
              <a:buFont typeface="+mj-lt"/>
              <a:buAutoNum type="arabicPeriod"/>
            </a:pPr>
            <a:r>
              <a:rPr lang="zh-CN" altLang="en-US" sz="2800" dirty="0"/>
              <a:t>先要知道都有哪些猪（扩展技术广度）</a:t>
            </a:r>
            <a:endParaRPr lang="en-US" altLang="zh-CN" sz="2800" dirty="0"/>
          </a:p>
          <a:p>
            <a:pPr marL="457200" indent="-457200">
              <a:buFont typeface="+mj-lt"/>
              <a:buAutoNum type="arabicPeriod"/>
            </a:pPr>
            <a:r>
              <a:rPr lang="zh-CN" altLang="en-US" sz="2800" dirty="0"/>
              <a:t>花式吃猪肉（扩展技术深度）</a:t>
            </a:r>
            <a:endParaRPr lang="en-US" altLang="zh-CN" sz="2800" dirty="0"/>
          </a:p>
          <a:p>
            <a:pPr marL="457200" indent="-457200">
              <a:buFont typeface="+mj-lt"/>
              <a:buAutoNum type="arabicPeriod"/>
            </a:pPr>
            <a:r>
              <a:rPr lang="zh-CN" altLang="en-US" sz="2800" dirty="0"/>
              <a:t>努力做那个就算没吃过新猪肉，也要看过新猪跑的人。（新技术带来新的插件，取代旧技术和旧的插件，不跟上终将被淘汰）</a:t>
            </a:r>
            <a:endParaRPr lang="en-US" altLang="zh-CN" sz="2800" dirty="0"/>
          </a:p>
          <a:p>
            <a:pPr marL="457200" indent="-457200">
              <a:buFont typeface="+mj-lt"/>
              <a:buAutoNum type="arabicPeriod"/>
            </a:pPr>
            <a:r>
              <a:rPr lang="zh-CN" altLang="en-US" sz="2800" dirty="0"/>
              <a:t>努力做到那个常吃新猪肉的人。（新技术出现了，业余时间可以尝试学习，就不要想工作的时候能随时用上新技术，公司是要盈利的，不是赌博，可能某些时刻会搏一搏，但常态是使用稳定的技术，这样公司才能有稳定收益，我们才有可能不会被拖欠工资）</a:t>
            </a:r>
          </a:p>
        </p:txBody>
      </p:sp>
    </p:spTree>
    <p:extLst>
      <p:ext uri="{BB962C8B-B14F-4D97-AF65-F5344CB8AC3E}">
        <p14:creationId xmlns:p14="http://schemas.microsoft.com/office/powerpoint/2010/main" val="345986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F5C48-175D-4DE3-ADD1-EC7CDFF7B001}"/>
              </a:ext>
            </a:extLst>
          </p:cNvPr>
          <p:cNvSpPr>
            <a:spLocks noGrp="1"/>
          </p:cNvSpPr>
          <p:nvPr>
            <p:ph type="title"/>
          </p:nvPr>
        </p:nvSpPr>
        <p:spPr>
          <a:xfrm>
            <a:off x="1371600" y="2286000"/>
            <a:ext cx="9601200" cy="1485900"/>
          </a:xfrm>
        </p:spPr>
        <p:txBody>
          <a:bodyPr>
            <a:normAutofit fontScale="90000"/>
          </a:bodyPr>
          <a:lstStyle/>
          <a:p>
            <a:pPr algn="ctr"/>
            <a:r>
              <a:rPr lang="zh-CN" altLang="en-US" dirty="0"/>
              <a:t>话都会说，一时做到也很简单，重在坚持，</a:t>
            </a:r>
            <a:r>
              <a:rPr lang="zh-CN" altLang="en-US" sz="7300" dirty="0"/>
              <a:t>加油！</a:t>
            </a:r>
            <a:br>
              <a:rPr lang="zh-CN" altLang="en-US" dirty="0"/>
            </a:br>
            <a:endParaRPr lang="zh-CN" altLang="en-US" dirty="0"/>
          </a:p>
        </p:txBody>
      </p:sp>
    </p:spTree>
    <p:extLst>
      <p:ext uri="{BB962C8B-B14F-4D97-AF65-F5344CB8AC3E}">
        <p14:creationId xmlns:p14="http://schemas.microsoft.com/office/powerpoint/2010/main" val="39756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13BE1-ED4E-4094-BE84-7EAEAF6C5DCC}"/>
              </a:ext>
            </a:extLst>
          </p:cNvPr>
          <p:cNvSpPr>
            <a:spLocks noGrp="1"/>
          </p:cNvSpPr>
          <p:nvPr>
            <p:ph type="title"/>
          </p:nvPr>
        </p:nvSpPr>
        <p:spPr>
          <a:xfrm>
            <a:off x="1295400" y="2471058"/>
            <a:ext cx="9601200" cy="1485900"/>
          </a:xfrm>
        </p:spPr>
        <p:txBody>
          <a:bodyPr/>
          <a:lstStyle/>
          <a:p>
            <a:pPr algn="ctr"/>
            <a:r>
              <a:rPr lang="zh-CN" altLang="en-US" dirty="0"/>
              <a:t>什么是人机交互？</a:t>
            </a:r>
          </a:p>
        </p:txBody>
      </p:sp>
    </p:spTree>
    <p:extLst>
      <p:ext uri="{BB962C8B-B14F-4D97-AF65-F5344CB8AC3E}">
        <p14:creationId xmlns:p14="http://schemas.microsoft.com/office/powerpoint/2010/main" val="400461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C3A01-0380-417B-BADB-F5E86FDF8790}"/>
              </a:ext>
            </a:extLst>
          </p:cNvPr>
          <p:cNvSpPr>
            <a:spLocks noGrp="1"/>
          </p:cNvSpPr>
          <p:nvPr>
            <p:ph type="title"/>
          </p:nvPr>
        </p:nvSpPr>
        <p:spPr>
          <a:xfrm>
            <a:off x="1371600" y="685800"/>
            <a:ext cx="9601200" cy="954314"/>
          </a:xfrm>
        </p:spPr>
        <p:txBody>
          <a:bodyPr/>
          <a:lstStyle/>
          <a:p>
            <a:r>
              <a:rPr lang="zh-CN" altLang="en-US" dirty="0"/>
              <a:t>输入与输出</a:t>
            </a:r>
          </a:p>
        </p:txBody>
      </p:sp>
      <p:sp>
        <p:nvSpPr>
          <p:cNvPr id="3" name="内容占位符 2">
            <a:extLst>
              <a:ext uri="{FF2B5EF4-FFF2-40B4-BE49-F238E27FC236}">
                <a16:creationId xmlns:a16="http://schemas.microsoft.com/office/drawing/2014/main" id="{B61F3935-9DFB-4D42-8715-5816AF9F970A}"/>
              </a:ext>
            </a:extLst>
          </p:cNvPr>
          <p:cNvSpPr>
            <a:spLocks noGrp="1"/>
          </p:cNvSpPr>
          <p:nvPr>
            <p:ph idx="1"/>
          </p:nvPr>
        </p:nvSpPr>
        <p:spPr>
          <a:xfrm>
            <a:off x="1371600" y="1756229"/>
            <a:ext cx="9601200" cy="4111171"/>
          </a:xfrm>
        </p:spPr>
        <p:txBody>
          <a:bodyPr>
            <a:normAutofit/>
          </a:bodyPr>
          <a:lstStyle/>
          <a:p>
            <a:pPr marL="0" indent="0">
              <a:buNone/>
            </a:pPr>
            <a:r>
              <a:rPr lang="zh-CN" altLang="en-US" sz="2800" dirty="0"/>
              <a:t>站在用户的角度：</a:t>
            </a:r>
            <a:endParaRPr lang="en-US" altLang="zh-CN" sz="2800" dirty="0"/>
          </a:p>
          <a:p>
            <a:pPr marL="0" indent="0">
              <a:buNone/>
            </a:pPr>
            <a:r>
              <a:rPr lang="zh-CN" altLang="en-US" sz="2800" dirty="0"/>
              <a:t>对于电脑来说，它的输入设备是键盘、鼠标，输出设备就是扬声器、屏幕等等。</a:t>
            </a:r>
          </a:p>
          <a:p>
            <a:pPr marL="0" indent="0">
              <a:buNone/>
            </a:pPr>
            <a:r>
              <a:rPr lang="zh-CN" altLang="en-US" sz="2800" dirty="0"/>
              <a:t>对于手机来说，输入设备是屏幕，输入设备也是屏幕。</a:t>
            </a:r>
            <a:endParaRPr lang="en-US" altLang="zh-CN" sz="2800" dirty="0"/>
          </a:p>
          <a:p>
            <a:pPr marL="0" indent="0">
              <a:buNone/>
            </a:pPr>
            <a:r>
              <a:rPr lang="zh-CN" altLang="en-US" sz="2800" dirty="0"/>
              <a:t>为什么会要这些东西？</a:t>
            </a:r>
          </a:p>
          <a:p>
            <a:pPr marL="0" indent="0">
              <a:buNone/>
            </a:pPr>
            <a:r>
              <a:rPr lang="zh-CN" altLang="en-US" sz="2800" dirty="0"/>
              <a:t>因为电脑读不懂人，普通人也读不懂电脑，所以伟人们发明了这些人机交互的设备，而比较厉害的人就站在伟人的肩膀上利用这些来实现人机交互的过程。</a:t>
            </a:r>
          </a:p>
        </p:txBody>
      </p:sp>
    </p:spTree>
    <p:extLst>
      <p:ext uri="{BB962C8B-B14F-4D97-AF65-F5344CB8AC3E}">
        <p14:creationId xmlns:p14="http://schemas.microsoft.com/office/powerpoint/2010/main" val="260975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D269B-400C-4495-A6C8-62A234989D7E}"/>
              </a:ext>
            </a:extLst>
          </p:cNvPr>
          <p:cNvSpPr>
            <a:spLocks noGrp="1"/>
          </p:cNvSpPr>
          <p:nvPr>
            <p:ph type="title"/>
          </p:nvPr>
        </p:nvSpPr>
        <p:spPr>
          <a:xfrm>
            <a:off x="1295400" y="482600"/>
            <a:ext cx="9601200" cy="1485900"/>
          </a:xfrm>
        </p:spPr>
        <p:txBody>
          <a:bodyPr/>
          <a:lstStyle/>
          <a:p>
            <a:r>
              <a:rPr lang="en-US" altLang="zh-CN" dirty="0" err="1"/>
              <a:t>HammerJs</a:t>
            </a:r>
            <a:br>
              <a:rPr lang="zh-CN" altLang="en-US" dirty="0"/>
            </a:br>
            <a:endParaRPr lang="zh-CN" altLang="en-US" dirty="0"/>
          </a:p>
        </p:txBody>
      </p:sp>
      <p:sp>
        <p:nvSpPr>
          <p:cNvPr id="8" name="标题 1">
            <a:extLst>
              <a:ext uri="{FF2B5EF4-FFF2-40B4-BE49-F238E27FC236}">
                <a16:creationId xmlns:a16="http://schemas.microsoft.com/office/drawing/2014/main" id="{60A90280-6E13-47A2-89F7-9C9A1794B88F}"/>
              </a:ext>
            </a:extLst>
          </p:cNvPr>
          <p:cNvSpPr txBox="1">
            <a:spLocks/>
          </p:cNvSpPr>
          <p:nvPr/>
        </p:nvSpPr>
        <p:spPr>
          <a:xfrm>
            <a:off x="1582057" y="282665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zh-CN" altLang="en-US" dirty="0"/>
              <a:t>是什么、为什么、怎么做</a:t>
            </a:r>
          </a:p>
        </p:txBody>
      </p:sp>
    </p:spTree>
    <p:extLst>
      <p:ext uri="{BB962C8B-B14F-4D97-AF65-F5344CB8AC3E}">
        <p14:creationId xmlns:p14="http://schemas.microsoft.com/office/powerpoint/2010/main" val="279165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D6AF6-810C-4F61-8EBB-1522E4E91FE8}"/>
              </a:ext>
            </a:extLst>
          </p:cNvPr>
          <p:cNvSpPr>
            <a:spLocks noGrp="1"/>
          </p:cNvSpPr>
          <p:nvPr>
            <p:ph type="title"/>
          </p:nvPr>
        </p:nvSpPr>
        <p:spPr>
          <a:xfrm>
            <a:off x="1295400" y="460513"/>
            <a:ext cx="9601200" cy="1092516"/>
          </a:xfrm>
        </p:spPr>
        <p:txBody>
          <a:bodyPr/>
          <a:lstStyle/>
          <a:p>
            <a:r>
              <a:rPr lang="en-US" altLang="zh-CN" dirty="0" err="1"/>
              <a:t>HammerJs</a:t>
            </a:r>
            <a:endParaRPr lang="zh-CN" altLang="en-US" dirty="0"/>
          </a:p>
        </p:txBody>
      </p:sp>
      <p:sp>
        <p:nvSpPr>
          <p:cNvPr id="3" name="内容占位符 2">
            <a:extLst>
              <a:ext uri="{FF2B5EF4-FFF2-40B4-BE49-F238E27FC236}">
                <a16:creationId xmlns:a16="http://schemas.microsoft.com/office/drawing/2014/main" id="{547DB1DD-E450-4793-81DE-3F45492FA0C5}"/>
              </a:ext>
            </a:extLst>
          </p:cNvPr>
          <p:cNvSpPr>
            <a:spLocks noGrp="1"/>
          </p:cNvSpPr>
          <p:nvPr>
            <p:ph idx="1"/>
          </p:nvPr>
        </p:nvSpPr>
        <p:spPr>
          <a:xfrm>
            <a:off x="1295400" y="1775791"/>
            <a:ext cx="9601200" cy="4184375"/>
          </a:xfrm>
        </p:spPr>
        <p:txBody>
          <a:bodyPr>
            <a:normAutofit lnSpcReduction="10000"/>
          </a:bodyPr>
          <a:lstStyle/>
          <a:p>
            <a:r>
              <a:rPr lang="en-US" altLang="zh-CN" sz="2800" dirty="0" err="1"/>
              <a:t>hummerjs</a:t>
            </a:r>
            <a:r>
              <a:rPr lang="zh-CN" altLang="en-US" sz="2800" dirty="0"/>
              <a:t>是什么：移动端手势插件。</a:t>
            </a:r>
            <a:endParaRPr lang="en-US" altLang="zh-CN" sz="2800" dirty="0"/>
          </a:p>
          <a:p>
            <a:pPr lvl="1"/>
            <a:r>
              <a:rPr lang="zh-CN" altLang="en-US" sz="2800" dirty="0"/>
              <a:t>移动端手势是什么：在输入设备中，具有指定含义。</a:t>
            </a:r>
          </a:p>
          <a:p>
            <a:r>
              <a:rPr lang="zh-CN" altLang="en-US" sz="2800" dirty="0"/>
              <a:t>为什么要用</a:t>
            </a:r>
            <a:r>
              <a:rPr lang="en-US" altLang="zh-CN" sz="2800" dirty="0" err="1"/>
              <a:t>hummerjs</a:t>
            </a:r>
            <a:r>
              <a:rPr lang="zh-CN" altLang="en-US" sz="2800" dirty="0"/>
              <a:t>：</a:t>
            </a:r>
          </a:p>
          <a:p>
            <a:pPr marL="457200" indent="-457200">
              <a:buFont typeface="+mj-lt"/>
              <a:buAutoNum type="arabicPeriod"/>
            </a:pPr>
            <a:r>
              <a:rPr lang="zh-CN" altLang="en-US" sz="2800" dirty="0"/>
              <a:t>这些市场上常用的移动端事件不用自己写，方便快速开发移动端，增加工作效率。</a:t>
            </a:r>
            <a:endParaRPr lang="en-US" altLang="zh-CN" sz="2800" dirty="0"/>
          </a:p>
          <a:p>
            <a:pPr marL="457200" indent="-457200">
              <a:buFont typeface="+mj-lt"/>
              <a:buAutoNum type="arabicPeriod"/>
            </a:pPr>
            <a:r>
              <a:rPr lang="zh-CN" altLang="en-US" sz="2800" dirty="0"/>
              <a:t>无须担心你的浏览器或系统不在下方的列表上，</a:t>
            </a:r>
            <a:r>
              <a:rPr lang="en-US" altLang="zh-CN" sz="2800" dirty="0" err="1"/>
              <a:t>Harmmer</a:t>
            </a:r>
            <a:r>
              <a:rPr lang="zh-CN" altLang="en-US" sz="2800" dirty="0"/>
              <a:t>可以运行在除了</a:t>
            </a:r>
            <a:r>
              <a:rPr lang="en-US" altLang="zh-CN" sz="2800" dirty="0"/>
              <a:t>IE8-</a:t>
            </a:r>
            <a:r>
              <a:rPr lang="zh-CN" altLang="en-US" sz="2800" dirty="0"/>
              <a:t>的任何地方。</a:t>
            </a:r>
            <a:endParaRPr lang="en-US" altLang="zh-CN" sz="2800" dirty="0"/>
          </a:p>
          <a:p>
            <a:r>
              <a:rPr lang="zh-CN" altLang="en-US" sz="2800" dirty="0"/>
              <a:t>怎么做（用）：下插件，查</a:t>
            </a:r>
            <a:r>
              <a:rPr lang="en-US" altLang="zh-CN" sz="2800" dirty="0"/>
              <a:t>API</a:t>
            </a:r>
            <a:r>
              <a:rPr lang="zh-CN" altLang="en-US" sz="2800" dirty="0"/>
              <a:t>文档，看</a:t>
            </a:r>
            <a:r>
              <a:rPr lang="en-US" altLang="zh-CN" sz="2800" dirty="0"/>
              <a:t>demo</a:t>
            </a:r>
            <a:r>
              <a:rPr lang="zh-CN" altLang="en-US" sz="2800" dirty="0"/>
              <a:t>，修改成自己想要的。</a:t>
            </a:r>
          </a:p>
        </p:txBody>
      </p:sp>
    </p:spTree>
    <p:extLst>
      <p:ext uri="{BB962C8B-B14F-4D97-AF65-F5344CB8AC3E}">
        <p14:creationId xmlns:p14="http://schemas.microsoft.com/office/powerpoint/2010/main" val="388980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1556D-F107-413E-A119-B4608BF475F9}"/>
              </a:ext>
            </a:extLst>
          </p:cNvPr>
          <p:cNvSpPr>
            <a:spLocks noGrp="1"/>
          </p:cNvSpPr>
          <p:nvPr>
            <p:ph type="title"/>
          </p:nvPr>
        </p:nvSpPr>
        <p:spPr/>
        <p:txBody>
          <a:bodyPr/>
          <a:lstStyle/>
          <a:p>
            <a:r>
              <a:rPr lang="en-US" altLang="zh-CN" dirty="0"/>
              <a:t>hammer.js</a:t>
            </a:r>
            <a:r>
              <a:rPr lang="zh-CN" altLang="en-US" dirty="0"/>
              <a:t>事件架构</a:t>
            </a:r>
            <a:br>
              <a:rPr lang="zh-CN" altLang="en-US" b="1" dirty="0"/>
            </a:br>
            <a:endParaRPr lang="zh-CN" altLang="en-US" dirty="0"/>
          </a:p>
        </p:txBody>
      </p:sp>
      <p:pic>
        <p:nvPicPr>
          <p:cNvPr id="5" name="内容占位符 4">
            <a:extLst>
              <a:ext uri="{FF2B5EF4-FFF2-40B4-BE49-F238E27FC236}">
                <a16:creationId xmlns:a16="http://schemas.microsoft.com/office/drawing/2014/main" id="{92370A75-1406-495C-BC3E-1EE6B208A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171700"/>
            <a:ext cx="9974723" cy="2917135"/>
          </a:xfrm>
        </p:spPr>
      </p:pic>
    </p:spTree>
    <p:extLst>
      <p:ext uri="{BB962C8B-B14F-4D97-AF65-F5344CB8AC3E}">
        <p14:creationId xmlns:p14="http://schemas.microsoft.com/office/powerpoint/2010/main" val="16027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C6B5-82E1-45B8-AFCF-954EA58E007C}"/>
              </a:ext>
            </a:extLst>
          </p:cNvPr>
          <p:cNvSpPr>
            <a:spLocks noGrp="1"/>
          </p:cNvSpPr>
          <p:nvPr>
            <p:ph type="title"/>
          </p:nvPr>
        </p:nvSpPr>
        <p:spPr/>
        <p:txBody>
          <a:bodyPr/>
          <a:lstStyle/>
          <a:p>
            <a:r>
              <a:rPr lang="zh-CN" altLang="en-US" dirty="0"/>
              <a:t>事件对象</a:t>
            </a:r>
          </a:p>
        </p:txBody>
      </p:sp>
      <p:sp>
        <p:nvSpPr>
          <p:cNvPr id="3" name="内容占位符 2">
            <a:extLst>
              <a:ext uri="{FF2B5EF4-FFF2-40B4-BE49-F238E27FC236}">
                <a16:creationId xmlns:a16="http://schemas.microsoft.com/office/drawing/2014/main" id="{1E8AC4B2-CAF3-478F-9468-707130A66428}"/>
              </a:ext>
            </a:extLst>
          </p:cNvPr>
          <p:cNvSpPr>
            <a:spLocks noGrp="1"/>
          </p:cNvSpPr>
          <p:nvPr>
            <p:ph idx="1"/>
          </p:nvPr>
        </p:nvSpPr>
        <p:spPr>
          <a:xfrm>
            <a:off x="1371600" y="2656114"/>
            <a:ext cx="9601200" cy="3211286"/>
          </a:xfrm>
        </p:spPr>
        <p:txBody>
          <a:bodyPr>
            <a:normAutofit/>
          </a:bodyPr>
          <a:lstStyle/>
          <a:p>
            <a:pPr marL="0" indent="0" algn="ctr">
              <a:buNone/>
            </a:pPr>
            <a:r>
              <a:rPr lang="en-US" altLang="zh-CN" sz="4800" dirty="0"/>
              <a:t>[</a:t>
            </a:r>
            <a:r>
              <a:rPr lang="zh-CN" altLang="en-US" sz="4800" dirty="0"/>
              <a:t>假装有图</a:t>
            </a:r>
            <a:r>
              <a:rPr lang="en-US" altLang="zh-CN" sz="4800" dirty="0"/>
              <a:t>]</a:t>
            </a:r>
            <a:endParaRPr lang="zh-CN" altLang="en-US" sz="4800" dirty="0"/>
          </a:p>
        </p:txBody>
      </p:sp>
    </p:spTree>
    <p:extLst>
      <p:ext uri="{BB962C8B-B14F-4D97-AF65-F5344CB8AC3E}">
        <p14:creationId xmlns:p14="http://schemas.microsoft.com/office/powerpoint/2010/main" val="287156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2AAA3-2999-4C09-A6ED-F9C88E2FCDAC}"/>
              </a:ext>
            </a:extLst>
          </p:cNvPr>
          <p:cNvSpPr>
            <a:spLocks noGrp="1"/>
          </p:cNvSpPr>
          <p:nvPr>
            <p:ph type="title"/>
          </p:nvPr>
        </p:nvSpPr>
        <p:spPr/>
        <p:txBody>
          <a:bodyPr/>
          <a:lstStyle/>
          <a:p>
            <a:r>
              <a:rPr lang="zh-CN" altLang="en-US" dirty="0"/>
              <a:t>英 </a:t>
            </a:r>
            <a:r>
              <a:rPr lang="en-US" altLang="zh-CN" dirty="0"/>
              <a:t>[</a:t>
            </a:r>
            <a:r>
              <a:rPr lang="en-US" altLang="zh-CN" dirty="0" err="1"/>
              <a:t>pæn</a:t>
            </a:r>
            <a:r>
              <a:rPr lang="en-US" altLang="zh-CN" dirty="0"/>
              <a:t>]</a:t>
            </a:r>
            <a:r>
              <a:rPr lang="zh-CN" altLang="en-US" dirty="0"/>
              <a:t>美 </a:t>
            </a:r>
            <a:r>
              <a:rPr lang="en-US" altLang="zh-CN" dirty="0"/>
              <a:t>[</a:t>
            </a:r>
            <a:r>
              <a:rPr lang="en-US" altLang="zh-CN" dirty="0" err="1"/>
              <a:t>pæn</a:t>
            </a:r>
            <a:r>
              <a:rPr lang="en-US" altLang="zh-CN" dirty="0"/>
              <a:t>]</a:t>
            </a:r>
            <a:br>
              <a:rPr lang="en-US" altLang="zh-CN" dirty="0"/>
            </a:br>
            <a:r>
              <a:rPr lang="zh-CN" altLang="en-US" dirty="0"/>
              <a:t>平底锅</a:t>
            </a:r>
            <a:r>
              <a:rPr lang="en-US" altLang="zh-CN" dirty="0"/>
              <a:t>;</a:t>
            </a:r>
            <a:endParaRPr lang="zh-CN" altLang="en-US" dirty="0"/>
          </a:p>
        </p:txBody>
      </p:sp>
      <p:sp>
        <p:nvSpPr>
          <p:cNvPr id="3" name="内容占位符 2">
            <a:extLst>
              <a:ext uri="{FF2B5EF4-FFF2-40B4-BE49-F238E27FC236}">
                <a16:creationId xmlns:a16="http://schemas.microsoft.com/office/drawing/2014/main" id="{31A5BF80-679E-47C0-99E4-680F48937D34}"/>
              </a:ext>
            </a:extLst>
          </p:cNvPr>
          <p:cNvSpPr>
            <a:spLocks noGrp="1"/>
          </p:cNvSpPr>
          <p:nvPr>
            <p:ph idx="1"/>
          </p:nvPr>
        </p:nvSpPr>
        <p:spPr>
          <a:xfrm>
            <a:off x="1371600" y="2286000"/>
            <a:ext cx="9601200" cy="3581400"/>
          </a:xfrm>
        </p:spPr>
        <p:txBody>
          <a:bodyPr>
            <a:normAutofit lnSpcReduction="10000"/>
          </a:bodyPr>
          <a:lstStyle/>
          <a:p>
            <a:pPr marL="0" indent="0">
              <a:buNone/>
            </a:pPr>
            <a:r>
              <a:rPr lang="en-US" altLang="zh-CN" sz="2800" dirty="0"/>
              <a:t>1</a:t>
            </a:r>
            <a:r>
              <a:rPr lang="zh-CN" altLang="en-US" sz="2800" dirty="0"/>
              <a:t>、  </a:t>
            </a:r>
            <a:r>
              <a:rPr lang="en-US" altLang="zh-CN" sz="2800" dirty="0"/>
              <a:t>Pan</a:t>
            </a:r>
            <a:r>
              <a:rPr lang="zh-CN" altLang="en-US" sz="2800" dirty="0"/>
              <a:t>事件：在指定的</a:t>
            </a:r>
            <a:r>
              <a:rPr lang="en-US" altLang="zh-CN" sz="2800" dirty="0" err="1"/>
              <a:t>dom</a:t>
            </a:r>
            <a:r>
              <a:rPr lang="zh-CN" altLang="en-US" sz="2800" dirty="0"/>
              <a:t>区域内，一个手指放下并移动事件，即触屏中的拖动事件。这个事件在屏触开发中比较常用，如：左拖动、右拖动等，如手机上使用</a:t>
            </a:r>
            <a:r>
              <a:rPr lang="en-US" altLang="zh-CN" sz="2800" dirty="0"/>
              <a:t>QQ</a:t>
            </a:r>
            <a:r>
              <a:rPr lang="zh-CN" altLang="en-US" sz="2800" dirty="0"/>
              <a:t>时向右滑动出现功能菜单的效果。该事件还可以分别对以下事件进行监听并处理：</a:t>
            </a:r>
          </a:p>
          <a:p>
            <a:r>
              <a:rPr lang="en-US" altLang="zh-CN" sz="2800" dirty="0" err="1"/>
              <a:t>Panstart</a:t>
            </a:r>
            <a:r>
              <a:rPr lang="zh-CN" altLang="en-US" sz="2800" dirty="0"/>
              <a:t>：拖动开始、</a:t>
            </a:r>
            <a:r>
              <a:rPr lang="en-US" altLang="zh-CN" sz="2800" dirty="0" err="1"/>
              <a:t>Panmove</a:t>
            </a:r>
            <a:r>
              <a:rPr lang="zh-CN" altLang="en-US" sz="2800" dirty="0"/>
              <a:t>：拖动过程、</a:t>
            </a:r>
            <a:r>
              <a:rPr lang="en-US" altLang="zh-CN" sz="2800" dirty="0" err="1"/>
              <a:t>Panend</a:t>
            </a:r>
            <a:r>
              <a:rPr lang="zh-CN" altLang="en-US" sz="2800" dirty="0"/>
              <a:t>：拖动结束、</a:t>
            </a:r>
            <a:r>
              <a:rPr lang="en-US" altLang="zh-CN" sz="2800" dirty="0" err="1"/>
              <a:t>Pancancel</a:t>
            </a:r>
            <a:r>
              <a:rPr lang="zh-CN" altLang="en-US" sz="2800" dirty="0"/>
              <a:t>：拖动取消、</a:t>
            </a:r>
            <a:r>
              <a:rPr lang="en-US" altLang="zh-CN" sz="2800" dirty="0" err="1"/>
              <a:t>Panleft</a:t>
            </a:r>
            <a:r>
              <a:rPr lang="zh-CN" altLang="en-US" sz="2800" dirty="0"/>
              <a:t>：向左拖动、</a:t>
            </a:r>
            <a:r>
              <a:rPr lang="en-US" altLang="zh-CN" sz="2800" dirty="0" err="1"/>
              <a:t>Panright</a:t>
            </a:r>
            <a:r>
              <a:rPr lang="zh-CN" altLang="en-US" sz="2800" dirty="0"/>
              <a:t>：向右拖动、</a:t>
            </a:r>
            <a:r>
              <a:rPr lang="en-US" altLang="zh-CN" sz="2800" dirty="0" err="1"/>
              <a:t>Panup</a:t>
            </a:r>
            <a:r>
              <a:rPr lang="zh-CN" altLang="en-US" sz="2800" dirty="0"/>
              <a:t>：向上拖动、</a:t>
            </a:r>
            <a:r>
              <a:rPr lang="en-US" altLang="zh-CN" sz="2800" dirty="0" err="1"/>
              <a:t>Pandown</a:t>
            </a:r>
            <a:r>
              <a:rPr lang="zh-CN" altLang="en-US" sz="2800" dirty="0"/>
              <a:t>：向下拖动</a:t>
            </a:r>
          </a:p>
          <a:p>
            <a:endParaRPr lang="zh-CN" altLang="en-US" dirty="0"/>
          </a:p>
        </p:txBody>
      </p:sp>
      <p:sp>
        <p:nvSpPr>
          <p:cNvPr id="4" name="标题 1">
            <a:extLst>
              <a:ext uri="{FF2B5EF4-FFF2-40B4-BE49-F238E27FC236}">
                <a16:creationId xmlns:a16="http://schemas.microsoft.com/office/drawing/2014/main" id="{F2F37E10-F31F-41A5-AF50-9FA1CACD9919}"/>
              </a:ext>
            </a:extLst>
          </p:cNvPr>
          <p:cNvSpPr txBox="1">
            <a:spLocks/>
          </p:cNvSpPr>
          <p:nvPr/>
        </p:nvSpPr>
        <p:spPr>
          <a:xfrm>
            <a:off x="1582057" y="5867400"/>
            <a:ext cx="9601200" cy="76562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2400" dirty="0"/>
              <a:t>cancel</a:t>
            </a:r>
            <a:r>
              <a:rPr lang="zh-CN" altLang="en-US" sz="2400" dirty="0"/>
              <a:t>英 </a:t>
            </a:r>
            <a:r>
              <a:rPr lang="en-US" altLang="zh-CN" sz="2400" dirty="0"/>
              <a:t>[ˈ</a:t>
            </a:r>
            <a:r>
              <a:rPr lang="en-US" altLang="zh-CN" sz="2400" dirty="0" err="1"/>
              <a:t>kænsl</a:t>
            </a:r>
            <a:r>
              <a:rPr lang="en-US" altLang="zh-CN" sz="2400" dirty="0"/>
              <a:t>]   </a:t>
            </a:r>
            <a:r>
              <a:rPr lang="zh-CN" altLang="en-US" sz="2400" dirty="0"/>
              <a:t>美 </a:t>
            </a:r>
            <a:r>
              <a:rPr lang="en-US" altLang="zh-CN" sz="2400" dirty="0"/>
              <a:t>[ˈ</a:t>
            </a:r>
            <a:r>
              <a:rPr lang="en-US" altLang="zh-CN" sz="2400" dirty="0" err="1"/>
              <a:t>kænsəl</a:t>
            </a:r>
            <a:r>
              <a:rPr lang="en-US" altLang="zh-CN" sz="2400" dirty="0"/>
              <a:t>]</a:t>
            </a:r>
            <a:r>
              <a:rPr lang="zh-CN" altLang="en-US" sz="2400" dirty="0"/>
              <a:t>取消</a:t>
            </a:r>
          </a:p>
        </p:txBody>
      </p:sp>
    </p:spTree>
    <p:extLst>
      <p:ext uri="{BB962C8B-B14F-4D97-AF65-F5344CB8AC3E}">
        <p14:creationId xmlns:p14="http://schemas.microsoft.com/office/powerpoint/2010/main" val="3909936975"/>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285</TotalTime>
  <Words>1266</Words>
  <Application>Microsoft Office PowerPoint</Application>
  <PresentationFormat>宽屏</PresentationFormat>
  <Paragraphs>82</Paragraphs>
  <Slides>28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28</vt:i4>
      </vt:variant>
    </vt:vector>
  </HeadingPairs>
  <TitlesOfParts>
    <vt:vector size="31" baseType="lpstr">
      <vt:lpstr>华文楷体</vt:lpstr>
      <vt:lpstr>Franklin Gothic Book</vt:lpstr>
      <vt:lpstr>裁剪</vt:lpstr>
      <vt:lpstr>PowerPoint 演示文稿</vt:lpstr>
      <vt:lpstr>本PPTX的目的</vt:lpstr>
      <vt:lpstr>什么是人机交互？</vt:lpstr>
      <vt:lpstr>输入与输出</vt:lpstr>
      <vt:lpstr>HammerJs </vt:lpstr>
      <vt:lpstr>HammerJs</vt:lpstr>
      <vt:lpstr>hammer.js事件架构 </vt:lpstr>
      <vt:lpstr>事件对象</vt:lpstr>
      <vt:lpstr>英 [pæn]美 [pæn] 平底锅;</vt:lpstr>
      <vt:lpstr>英 [pɪntʃ]   美 [pɪntʃ]  捏，掐;</vt:lpstr>
      <vt:lpstr>英 [pres]   美 [prɛs] 压</vt:lpstr>
      <vt:lpstr>[rəʊˈteɪt]   美 [ˈroʊteɪt] 旋转</vt:lpstr>
      <vt:lpstr>英 [swaɪp]   美 [swaɪp] 重击</vt:lpstr>
      <vt:lpstr>英 [tæp]   美 [tæp] 跳踢踏舞</vt:lpstr>
      <vt:lpstr>PowerPoint 演示文稿</vt:lpstr>
      <vt:lpstr>PowerPoint 演示文稿</vt:lpstr>
      <vt:lpstr>（插件）有什么用？</vt:lpstr>
      <vt:lpstr>PowerPoint 演示文稿</vt:lpstr>
      <vt:lpstr>PowerPoint 演示文稿</vt:lpstr>
      <vt:lpstr>PowerPoint 演示文稿</vt:lpstr>
      <vt:lpstr>PowerPoint 演示文稿</vt:lpstr>
      <vt:lpstr>为什么我们能想出来这些？</vt:lpstr>
      <vt:lpstr>PowerPoint 演示文稿</vt:lpstr>
      <vt:lpstr>如何储存锤子？锤子的说明书在哪？</vt:lpstr>
      <vt:lpstr>如何储存锤子？（如何储存插件）</vt:lpstr>
      <vt:lpstr>锤子的说明书在哪？（API文档找寻）</vt:lpstr>
      <vt:lpstr>如何看待尚未学会的插件？（个人看法）</vt:lpstr>
      <vt:lpstr>话都会说，一时做到也很简单，重在坚持，加油！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cp:revision>
  <dcterms:created xsi:type="dcterms:W3CDTF">2018-11-15T14:02:53Z</dcterms:created>
  <dcterms:modified xsi:type="dcterms:W3CDTF">2018-11-16T14:52:34Z</dcterms:modified>
</cp:coreProperties>
</file>