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6"/>
  </p:notesMasterIdLst>
  <p:sldIdLst>
    <p:sldId id="299" r:id="rId2"/>
    <p:sldId id="30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2" r:id="rId42"/>
    <p:sldId id="296" r:id="rId43"/>
    <p:sldId id="297" r:id="rId44"/>
    <p:sldId id="298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hOwjG65VCCl/v4qwULABoIICf2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073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6" name="Google Shape;58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5e4a07c9b3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9" name="Google Shape;619;g5e4a07c9b3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0" name="Google Shape;63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2" name="Google Shape;64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4585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5e4a07c9b3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g5e4a07c9b3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4" name="Google Shape;65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4a07c9b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5e4a07c9b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6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" name="Google Shape;30;p4">
            <a:extLst>
              <a:ext uri="{FF2B5EF4-FFF2-40B4-BE49-F238E27FC236}">
                <a16:creationId xmlns:a16="http://schemas.microsoft.com/office/drawing/2014/main" id="{534EBB0E-9B39-4A08-B87C-1249AAD2931C}"/>
              </a:ext>
            </a:extLst>
          </p:cNvPr>
          <p:cNvSpPr/>
          <p:nvPr userDrawn="1"/>
        </p:nvSpPr>
        <p:spPr>
          <a:xfrm rot="10800000">
            <a:off x="-825332" y="3524"/>
            <a:ext cx="8614038" cy="441501"/>
          </a:xfrm>
          <a:prstGeom prst="trapezoid">
            <a:avLst>
              <a:gd name="adj" fmla="val 74633"/>
            </a:avLst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Resultado de imagen para logo pucp png">
            <a:extLst>
              <a:ext uri="{FF2B5EF4-FFF2-40B4-BE49-F238E27FC236}">
                <a16:creationId xmlns:a16="http://schemas.microsoft.com/office/drawing/2014/main" id="{A5D96607-EF7D-44CF-8964-C5733642B9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706" y="639"/>
            <a:ext cx="1355294" cy="50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7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" name="Google Shape;30;p4">
            <a:extLst>
              <a:ext uri="{FF2B5EF4-FFF2-40B4-BE49-F238E27FC236}">
                <a16:creationId xmlns:a16="http://schemas.microsoft.com/office/drawing/2014/main" id="{DC61B2AF-5B65-448F-9385-9A637BA20E9D}"/>
              </a:ext>
            </a:extLst>
          </p:cNvPr>
          <p:cNvSpPr/>
          <p:nvPr userDrawn="1"/>
        </p:nvSpPr>
        <p:spPr>
          <a:xfrm rot="10800000">
            <a:off x="-825332" y="3524"/>
            <a:ext cx="8614038" cy="441501"/>
          </a:xfrm>
          <a:prstGeom prst="trapezoid">
            <a:avLst>
              <a:gd name="adj" fmla="val 74633"/>
            </a:avLst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8;p4">
            <a:extLst>
              <a:ext uri="{FF2B5EF4-FFF2-40B4-BE49-F238E27FC236}">
                <a16:creationId xmlns:a16="http://schemas.microsoft.com/office/drawing/2014/main" id="{4BA5017F-306C-48A6-8FE9-A6DB73F6BD5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700" y="4663217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41" name="Picture 2" descr="Resultado de imagen para logo pucp png">
            <a:extLst>
              <a:ext uri="{FF2B5EF4-FFF2-40B4-BE49-F238E27FC236}">
                <a16:creationId xmlns:a16="http://schemas.microsoft.com/office/drawing/2014/main" id="{21431AA7-79DB-413D-BF69-7E1C44B5D2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706" y="639"/>
            <a:ext cx="1355294" cy="50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6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6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6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rodrigo-maldonado-cadenillas-73a9b2b9/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s://github.com/TheCidRMC/Diplomatura-de-Especializacion-en-Desarrollo-de-Aplicaciones-con-I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CidRMC/Diplomatura-de-Especializacion-en-Desarrollo-de-Aplicaciones-con-IA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tree.html" TargetMode="External"/><Relationship Id="rId4" Type="http://schemas.openxmlformats.org/officeDocument/2006/relationships/hyperlink" Target="https://www.youtube.com/watch?v=7VeUPuFGJHk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4"/>
          <p:cNvGrpSpPr/>
          <p:nvPr/>
        </p:nvGrpSpPr>
        <p:grpSpPr>
          <a:xfrm>
            <a:off x="-1155405" y="-212651"/>
            <a:ext cx="10299405" cy="4082967"/>
            <a:chOff x="-1157471" y="0"/>
            <a:chExt cx="10301471" cy="4751148"/>
          </a:xfrm>
        </p:grpSpPr>
        <p:sp>
          <p:nvSpPr>
            <p:cNvPr id="116" name="Google Shape;116;p14"/>
            <p:cNvSpPr/>
            <p:nvPr/>
          </p:nvSpPr>
          <p:spPr>
            <a:xfrm rot="5400000">
              <a:off x="580150" y="3305729"/>
              <a:ext cx="865269" cy="2025569"/>
            </a:xfrm>
            <a:prstGeom prst="rtTriangle">
              <a:avLst/>
            </a:prstGeom>
            <a:solidFill>
              <a:srgbClr val="2E75B5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0" y="0"/>
              <a:ext cx="9144000" cy="4027990"/>
            </a:xfrm>
            <a:prstGeom prst="rect">
              <a:avLst/>
            </a:prstGeom>
            <a:gradFill>
              <a:gsLst>
                <a:gs pos="0">
                  <a:srgbClr val="2E75B5"/>
                </a:gs>
                <a:gs pos="48000">
                  <a:srgbClr val="1E4E79"/>
                </a:gs>
                <a:gs pos="100000">
                  <a:srgbClr val="1E4E79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 rot="10800000">
              <a:off x="-1157471" y="0"/>
              <a:ext cx="9444941" cy="239797"/>
            </a:xfrm>
            <a:prstGeom prst="trapezoid">
              <a:avLst>
                <a:gd name="adj" fmla="val 190384"/>
              </a:avLst>
            </a:prstGeom>
            <a:solidFill>
              <a:srgbClr val="D0CECE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4"/>
          <p:cNvSpPr txBox="1">
            <a:spLocks noGrp="1"/>
          </p:cNvSpPr>
          <p:nvPr>
            <p:ph type="subTitle" idx="1"/>
          </p:nvPr>
        </p:nvSpPr>
        <p:spPr>
          <a:xfrm>
            <a:off x="3094467" y="4218490"/>
            <a:ext cx="5143500" cy="70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b="1" u="sng" dirty="0">
              <a:solidFill>
                <a:srgbClr val="1E4E79"/>
              </a:solidFill>
            </a:endParaRPr>
          </a:p>
          <a:p>
            <a:pPr marL="0" indent="0">
              <a:buClr>
                <a:srgbClr val="1E4E79"/>
              </a:buClr>
              <a:buSzPts val="2000"/>
            </a:pPr>
            <a:r>
              <a:rPr lang="pt-BR" sz="800" b="1" dirty="0">
                <a:solidFill>
                  <a:srgbClr val="1E4E79"/>
                </a:solidFill>
              </a:rPr>
              <a:t>ia.inf.pucp.edu.pe</a:t>
            </a:r>
            <a:endParaRPr sz="800" b="1" dirty="0">
              <a:solidFill>
                <a:srgbClr val="1E4E79"/>
              </a:solidFill>
            </a:endParaRPr>
          </a:p>
        </p:txBody>
      </p:sp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1247554" y="243329"/>
            <a:ext cx="6663070" cy="22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lnSpc>
                <a:spcPct val="100000"/>
              </a:lnSpc>
              <a:buSzPts val="2800"/>
            </a:pPr>
            <a:r>
              <a:rPr lang="pt-BR" sz="4400" dirty="0">
                <a:solidFill>
                  <a:schemeClr val="lt1"/>
                </a:solidFill>
              </a:rPr>
              <a:t>Fundamentos de </a:t>
            </a:r>
            <a:r>
              <a:rPr lang="es-PE" sz="4400" dirty="0">
                <a:solidFill>
                  <a:schemeClr val="lt1"/>
                </a:solidFill>
              </a:rPr>
              <a:t>aprendizaje</a:t>
            </a:r>
            <a:r>
              <a:rPr lang="pt-BR" sz="4400" dirty="0">
                <a:solidFill>
                  <a:schemeClr val="lt1"/>
                </a:solidFill>
              </a:rPr>
              <a:t> de máquina</a:t>
            </a:r>
            <a:endParaRPr sz="36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1" name="Google Shape;121;p14"/>
          <p:cNvGrpSpPr/>
          <p:nvPr/>
        </p:nvGrpSpPr>
        <p:grpSpPr>
          <a:xfrm>
            <a:off x="5212503" y="3591721"/>
            <a:ext cx="904732" cy="952718"/>
            <a:chOff x="3762640" y="4183090"/>
            <a:chExt cx="1642099" cy="1926547"/>
          </a:xfrm>
        </p:grpSpPr>
        <p:grpSp>
          <p:nvGrpSpPr>
            <p:cNvPr id="122" name="Google Shape;122;p14"/>
            <p:cNvGrpSpPr/>
            <p:nvPr/>
          </p:nvGrpSpPr>
          <p:grpSpPr>
            <a:xfrm>
              <a:off x="3762640" y="4183090"/>
              <a:ext cx="1618719" cy="1402852"/>
              <a:chOff x="4060330" y="7062190"/>
              <a:chExt cx="6075347" cy="5265158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4436519" y="7383988"/>
                <a:ext cx="5320932" cy="4525804"/>
              </a:xfrm>
              <a:prstGeom prst="triangle">
                <a:avLst>
                  <a:gd name="adj" fmla="val 50427"/>
                </a:avLst>
              </a:prstGeom>
              <a:noFill/>
              <a:ln w="38100" cap="flat" cmpd="sng">
                <a:solidFill>
                  <a:srgbClr val="2E75B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6655660" y="8861095"/>
                <a:ext cx="930857" cy="3415810"/>
              </a:xfrm>
              <a:prstGeom prst="roundRect">
                <a:avLst>
                  <a:gd name="adj" fmla="val 50000"/>
                </a:avLst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6673698" y="706219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5292346" y="9280652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9180953" y="11361726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4060330" y="1136123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8003987" y="9280652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5892997" y="813034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7356750" y="813034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8590653" y="10354142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4642367" y="10354142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7946985" y="11411673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5304627" y="1136123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36" name="Google Shape;136;p14" descr="https://lh3.googleusercontent.com/Ru49S6Fz9yTd4rSMHQ9NPSyNmDXXmLpxncWt6DtI3FBqawjWZ5qh-XuYw35G96E69zvrj0TIREyq4ii7uXbt8SoAyXnDgxSjxcWZ5812DIwV15sTCATJbUovGJoZIZU6zmoXKhOUqkY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86020" y="5627991"/>
              <a:ext cx="1618719" cy="4816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3AFDD76E-11DE-4062-850F-5B0CAC7348F9}"/>
              </a:ext>
            </a:extLst>
          </p:cNvPr>
          <p:cNvSpPr/>
          <p:nvPr/>
        </p:nvSpPr>
        <p:spPr>
          <a:xfrm>
            <a:off x="2286000" y="230876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dirty="0">
                <a:solidFill>
                  <a:schemeClr val="lt1"/>
                </a:solidFill>
              </a:rPr>
              <a:t>Diplomado de especialización de </a:t>
            </a:r>
            <a:br>
              <a:rPr lang="es-PE" dirty="0">
                <a:solidFill>
                  <a:schemeClr val="lt1"/>
                </a:solidFill>
              </a:rPr>
            </a:br>
            <a:r>
              <a:rPr lang="es-PE" dirty="0">
                <a:solidFill>
                  <a:schemeClr val="lt1"/>
                </a:solidFill>
              </a:rPr>
              <a:t>desarrollo de aplicaciones con Inteligencia Artificial</a:t>
            </a:r>
            <a:br>
              <a:rPr lang="es-PE" sz="2400" dirty="0"/>
            </a:br>
            <a:endParaRPr lang="es-PE" dirty="0"/>
          </a:p>
        </p:txBody>
      </p:sp>
      <p:pic>
        <p:nvPicPr>
          <p:cNvPr id="1026" name="Picture 2" descr="Resultado de imagen para logo pucp">
            <a:extLst>
              <a:ext uri="{FF2B5EF4-FFF2-40B4-BE49-F238E27FC236}">
                <a16:creationId xmlns:a16="http://schemas.microsoft.com/office/drawing/2014/main" id="{13D59348-78D2-4E9D-962F-2072DD9DD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809" y="3498525"/>
            <a:ext cx="27622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75" y="624250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0"/>
          <p:cNvSpPr/>
          <p:nvPr/>
        </p:nvSpPr>
        <p:spPr>
          <a:xfrm>
            <a:off x="7056226" y="595275"/>
            <a:ext cx="783000" cy="43497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1533019" y="604425"/>
            <a:ext cx="5470500" cy="4349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1424142" y="181048"/>
            <a:ext cx="24579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Variables independientes</a:t>
            </a:r>
            <a:endParaRPr sz="14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 txBox="1"/>
          <p:nvPr/>
        </p:nvSpPr>
        <p:spPr>
          <a:xfrm>
            <a:off x="7003520" y="192046"/>
            <a:ext cx="24579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Variable dependiente</a:t>
            </a:r>
            <a:endParaRPr sz="1400" b="1" i="0" u="none" strike="noStrike" cap="non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75" y="624250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1"/>
          <p:cNvSpPr/>
          <p:nvPr/>
        </p:nvSpPr>
        <p:spPr>
          <a:xfrm>
            <a:off x="7056226" y="595275"/>
            <a:ext cx="783000" cy="43497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1"/>
          <p:cNvSpPr/>
          <p:nvPr/>
        </p:nvSpPr>
        <p:spPr>
          <a:xfrm>
            <a:off x="1533019" y="604425"/>
            <a:ext cx="5470500" cy="4349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1436501" y="135738"/>
            <a:ext cx="3835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</a:t>
            </a:r>
            <a:endParaRPr sz="14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263" name="Google Shape;263;p12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hallar las mejores separaciones?</a:t>
            </a:r>
            <a:endParaRPr/>
          </a:p>
        </p:txBody>
      </p:sp>
      <p:pic>
        <p:nvPicPr>
          <p:cNvPr id="264" name="Google Shape;26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1525" y="2193613"/>
            <a:ext cx="3580950" cy="90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925" y="3949738"/>
            <a:ext cx="28384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1225" y="3833900"/>
            <a:ext cx="3443200" cy="50414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2"/>
          <p:cNvSpPr txBox="1"/>
          <p:nvPr/>
        </p:nvSpPr>
        <p:spPr>
          <a:xfrm>
            <a:off x="1159375" y="3214700"/>
            <a:ext cx="3000000" cy="1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Entropy impurity</a:t>
            </a:r>
            <a:endParaRPr/>
          </a:p>
        </p:txBody>
      </p:sp>
      <p:sp>
        <p:nvSpPr>
          <p:cNvPr id="268" name="Google Shape;268;p12"/>
          <p:cNvSpPr txBox="1"/>
          <p:nvPr/>
        </p:nvSpPr>
        <p:spPr>
          <a:xfrm>
            <a:off x="4517775" y="3214700"/>
            <a:ext cx="4070100" cy="1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Misclasification Error impurity</a:t>
            </a:r>
            <a:endParaRPr/>
          </a:p>
        </p:txBody>
      </p:sp>
      <p:sp>
        <p:nvSpPr>
          <p:cNvPr id="269" name="Google Shape;269;p12"/>
          <p:cNvSpPr/>
          <p:nvPr/>
        </p:nvSpPr>
        <p:spPr>
          <a:xfrm>
            <a:off x="1115025" y="3341350"/>
            <a:ext cx="7428300" cy="1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2"/>
          <p:cNvSpPr/>
          <p:nvPr/>
        </p:nvSpPr>
        <p:spPr>
          <a:xfrm>
            <a:off x="2261375" y="1574100"/>
            <a:ext cx="4522800" cy="1640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3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4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4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4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4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4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08" name="Google Shape;308;p15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5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5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5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5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3/7 = 0.43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5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4/7 = 0.57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5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6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6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6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6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6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6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3/7 = 0.43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6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4/7 = 0.57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6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(0.43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+ 0.57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0.49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7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7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7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7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7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_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_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7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_/7 =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7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_/7 = ?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7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7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(_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_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??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8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8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8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8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8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8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8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8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8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6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8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1/7 = 0.14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8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6/7 = 0.86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8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(0.14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+ 0.86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9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9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9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9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9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9"/>
          <p:cNvSpPr txBox="1"/>
          <p:nvPr/>
        </p:nvSpPr>
        <p:spPr>
          <a:xfrm>
            <a:off x="4566125" y="2339775"/>
            <a:ext cx="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19"/>
          <p:cNvPicPr preferRelativeResize="0"/>
          <p:nvPr/>
        </p:nvPicPr>
        <p:blipFill rotWithShape="1">
          <a:blip r:embed="rId3">
            <a:alphaModFix/>
          </a:blip>
          <a:srcRect l="-1501" r="90015"/>
          <a:stretch/>
        </p:blipFill>
        <p:spPr>
          <a:xfrm>
            <a:off x="3587278" y="2239285"/>
            <a:ext cx="1054276" cy="8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9"/>
          <p:cNvSpPr/>
          <p:nvPr/>
        </p:nvSpPr>
        <p:spPr>
          <a:xfrm>
            <a:off x="1170750" y="3013900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1486075" y="31961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9"/>
          <p:cNvSpPr/>
          <p:nvPr/>
        </p:nvSpPr>
        <p:spPr>
          <a:xfrm>
            <a:off x="2397200" y="3196150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9"/>
          <p:cNvSpPr/>
          <p:nvPr/>
        </p:nvSpPr>
        <p:spPr>
          <a:xfrm>
            <a:off x="3308325" y="31961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9"/>
          <p:cNvSpPr/>
          <p:nvPr/>
        </p:nvSpPr>
        <p:spPr>
          <a:xfrm>
            <a:off x="4219450" y="31961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9"/>
          <p:cNvSpPr/>
          <p:nvPr/>
        </p:nvSpPr>
        <p:spPr>
          <a:xfrm>
            <a:off x="5130575" y="3196138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9"/>
          <p:cNvSpPr/>
          <p:nvPr/>
        </p:nvSpPr>
        <p:spPr>
          <a:xfrm>
            <a:off x="6041700" y="3196138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9"/>
          <p:cNvSpPr/>
          <p:nvPr/>
        </p:nvSpPr>
        <p:spPr>
          <a:xfrm>
            <a:off x="6952825" y="3196138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9"/>
          <p:cNvSpPr txBox="1"/>
          <p:nvPr/>
        </p:nvSpPr>
        <p:spPr>
          <a:xfrm>
            <a:off x="4566125" y="4016175"/>
            <a:ext cx="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0.49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19"/>
          <p:cNvPicPr preferRelativeResize="0"/>
          <p:nvPr/>
        </p:nvPicPr>
        <p:blipFill rotWithShape="1">
          <a:blip r:embed="rId3">
            <a:alphaModFix/>
          </a:blip>
          <a:srcRect l="-1501" r="90015"/>
          <a:stretch/>
        </p:blipFill>
        <p:spPr>
          <a:xfrm>
            <a:off x="3587278" y="3915685"/>
            <a:ext cx="1054276" cy="8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PE" b="1" i="1" dirty="0">
                <a:solidFill>
                  <a:srgbClr val="0070C0"/>
                </a:solidFill>
              </a:rPr>
              <a:t>Rodrigo Maldonado Cadenillas</a:t>
            </a:r>
            <a:endParaRPr b="1" i="1" dirty="0">
              <a:solidFill>
                <a:srgbClr val="0070C0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660530-49DC-4D2D-9170-8493C8598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89444"/>
            <a:ext cx="6812114" cy="3416400"/>
          </a:xfrm>
        </p:spPr>
        <p:txBody>
          <a:bodyPr/>
          <a:lstStyle/>
          <a:p>
            <a:r>
              <a:rPr lang="es-PE" sz="1600" dirty="0"/>
              <a:t>Bachiller y Licenciado en Ingeniería Informática</a:t>
            </a:r>
          </a:p>
          <a:p>
            <a:r>
              <a:rPr lang="es-PE" sz="1600" dirty="0"/>
              <a:t>Magister en Ingeniería Informática con mención en Ciencias de la Computación</a:t>
            </a:r>
          </a:p>
          <a:p>
            <a:r>
              <a:rPr lang="es-PE" sz="1600" dirty="0"/>
              <a:t>Participación en CLEI 2019 – </a:t>
            </a:r>
            <a:r>
              <a:rPr lang="en-US" sz="1600" dirty="0"/>
              <a:t>Residual convolutional neural network for the automatic detection of lung nodules in 3D CT Scans</a:t>
            </a:r>
          </a:p>
          <a:p>
            <a:r>
              <a:rPr lang="es-PE" sz="1600" dirty="0"/>
              <a:t>Senior Data </a:t>
            </a:r>
            <a:r>
              <a:rPr lang="es-PE" sz="1600" dirty="0" err="1"/>
              <a:t>Engineer</a:t>
            </a:r>
            <a:r>
              <a:rPr lang="es-PE" sz="1600" dirty="0"/>
              <a:t> en BCP – Cumplimiento</a:t>
            </a:r>
          </a:p>
          <a:p>
            <a:r>
              <a:rPr lang="es-PE" sz="1600" dirty="0"/>
              <a:t>Especialista en BI, Machine </a:t>
            </a:r>
            <a:r>
              <a:rPr lang="es-PE" sz="1600" dirty="0" err="1"/>
              <a:t>Learning</a:t>
            </a:r>
            <a:r>
              <a:rPr lang="es-PE" sz="1600" dirty="0"/>
              <a:t> y Deep </a:t>
            </a:r>
            <a:r>
              <a:rPr lang="es-PE" sz="1600" dirty="0" err="1"/>
              <a:t>Learning</a:t>
            </a:r>
            <a:endParaRPr lang="es-PE" sz="1600" dirty="0"/>
          </a:p>
          <a:p>
            <a:r>
              <a:rPr lang="es-PE" sz="1600" dirty="0"/>
              <a:t>Docente de diplomado en PUCP</a:t>
            </a:r>
          </a:p>
          <a:p>
            <a:r>
              <a:rPr lang="es-PE" sz="1600" dirty="0"/>
              <a:t>Me gustan los juegos de estrategia </a:t>
            </a:r>
          </a:p>
          <a:p>
            <a:r>
              <a:rPr lang="es-PE" sz="1600" dirty="0"/>
              <a:t>Me gusta hacer deporte, comer rico, viajar y leer sobre tecnología o el universo</a:t>
            </a:r>
          </a:p>
        </p:txBody>
      </p:sp>
      <p:pic>
        <p:nvPicPr>
          <p:cNvPr id="4098" name="Picture 2" descr="La imagen puede contener: 1 persona, sonriendo, de pie, planta, Ã¡rbol, exterior y naturaleza">
            <a:extLst>
              <a:ext uri="{FF2B5EF4-FFF2-40B4-BE49-F238E27FC236}">
                <a16:creationId xmlns:a16="http://schemas.microsoft.com/office/drawing/2014/main" id="{7CAF8220-0646-4F78-A912-FFB224EF3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7" r="17455"/>
          <a:stretch/>
        </p:blipFill>
        <p:spPr bwMode="auto">
          <a:xfrm>
            <a:off x="7230140" y="1145775"/>
            <a:ext cx="1777852" cy="183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38D738A5-4ADF-4B7E-A851-80E427B5FD59}"/>
              </a:ext>
            </a:extLst>
          </p:cNvPr>
          <p:cNvSpPr/>
          <p:nvPr/>
        </p:nvSpPr>
        <p:spPr>
          <a:xfrm>
            <a:off x="719583" y="4217723"/>
            <a:ext cx="70812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s-PE" sz="1200" u="sng" dirty="0">
                <a:solidFill>
                  <a:schemeClr val="hlink"/>
                </a:solidFill>
                <a:hlinkClick r:id="rId4"/>
              </a:rPr>
              <a:t>https://github.com/TheCidRMC/</a:t>
            </a:r>
            <a:endParaRPr lang="es-PE" sz="1200" dirty="0">
              <a:solidFill>
                <a:schemeClr val="dk1"/>
              </a:solidFill>
            </a:endParaRPr>
          </a:p>
        </p:txBody>
      </p:sp>
      <p:pic>
        <p:nvPicPr>
          <p:cNvPr id="4102" name="Picture 6" descr="Resultado de imagen para github desktop logo">
            <a:extLst>
              <a:ext uri="{FF2B5EF4-FFF2-40B4-BE49-F238E27FC236}">
                <a16:creationId xmlns:a16="http://schemas.microsoft.com/office/drawing/2014/main" id="{EE48007D-56BE-4C8A-B576-93DB9355C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" t="10996" r="62599" b="11913"/>
          <a:stretch/>
        </p:blipFill>
        <p:spPr bwMode="auto">
          <a:xfrm>
            <a:off x="424308" y="4198507"/>
            <a:ext cx="336476" cy="29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988E322-DECC-4624-A17B-80606879580C}"/>
              </a:ext>
            </a:extLst>
          </p:cNvPr>
          <p:cNvSpPr/>
          <p:nvPr/>
        </p:nvSpPr>
        <p:spPr>
          <a:xfrm>
            <a:off x="730105" y="4481239"/>
            <a:ext cx="72102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>
                <a:hlinkClick r:id="rId6"/>
              </a:rPr>
              <a:t>https://www.linkedin.com/in/rodrigo-maldonado-cadenillas-73a9b2b9/</a:t>
            </a:r>
            <a:endParaRPr lang="es-PE" sz="1200" dirty="0"/>
          </a:p>
        </p:txBody>
      </p:sp>
      <p:pic>
        <p:nvPicPr>
          <p:cNvPr id="4104" name="Picture 8" descr="Resultado de imagen para linkedin logo">
            <a:extLst>
              <a:ext uri="{FF2B5EF4-FFF2-40B4-BE49-F238E27FC236}">
                <a16:creationId xmlns:a16="http://schemas.microsoft.com/office/drawing/2014/main" id="{442775F7-870C-4CD2-814A-3056B47F8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1" y="4492920"/>
            <a:ext cx="224170" cy="22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sultado de imagen para gmail logo">
            <a:extLst>
              <a:ext uri="{FF2B5EF4-FFF2-40B4-BE49-F238E27FC236}">
                <a16:creationId xmlns:a16="http://schemas.microsoft.com/office/drawing/2014/main" id="{B335836C-6FB6-4680-8085-30AAD035E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10641"/>
          <a:stretch/>
        </p:blipFill>
        <p:spPr bwMode="auto">
          <a:xfrm>
            <a:off x="465509" y="4789171"/>
            <a:ext cx="254074" cy="20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17093CC3-6BC5-4D98-9FB7-A087D3CC00A0}"/>
              </a:ext>
            </a:extLst>
          </p:cNvPr>
          <p:cNvSpPr/>
          <p:nvPr/>
        </p:nvSpPr>
        <p:spPr>
          <a:xfrm>
            <a:off x="730105" y="4744755"/>
            <a:ext cx="70812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s-PE" sz="1200" u="sng" dirty="0">
                <a:solidFill>
                  <a:schemeClr val="hlink"/>
                </a:solidFill>
              </a:rPr>
              <a:t>rodrigo.maldonado@pucp.edu.pe</a:t>
            </a:r>
            <a:endParaRPr lang="es-PE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4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0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0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0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0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0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0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0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0"/>
          <p:cNvSpPr/>
          <p:nvPr/>
        </p:nvSpPr>
        <p:spPr>
          <a:xfrm>
            <a:off x="1411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38531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0"/>
          <p:cNvSpPr txBox="1"/>
          <p:nvPr/>
        </p:nvSpPr>
        <p:spPr>
          <a:xfrm>
            <a:off x="2130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0"/>
          <p:cNvSpPr txBox="1"/>
          <p:nvPr/>
        </p:nvSpPr>
        <p:spPr>
          <a:xfrm>
            <a:off x="45724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0"/>
          <p:cNvSpPr/>
          <p:nvPr/>
        </p:nvSpPr>
        <p:spPr>
          <a:xfrm>
            <a:off x="939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0"/>
          <p:cNvSpPr txBox="1"/>
          <p:nvPr/>
        </p:nvSpPr>
        <p:spPr>
          <a:xfrm>
            <a:off x="491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2/7 = 0.29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0"/>
          <p:cNvSpPr txBox="1"/>
          <p:nvPr/>
        </p:nvSpPr>
        <p:spPr>
          <a:xfrm>
            <a:off x="33964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3/7 = 0.42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0"/>
          <p:cNvSpPr/>
          <p:nvPr/>
        </p:nvSpPr>
        <p:spPr>
          <a:xfrm>
            <a:off x="38445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0"/>
          <p:cNvSpPr txBox="1"/>
          <p:nvPr/>
        </p:nvSpPr>
        <p:spPr>
          <a:xfrm>
            <a:off x="3522550" y="4244475"/>
            <a:ext cx="496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(0.29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+ 0.42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+ 0.29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0.66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0"/>
          <p:cNvSpPr/>
          <p:nvPr/>
        </p:nvSpPr>
        <p:spPr>
          <a:xfrm>
            <a:off x="6751900" y="2618075"/>
            <a:ext cx="640500" cy="6405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0"/>
          <p:cNvSpPr txBox="1"/>
          <p:nvPr/>
        </p:nvSpPr>
        <p:spPr>
          <a:xfrm>
            <a:off x="7471200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0"/>
          <p:cNvSpPr txBox="1"/>
          <p:nvPr/>
        </p:nvSpPr>
        <p:spPr>
          <a:xfrm>
            <a:off x="6295150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2/7 = 0.29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0"/>
          <p:cNvSpPr/>
          <p:nvPr/>
        </p:nvSpPr>
        <p:spPr>
          <a:xfrm>
            <a:off x="6743276" y="3664528"/>
            <a:ext cx="240600" cy="240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1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451" name="Google Shape;451;p21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1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7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1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0/7 =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1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7/7 = 1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1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8" name="Google Shape;46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275" y="700450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79;p23">
            <a:extLst>
              <a:ext uri="{FF2B5EF4-FFF2-40B4-BE49-F238E27FC236}">
                <a16:creationId xmlns:a16="http://schemas.microsoft.com/office/drawing/2014/main" id="{3809AAAB-8615-42A5-AC5C-D84698DD6AC6}"/>
              </a:ext>
            </a:extLst>
          </p:cNvPr>
          <p:cNvSpPr txBox="1"/>
          <p:nvPr/>
        </p:nvSpPr>
        <p:spPr>
          <a:xfrm>
            <a:off x="1055500" y="352809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lang="e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sz="14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3"/>
          <p:cNvSpPr txBox="1"/>
          <p:nvPr/>
        </p:nvSpPr>
        <p:spPr>
          <a:xfrm>
            <a:off x="1055500" y="352809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lang="e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sz="14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23"/>
          <p:cNvPicPr preferRelativeResize="0"/>
          <p:nvPr/>
        </p:nvPicPr>
        <p:blipFill rotWithShape="1">
          <a:blip r:embed="rId3">
            <a:alphaModFix/>
          </a:blip>
          <a:srcRect l="90589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8798" y="1719263"/>
            <a:ext cx="18669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8100" y="1010650"/>
            <a:ext cx="225697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3"/>
          <p:cNvSpPr/>
          <p:nvPr/>
        </p:nvSpPr>
        <p:spPr>
          <a:xfrm>
            <a:off x="3310062" y="901850"/>
            <a:ext cx="334800" cy="681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3"/>
          <p:cNvSpPr/>
          <p:nvPr/>
        </p:nvSpPr>
        <p:spPr>
          <a:xfrm>
            <a:off x="3244448" y="1711950"/>
            <a:ext cx="321300" cy="178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23"/>
          <p:cNvCxnSpPr>
            <a:stCxn id="484" idx="2"/>
          </p:cNvCxnSpPr>
          <p:nvPr/>
        </p:nvCxnSpPr>
        <p:spPr>
          <a:xfrm>
            <a:off x="3405098" y="3498450"/>
            <a:ext cx="0" cy="317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6" name="Google Shape;486;p23"/>
          <p:cNvSpPr txBox="1"/>
          <p:nvPr/>
        </p:nvSpPr>
        <p:spPr>
          <a:xfrm>
            <a:off x="3088953" y="3746179"/>
            <a:ext cx="7770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0.23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p23"/>
          <p:cNvPicPr preferRelativeResize="0"/>
          <p:nvPr/>
        </p:nvPicPr>
        <p:blipFill rotWithShape="1">
          <a:blip r:embed="rId5">
            <a:alphaModFix/>
          </a:blip>
          <a:srcRect r="29328"/>
          <a:stretch/>
        </p:blipFill>
        <p:spPr>
          <a:xfrm>
            <a:off x="1526756" y="3810229"/>
            <a:ext cx="15950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3"/>
          <p:cNvPicPr preferRelativeResize="0"/>
          <p:nvPr/>
        </p:nvPicPr>
        <p:blipFill rotWithShape="1">
          <a:blip r:embed="rId5">
            <a:alphaModFix/>
          </a:blip>
          <a:srcRect r="51722"/>
          <a:stretch/>
        </p:blipFill>
        <p:spPr>
          <a:xfrm>
            <a:off x="1526752" y="4316225"/>
            <a:ext cx="10896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3"/>
          <p:cNvSpPr txBox="1"/>
          <p:nvPr/>
        </p:nvSpPr>
        <p:spPr>
          <a:xfrm>
            <a:off x="2616353" y="4259850"/>
            <a:ext cx="7770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0.77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24"/>
          <p:cNvPicPr preferRelativeResize="0"/>
          <p:nvPr/>
        </p:nvPicPr>
        <p:blipFill rotWithShape="1">
          <a:blip r:embed="rId3">
            <a:alphaModFix/>
          </a:blip>
          <a:srcRect l="90589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4"/>
          <p:cNvSpPr txBox="1"/>
          <p:nvPr/>
        </p:nvSpPr>
        <p:spPr>
          <a:xfrm>
            <a:off x="2222804" y="1429360"/>
            <a:ext cx="1356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 = 0.77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24"/>
          <p:cNvCxnSpPr>
            <a:stCxn id="498" idx="6"/>
            <a:endCxn id="499" idx="2"/>
          </p:cNvCxnSpPr>
          <p:nvPr/>
        </p:nvCxnSpPr>
        <p:spPr>
          <a:xfrm>
            <a:off x="3653306" y="2201550"/>
            <a:ext cx="641700" cy="8490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0" name="Google Shape;500;p24"/>
          <p:cNvCxnSpPr>
            <a:stCxn id="498" idx="6"/>
            <a:endCxn id="501" idx="2"/>
          </p:cNvCxnSpPr>
          <p:nvPr/>
        </p:nvCxnSpPr>
        <p:spPr>
          <a:xfrm rot="10800000" flipH="1">
            <a:off x="3653306" y="1254750"/>
            <a:ext cx="641700" cy="9468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1" name="Google Shape;501;p24"/>
          <p:cNvSpPr/>
          <p:nvPr/>
        </p:nvSpPr>
        <p:spPr>
          <a:xfrm>
            <a:off x="4294900" y="11677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4"/>
          <p:cNvSpPr/>
          <p:nvPr/>
        </p:nvSpPr>
        <p:spPr>
          <a:xfrm>
            <a:off x="2207487" y="2055098"/>
            <a:ext cx="1327500" cy="3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blooded?</a:t>
            </a:r>
            <a:endParaRPr sz="1800" b="1" i="0" u="none" strike="noStrike" cap="non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24"/>
          <p:cNvSpPr/>
          <p:nvPr/>
        </p:nvSpPr>
        <p:spPr>
          <a:xfrm>
            <a:off x="3497306" y="2114550"/>
            <a:ext cx="156000" cy="174000"/>
          </a:xfrm>
          <a:prstGeom prst="ellipse">
            <a:avLst/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4"/>
          <p:cNvSpPr/>
          <p:nvPr/>
        </p:nvSpPr>
        <p:spPr>
          <a:xfrm>
            <a:off x="4294900" y="29635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4"/>
          <p:cNvSpPr txBox="1"/>
          <p:nvPr/>
        </p:nvSpPr>
        <p:spPr>
          <a:xfrm>
            <a:off x="3534975" y="10915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4"/>
          <p:cNvSpPr txBox="1"/>
          <p:nvPr/>
        </p:nvSpPr>
        <p:spPr>
          <a:xfrm>
            <a:off x="3592675" y="23982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5" name="Google Shape;505;p24"/>
          <p:cNvPicPr preferRelativeResize="0"/>
          <p:nvPr/>
        </p:nvPicPr>
        <p:blipFill rotWithShape="1">
          <a:blip r:embed="rId3">
            <a:alphaModFix/>
          </a:blip>
          <a:srcRect l="15945" r="69788"/>
          <a:stretch/>
        </p:blipFill>
        <p:spPr>
          <a:xfrm>
            <a:off x="1055500" y="722450"/>
            <a:ext cx="1050500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4"/>
          <p:cNvSpPr txBox="1"/>
          <p:nvPr/>
        </p:nvSpPr>
        <p:spPr>
          <a:xfrm>
            <a:off x="6312501" y="10915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gini(yes) = 1 - 0.59 = 0.41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4"/>
          <p:cNvSpPr txBox="1"/>
          <p:nvPr/>
        </p:nvSpPr>
        <p:spPr>
          <a:xfrm>
            <a:off x="6332322" y="28441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gini(no) = 1 - 0.34 = 0.66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6537" y="2528313"/>
            <a:ext cx="1838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0587" y="830875"/>
            <a:ext cx="18002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479;p23">
            <a:extLst>
              <a:ext uri="{FF2B5EF4-FFF2-40B4-BE49-F238E27FC236}">
                <a16:creationId xmlns:a16="http://schemas.microsoft.com/office/drawing/2014/main" id="{C6717441-9061-44CB-B780-155B1821221F}"/>
              </a:ext>
            </a:extLst>
          </p:cNvPr>
          <p:cNvSpPr txBox="1"/>
          <p:nvPr/>
        </p:nvSpPr>
        <p:spPr>
          <a:xfrm>
            <a:off x="1055500" y="352809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lang="e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sz="14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25"/>
          <p:cNvPicPr preferRelativeResize="0"/>
          <p:nvPr/>
        </p:nvPicPr>
        <p:blipFill rotWithShape="1">
          <a:blip r:embed="rId3">
            <a:alphaModFix/>
          </a:blip>
          <a:srcRect l="90589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5"/>
          <p:cNvSpPr txBox="1"/>
          <p:nvPr/>
        </p:nvSpPr>
        <p:spPr>
          <a:xfrm>
            <a:off x="2222804" y="1429360"/>
            <a:ext cx="1356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 = 0.77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Google Shape;517;p25"/>
          <p:cNvCxnSpPr>
            <a:stCxn id="518" idx="6"/>
            <a:endCxn id="519" idx="2"/>
          </p:cNvCxnSpPr>
          <p:nvPr/>
        </p:nvCxnSpPr>
        <p:spPr>
          <a:xfrm>
            <a:off x="3653306" y="2201550"/>
            <a:ext cx="641700" cy="8490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0" name="Google Shape;520;p25"/>
          <p:cNvCxnSpPr>
            <a:stCxn id="518" idx="6"/>
            <a:endCxn id="521" idx="2"/>
          </p:cNvCxnSpPr>
          <p:nvPr/>
        </p:nvCxnSpPr>
        <p:spPr>
          <a:xfrm rot="10800000" flipH="1">
            <a:off x="3653306" y="1254750"/>
            <a:ext cx="641700" cy="9468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1" name="Google Shape;521;p25"/>
          <p:cNvSpPr/>
          <p:nvPr/>
        </p:nvSpPr>
        <p:spPr>
          <a:xfrm>
            <a:off x="4294900" y="11677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5"/>
          <p:cNvSpPr/>
          <p:nvPr/>
        </p:nvSpPr>
        <p:spPr>
          <a:xfrm>
            <a:off x="2207487" y="2055098"/>
            <a:ext cx="1327500" cy="3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blooded?</a:t>
            </a:r>
            <a:endParaRPr sz="1800" b="1" i="0" u="none" strike="noStrike" cap="non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3497306" y="2114550"/>
            <a:ext cx="156000" cy="174000"/>
          </a:xfrm>
          <a:prstGeom prst="ellipse">
            <a:avLst/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5"/>
          <p:cNvSpPr/>
          <p:nvPr/>
        </p:nvSpPr>
        <p:spPr>
          <a:xfrm>
            <a:off x="4294900" y="29635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5"/>
          <p:cNvSpPr txBox="1"/>
          <p:nvPr/>
        </p:nvSpPr>
        <p:spPr>
          <a:xfrm>
            <a:off x="3534975" y="10915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5"/>
          <p:cNvSpPr txBox="1"/>
          <p:nvPr/>
        </p:nvSpPr>
        <p:spPr>
          <a:xfrm>
            <a:off x="3592675" y="23982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5" name="Google Shape;525;p25"/>
          <p:cNvPicPr preferRelativeResize="0"/>
          <p:nvPr/>
        </p:nvPicPr>
        <p:blipFill rotWithShape="1">
          <a:blip r:embed="rId3">
            <a:alphaModFix/>
          </a:blip>
          <a:srcRect l="15945" r="69788"/>
          <a:stretch/>
        </p:blipFill>
        <p:spPr>
          <a:xfrm>
            <a:off x="1055500" y="722450"/>
            <a:ext cx="1050500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5"/>
          <p:cNvSpPr txBox="1"/>
          <p:nvPr/>
        </p:nvSpPr>
        <p:spPr>
          <a:xfrm>
            <a:off x="6312501" y="10915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gini(yes) = 1 - 0.59 = 0.41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5"/>
          <p:cNvSpPr txBox="1"/>
          <p:nvPr/>
        </p:nvSpPr>
        <p:spPr>
          <a:xfrm>
            <a:off x="6332322" y="28441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gini(no) = 1 - 0.34 = 0.66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2450" y="4124650"/>
            <a:ext cx="6774750" cy="49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26537" y="2528313"/>
            <a:ext cx="1838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0587" y="830875"/>
            <a:ext cx="18002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479;p23">
            <a:extLst>
              <a:ext uri="{FF2B5EF4-FFF2-40B4-BE49-F238E27FC236}">
                <a16:creationId xmlns:a16="http://schemas.microsoft.com/office/drawing/2014/main" id="{6C0516D3-2C83-4432-B24E-01AFFDDAFED2}"/>
              </a:ext>
            </a:extLst>
          </p:cNvPr>
          <p:cNvSpPr txBox="1"/>
          <p:nvPr/>
        </p:nvSpPr>
        <p:spPr>
          <a:xfrm>
            <a:off x="1055500" y="352809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lang="e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sz="14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Regresión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Clasificación vs Regresión</a:t>
            </a:r>
            <a:endParaRPr/>
          </a:p>
        </p:txBody>
      </p:sp>
      <p:sp>
        <p:nvSpPr>
          <p:cNvPr id="541" name="Google Shape;541;p28"/>
          <p:cNvSpPr/>
          <p:nvPr/>
        </p:nvSpPr>
        <p:spPr>
          <a:xfrm>
            <a:off x="2115275" y="1972008"/>
            <a:ext cx="12339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clasificación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8"/>
          <p:cNvSpPr/>
          <p:nvPr/>
        </p:nvSpPr>
        <p:spPr>
          <a:xfrm>
            <a:off x="4018825" y="1805225"/>
            <a:ext cx="1066500" cy="33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8"/>
          <p:cNvSpPr/>
          <p:nvPr/>
        </p:nvSpPr>
        <p:spPr>
          <a:xfrm>
            <a:off x="672800" y="2088838"/>
            <a:ext cx="1066500" cy="33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28"/>
          <p:cNvCxnSpPr>
            <a:stCxn id="543" idx="3"/>
            <a:endCxn id="541" idx="1"/>
          </p:cNvCxnSpPr>
          <p:nvPr/>
        </p:nvCxnSpPr>
        <p:spPr>
          <a:xfrm>
            <a:off x="1739300" y="2258338"/>
            <a:ext cx="37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5" name="Google Shape;545;p28"/>
          <p:cNvSpPr/>
          <p:nvPr/>
        </p:nvSpPr>
        <p:spPr>
          <a:xfrm>
            <a:off x="4018825" y="2372450"/>
            <a:ext cx="1066500" cy="33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spam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6" name="Google Shape;546;p28"/>
          <p:cNvCxnSpPr>
            <a:stCxn id="541" idx="3"/>
            <a:endCxn id="542" idx="1"/>
          </p:cNvCxnSpPr>
          <p:nvPr/>
        </p:nvCxnSpPr>
        <p:spPr>
          <a:xfrm rot="10800000" flipH="1">
            <a:off x="3349175" y="1974858"/>
            <a:ext cx="669600" cy="2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7" name="Google Shape;547;p28"/>
          <p:cNvCxnSpPr>
            <a:stCxn id="541" idx="3"/>
            <a:endCxn id="545" idx="1"/>
          </p:cNvCxnSpPr>
          <p:nvPr/>
        </p:nvCxnSpPr>
        <p:spPr>
          <a:xfrm>
            <a:off x="3349175" y="2258358"/>
            <a:ext cx="669600" cy="2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8" name="Google Shape;548;p28"/>
          <p:cNvSpPr txBox="1"/>
          <p:nvPr/>
        </p:nvSpPr>
        <p:spPr>
          <a:xfrm>
            <a:off x="672800" y="1474563"/>
            <a:ext cx="2950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Ej: detección de spam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8"/>
          <p:cNvSpPr/>
          <p:nvPr/>
        </p:nvSpPr>
        <p:spPr>
          <a:xfrm>
            <a:off x="4926200" y="3642858"/>
            <a:ext cx="12339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regresión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8"/>
          <p:cNvSpPr/>
          <p:nvPr/>
        </p:nvSpPr>
        <p:spPr>
          <a:xfrm>
            <a:off x="6580500" y="3759700"/>
            <a:ext cx="1066500" cy="33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8"/>
          <p:cNvSpPr/>
          <p:nvPr/>
        </p:nvSpPr>
        <p:spPr>
          <a:xfrm>
            <a:off x="3483725" y="3759688"/>
            <a:ext cx="1066500" cy="33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28"/>
          <p:cNvCxnSpPr>
            <a:stCxn id="551" idx="3"/>
            <a:endCxn id="549" idx="1"/>
          </p:cNvCxnSpPr>
          <p:nvPr/>
        </p:nvCxnSpPr>
        <p:spPr>
          <a:xfrm>
            <a:off x="4550225" y="3929188"/>
            <a:ext cx="37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3" name="Google Shape;553;p28"/>
          <p:cNvCxnSpPr>
            <a:stCxn id="549" idx="3"/>
            <a:endCxn id="550" idx="1"/>
          </p:cNvCxnSpPr>
          <p:nvPr/>
        </p:nvCxnSpPr>
        <p:spPr>
          <a:xfrm>
            <a:off x="6160100" y="3929208"/>
            <a:ext cx="42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4" name="Google Shape;554;p28"/>
          <p:cNvSpPr txBox="1"/>
          <p:nvPr/>
        </p:nvSpPr>
        <p:spPr>
          <a:xfrm>
            <a:off x="3483725" y="3145413"/>
            <a:ext cx="2950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Ej: estimación de demanda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Clasificación vs Regresión</a:t>
            </a:r>
            <a:endParaRPr/>
          </a:p>
        </p:txBody>
      </p:sp>
      <p:pic>
        <p:nvPicPr>
          <p:cNvPr id="560" name="Google Shape;560;p29"/>
          <p:cNvPicPr preferRelativeResize="0"/>
          <p:nvPr/>
        </p:nvPicPr>
        <p:blipFill rotWithShape="1">
          <a:blip r:embed="rId3">
            <a:alphaModFix/>
          </a:blip>
          <a:srcRect t="12012" b="-996"/>
          <a:stretch/>
        </p:blipFill>
        <p:spPr>
          <a:xfrm>
            <a:off x="374425" y="1151582"/>
            <a:ext cx="8395151" cy="37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0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566" name="Google Shape;566;p30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hallar las mejores separaciones (regresión)?</a:t>
            </a:r>
            <a:endParaRPr/>
          </a:p>
        </p:txBody>
      </p:sp>
      <p:pic>
        <p:nvPicPr>
          <p:cNvPr id="567" name="Google Shape;5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1525" y="1736413"/>
            <a:ext cx="3580950" cy="908666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0"/>
          <p:cNvSpPr txBox="1"/>
          <p:nvPr/>
        </p:nvSpPr>
        <p:spPr>
          <a:xfrm>
            <a:off x="6240018" y="600523"/>
            <a:ext cx="1834200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s" sz="15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5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Conceptos generales y pre-procesamiento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lang="es" b="1" dirty="0">
                <a:solidFill>
                  <a:srgbClr val="FF0000"/>
                </a:solidFill>
              </a:rPr>
              <a:t>Árboles de decisión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Regresión Lineal y logística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SVM, KNN y Naive Bayes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Reducción de dimensionalidad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Métodos ensamblados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/>
              <a:t>Aprendizaje no supervisado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/>
              <a:t>Redes neuronales e introducción a Deep Learning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1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/>
              <a:t>Gini impurity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Mean Squared Error (MSE)</a:t>
            </a:r>
            <a:endParaRPr/>
          </a:p>
        </p:txBody>
      </p:sp>
      <p:sp>
        <p:nvSpPr>
          <p:cNvPr id="574" name="Google Shape;574;p31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hallar las mejores separaciones (regresión)?</a:t>
            </a:r>
            <a:endParaRPr/>
          </a:p>
        </p:txBody>
      </p:sp>
      <p:pic>
        <p:nvPicPr>
          <p:cNvPr id="575" name="Google Shape;57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1525" y="1736413"/>
            <a:ext cx="3580950" cy="90866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1"/>
          <p:cNvSpPr/>
          <p:nvPr/>
        </p:nvSpPr>
        <p:spPr>
          <a:xfrm>
            <a:off x="1405525" y="970475"/>
            <a:ext cx="6668700" cy="1674600"/>
          </a:xfrm>
          <a:prstGeom prst="mathMultiply">
            <a:avLst>
              <a:gd name="adj1" fmla="val 8198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9400" y="3323680"/>
            <a:ext cx="3580950" cy="97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 de regresión</a:t>
            </a:r>
            <a:endParaRPr/>
          </a:p>
        </p:txBody>
      </p:sp>
      <p:pic>
        <p:nvPicPr>
          <p:cNvPr id="583" name="Google Shape;58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0488" y="1201363"/>
            <a:ext cx="61436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Coefficient of determination (R</a:t>
            </a:r>
            <a:r>
              <a:rPr lang="es" baseline="30000"/>
              <a:t>2</a:t>
            </a:r>
            <a:r>
              <a:rPr lang="es"/>
              <a:t>)</a:t>
            </a:r>
            <a:endParaRPr baseline="30000"/>
          </a:p>
        </p:txBody>
      </p:sp>
      <p:pic>
        <p:nvPicPr>
          <p:cNvPr id="589" name="Google Shape;58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500" y="2434025"/>
            <a:ext cx="3239150" cy="8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7900" y="3294775"/>
            <a:ext cx="3505502" cy="823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91298" y="1743096"/>
            <a:ext cx="3505502" cy="701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2" name="Google Shape;592;p33"/>
          <p:cNvCxnSpPr/>
          <p:nvPr/>
        </p:nvCxnSpPr>
        <p:spPr>
          <a:xfrm rot="10800000" flipH="1">
            <a:off x="3669648" y="1923823"/>
            <a:ext cx="1005300" cy="641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3" name="Google Shape;593;p33"/>
          <p:cNvCxnSpPr/>
          <p:nvPr/>
        </p:nvCxnSpPr>
        <p:spPr>
          <a:xfrm>
            <a:off x="3669648" y="3109223"/>
            <a:ext cx="935700" cy="4395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4" name="Google Shape;594;p33"/>
          <p:cNvSpPr txBox="1"/>
          <p:nvPr/>
        </p:nvSpPr>
        <p:spPr>
          <a:xfrm>
            <a:off x="4737900" y="1393475"/>
            <a:ext cx="38478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Suma de errores al cuadrado</a:t>
            </a:r>
            <a:endParaRPr sz="14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3"/>
          <p:cNvSpPr txBox="1"/>
          <p:nvPr/>
        </p:nvSpPr>
        <p:spPr>
          <a:xfrm>
            <a:off x="4737900" y="2994025"/>
            <a:ext cx="38478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Suma total al cuadrado</a:t>
            </a:r>
            <a:endParaRPr sz="14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8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Condiciones para detener la recursión</a:t>
            </a:r>
            <a:endParaRPr/>
          </a:p>
        </p:txBody>
      </p:sp>
      <p:sp>
        <p:nvSpPr>
          <p:cNvPr id="601" name="Google Shape;601;p38"/>
          <p:cNvSpPr/>
          <p:nvPr/>
        </p:nvSpPr>
        <p:spPr>
          <a:xfrm>
            <a:off x="311700" y="1493045"/>
            <a:ext cx="8139356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Todos los datos pertenecen a la misma clase (Homogeneidad perfecta)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Ya se particionó con todas las características (Características discretas)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Limitar la profundidad del árbol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Exigir una mejora mínima en la medida de calidad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Limitar el número de instancias por nodo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Limitar el número de características a evaluar en cada partición</a:t>
            </a:r>
            <a:endParaRPr/>
          </a:p>
        </p:txBody>
      </p:sp>
      <p:sp>
        <p:nvSpPr>
          <p:cNvPr id="602" name="Google Shape;602;p3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9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Poda</a:t>
            </a:r>
            <a:endParaRPr/>
          </a:p>
        </p:txBody>
      </p:sp>
      <p:sp>
        <p:nvSpPr>
          <p:cNvPr id="608" name="Google Shape;608;p39"/>
          <p:cNvSpPr/>
          <p:nvPr/>
        </p:nvSpPr>
        <p:spPr>
          <a:xfrm>
            <a:off x="311700" y="1493045"/>
            <a:ext cx="8139356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detención temprana del aprendizaje puede perder de vista “buenas” particiones que podrían darse después de otras “inútiles”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estrategia de poda consiste en dejar crecer por completo el árbol y simplificarlo después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Durante la poda se puede simplificar el árbol según diversos criterios que permitan limitar la complejidad del árbol, como por ejemplo el número de nodos hoja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 manera general se busca minimizar de manera equilibrada, tanto el error de clasificación como la complejidad del modelo: Costo(T) = Error(T) + λComplejidad(T)</a:t>
            </a:r>
            <a:endParaRPr/>
          </a:p>
        </p:txBody>
      </p:sp>
      <p:sp>
        <p:nvSpPr>
          <p:cNvPr id="609" name="Google Shape;609;p39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0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Ventajas / desventajas</a:t>
            </a:r>
            <a:endParaRPr/>
          </a:p>
        </p:txBody>
      </p:sp>
      <p:sp>
        <p:nvSpPr>
          <p:cNvPr id="615" name="Google Shape;615;p40"/>
          <p:cNvSpPr/>
          <p:nvPr/>
        </p:nvSpPr>
        <p:spPr>
          <a:xfrm>
            <a:off x="311700" y="1404375"/>
            <a:ext cx="82017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Ventajas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Fáciles de entender y visualizar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Útiles para la exploración de los datos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Requieren poco pre-procesamiento de los datos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se limitan a un tipo de dato (discretos o continuos)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Pueden manejar múltiples salidas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Desventajas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Riesgo de overfitting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son lo más apropiado para variables continuas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" sz="1800">
                <a:solidFill>
                  <a:schemeClr val="dk2"/>
                </a:solidFill>
              </a:rPr>
              <a:t>Son inestables. Una alteración en la data puede cambiar todo el árbol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6" name="Google Shape;616;p40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5e4a07c9b3_1_4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Feature importance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Feature importance</a:t>
            </a:r>
            <a:endParaRPr/>
          </a:p>
        </p:txBody>
      </p:sp>
      <p:sp>
        <p:nvSpPr>
          <p:cNvPr id="627" name="Google Shape;627;p34"/>
          <p:cNvSpPr txBox="1">
            <a:spLocks noGrp="1"/>
          </p:cNvSpPr>
          <p:nvPr>
            <p:ph type="body" idx="1"/>
          </p:nvPr>
        </p:nvSpPr>
        <p:spPr>
          <a:xfrm>
            <a:off x="241005" y="1152475"/>
            <a:ext cx="859129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s-PE" dirty="0"/>
              <a:t>Cuanto mayor sea el valor, más importante será la característica.</a:t>
            </a:r>
            <a:endParaRPr lang="e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/>
              <a:t>Mean decrease in impurity (or gini importance)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/>
              <a:t>Permutation importance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/>
              <a:t>Drop-column importance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Mean decrease impurity (or gini importance)</a:t>
            </a:r>
            <a:endParaRPr/>
          </a:p>
        </p:txBody>
      </p:sp>
      <p:sp>
        <p:nvSpPr>
          <p:cNvPr id="633" name="Google Shape;63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s"/>
              <a:t>Suma las disminuciones de gini (o mse) para cada variable individual sobre todos los árboles en el bosque.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Permutation importance</a:t>
            </a:r>
            <a:endParaRPr/>
          </a:p>
        </p:txBody>
      </p:sp>
      <p:sp>
        <p:nvSpPr>
          <p:cNvPr id="639" name="Google Shape;63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Se obtiene un baseline del score del modelo.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Se permutan los valores de la variable a analizar y se obtiene un score.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La diferencia del score con el baseline nos da una idea de la importancia de la variable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ctrTitle"/>
          </p:nvPr>
        </p:nvSpPr>
        <p:spPr>
          <a:xfrm>
            <a:off x="311700" y="1068607"/>
            <a:ext cx="85206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Árboles de decisión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2200" y="2935475"/>
            <a:ext cx="2159600" cy="14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Drop-column importance</a:t>
            </a:r>
            <a:endParaRPr/>
          </a:p>
        </p:txBody>
      </p:sp>
      <p:sp>
        <p:nvSpPr>
          <p:cNvPr id="645" name="Google Shape;64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Se obtiene un baseline del score del modelo.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Se elimina la variable a analizar, se entrena nuevamente el modelo.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Se obtiene un nuevo score.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La diferencia del score con el baseline nos da una idea de la importancia de la variable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9"/>
          <p:cNvSpPr txBox="1">
            <a:spLocks noGrp="1"/>
          </p:cNvSpPr>
          <p:nvPr>
            <p:ph type="title"/>
          </p:nvPr>
        </p:nvSpPr>
        <p:spPr>
          <a:xfrm>
            <a:off x="2851021" y="2153540"/>
            <a:ext cx="3441958" cy="836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 dirty="0"/>
              <a:t>¿</a:t>
            </a:r>
            <a:r>
              <a:rPr lang="es-PE" sz="4400" dirty="0"/>
              <a:t>Preguntas?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556624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e4a07c9b3_1_128"/>
          <p:cNvSpPr txBox="1">
            <a:spLocks noGrp="1"/>
          </p:cNvSpPr>
          <p:nvPr>
            <p:ph type="ctrTitle"/>
          </p:nvPr>
        </p:nvSpPr>
        <p:spPr>
          <a:xfrm>
            <a:off x="-1051767" y="866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Let’s code</a:t>
            </a:r>
            <a:endParaRPr/>
          </a:p>
        </p:txBody>
      </p:sp>
      <p:pic>
        <p:nvPicPr>
          <p:cNvPr id="651" name="Google Shape;651;g5e4a07c9b3_1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952" y="1488675"/>
            <a:ext cx="2166125" cy="21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657" name="Google Shape;657;p58"/>
          <p:cNvSpPr/>
          <p:nvPr/>
        </p:nvSpPr>
        <p:spPr>
          <a:xfrm>
            <a:off x="311700" y="1246200"/>
            <a:ext cx="87225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317500">
              <a:buSzPts val="1400"/>
              <a:buFont typeface="Arial"/>
              <a:buChar char="●"/>
            </a:pPr>
            <a:r>
              <a:rPr lang="es-PE" u="sng" dirty="0">
                <a:solidFill>
                  <a:schemeClr val="hlink"/>
                </a:solidFill>
                <a:hlinkClick r:id="rId3"/>
              </a:rPr>
              <a:t>https://github.com/TheCidRMC/Diplomatura-de-Especializacion-en-Desarrollo-de-Aplicaciones-con-IA</a:t>
            </a:r>
            <a:endParaRPr lang="es"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StatQuest: Decision Trees - </a:t>
            </a:r>
            <a:r>
              <a:rPr lang="es" dirty="0">
                <a:uFill>
                  <a:noFill/>
                </a:uFill>
                <a:hlinkClick r:id="rId4"/>
              </a:rPr>
              <a:t>https://www.youtube.com/watch?v=7VeUPuFGJH</a:t>
            </a:r>
            <a:r>
              <a:rPr lang="es" dirty="0">
                <a:uFill>
                  <a:noFill/>
                </a:uFill>
                <a:hlinkClick r:id="rId4"/>
              </a:rPr>
              <a:t>k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>
                <a:solidFill>
                  <a:schemeClr val="dk1"/>
                </a:solidFill>
              </a:rPr>
              <a:t>Decision Trees - </a:t>
            </a:r>
            <a:r>
              <a:rPr lang="es" dirty="0">
                <a:solidFill>
                  <a:schemeClr val="dk1"/>
                </a:solidFill>
                <a:uFill>
                  <a:noFill/>
                </a:uFill>
                <a:hlinkClick r:id="rId5"/>
              </a:rPr>
              <a:t>https://scikit-learn.org/stable/modules/tree.html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Hands on Machine Learning with Sckit-Learn, Teras &amp; Tensorflow - Aurélien Géron (O’Really)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9"/>
          <p:cNvSpPr txBox="1">
            <a:spLocks noGrp="1"/>
          </p:cNvSpPr>
          <p:nvPr>
            <p:ph type="title"/>
          </p:nvPr>
        </p:nvSpPr>
        <p:spPr>
          <a:xfrm>
            <a:off x="3128962" y="2153540"/>
            <a:ext cx="2886075" cy="836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 dirty="0"/>
              <a:t>GRACIAS!</a:t>
            </a:r>
            <a:endParaRPr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Árboles de decisión</a:t>
            </a:r>
            <a:endParaRPr/>
          </a:p>
        </p:txBody>
      </p:sp>
      <p:cxnSp>
        <p:nvCxnSpPr>
          <p:cNvPr id="110" name="Google Shape;110;p6"/>
          <p:cNvCxnSpPr>
            <a:stCxn id="111" idx="6"/>
            <a:endCxn id="112" idx="2"/>
          </p:cNvCxnSpPr>
          <p:nvPr/>
        </p:nvCxnSpPr>
        <p:spPr>
          <a:xfrm>
            <a:off x="1824200" y="2952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6"/>
          <p:cNvCxnSpPr>
            <a:stCxn id="111" idx="6"/>
            <a:endCxn id="114" idx="2"/>
          </p:cNvCxnSpPr>
          <p:nvPr/>
        </p:nvCxnSpPr>
        <p:spPr>
          <a:xfrm rot="10800000" flipH="1">
            <a:off x="1824200" y="2016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6"/>
          <p:cNvCxnSpPr>
            <a:stCxn id="116" idx="3"/>
            <a:endCxn id="117" idx="2"/>
          </p:cNvCxnSpPr>
          <p:nvPr/>
        </p:nvCxnSpPr>
        <p:spPr>
          <a:xfrm rot="10800000" flipH="1">
            <a:off x="3882725" y="1559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6"/>
          <p:cNvCxnSpPr>
            <a:stCxn id="116" idx="3"/>
            <a:endCxn id="119" idx="2"/>
          </p:cNvCxnSpPr>
          <p:nvPr/>
        </p:nvCxnSpPr>
        <p:spPr>
          <a:xfrm>
            <a:off x="3882725" y="2016750"/>
            <a:ext cx="586200" cy="1128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0" name="Google Shape;120;p6"/>
          <p:cNvGrpSpPr/>
          <p:nvPr/>
        </p:nvGrpSpPr>
        <p:grpSpPr>
          <a:xfrm>
            <a:off x="4468925" y="1399950"/>
            <a:ext cx="1356300" cy="319200"/>
            <a:chOff x="4621325" y="1018950"/>
            <a:chExt cx="1356300" cy="319200"/>
          </a:xfrm>
        </p:grpSpPr>
        <p:sp>
          <p:nvSpPr>
            <p:cNvPr id="121" name="Google Shape;121;p6"/>
            <p:cNvSpPr/>
            <p:nvPr/>
          </p:nvSpPr>
          <p:spPr>
            <a:xfrm>
              <a:off x="4795325" y="1018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Ladra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621325" y="10915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6"/>
          <p:cNvGrpSpPr/>
          <p:nvPr/>
        </p:nvGrpSpPr>
        <p:grpSpPr>
          <a:xfrm>
            <a:off x="2526425" y="1857150"/>
            <a:ext cx="1356300" cy="319200"/>
            <a:chOff x="2678825" y="1476150"/>
            <a:chExt cx="1356300" cy="319200"/>
          </a:xfrm>
        </p:grpSpPr>
        <p:sp>
          <p:nvSpPr>
            <p:cNvPr id="116" name="Google Shape;116;p6"/>
            <p:cNvSpPr/>
            <p:nvPr/>
          </p:nvSpPr>
          <p:spPr>
            <a:xfrm>
              <a:off x="2852825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Tiene piel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2678825" y="1548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6"/>
          <p:cNvGrpSpPr/>
          <p:nvPr/>
        </p:nvGrpSpPr>
        <p:grpSpPr>
          <a:xfrm>
            <a:off x="461925" y="2793150"/>
            <a:ext cx="1362275" cy="319200"/>
            <a:chOff x="614325" y="2412150"/>
            <a:chExt cx="1362275" cy="319200"/>
          </a:xfrm>
        </p:grpSpPr>
        <p:sp>
          <p:nvSpPr>
            <p:cNvPr id="124" name="Google Shape;124;p6"/>
            <p:cNvSpPr/>
            <p:nvPr/>
          </p:nvSpPr>
          <p:spPr>
            <a:xfrm>
              <a:off x="614325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Es un </a:t>
              </a:r>
              <a:b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animal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802600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6"/>
          <p:cNvGrpSpPr/>
          <p:nvPr/>
        </p:nvGrpSpPr>
        <p:grpSpPr>
          <a:xfrm>
            <a:off x="2526425" y="3729150"/>
            <a:ext cx="1356300" cy="319200"/>
            <a:chOff x="2678825" y="3348150"/>
            <a:chExt cx="1356300" cy="319200"/>
          </a:xfrm>
        </p:grpSpPr>
        <p:sp>
          <p:nvSpPr>
            <p:cNvPr id="126" name="Google Shape;126;p6"/>
            <p:cNvSpPr/>
            <p:nvPr/>
          </p:nvSpPr>
          <p:spPr>
            <a:xfrm>
              <a:off x="2852825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Roca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2678825" y="3420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6"/>
          <p:cNvGrpSpPr/>
          <p:nvPr/>
        </p:nvGrpSpPr>
        <p:grpSpPr>
          <a:xfrm>
            <a:off x="4468925" y="3000150"/>
            <a:ext cx="1356300" cy="319200"/>
            <a:chOff x="4621325" y="1933350"/>
            <a:chExt cx="1356300" cy="319200"/>
          </a:xfrm>
        </p:grpSpPr>
        <p:sp>
          <p:nvSpPr>
            <p:cNvPr id="128" name="Google Shape;128;p6"/>
            <p:cNvSpPr/>
            <p:nvPr/>
          </p:nvSpPr>
          <p:spPr>
            <a:xfrm>
              <a:off x="4795325" y="1933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Puede volar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4621325" y="19912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" name="Google Shape;129;p6"/>
          <p:cNvCxnSpPr>
            <a:stCxn id="121" idx="3"/>
            <a:endCxn id="130" idx="2"/>
          </p:cNvCxnSpPr>
          <p:nvPr/>
        </p:nvCxnSpPr>
        <p:spPr>
          <a:xfrm rot="10800000" flipH="1">
            <a:off x="5825225" y="1102350"/>
            <a:ext cx="586200" cy="4572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6"/>
          <p:cNvCxnSpPr>
            <a:stCxn id="121" idx="3"/>
            <a:endCxn id="132" idx="2"/>
          </p:cNvCxnSpPr>
          <p:nvPr/>
        </p:nvCxnSpPr>
        <p:spPr>
          <a:xfrm>
            <a:off x="5825225" y="1559550"/>
            <a:ext cx="586200" cy="4425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3" name="Google Shape;133;p6"/>
          <p:cNvGrpSpPr/>
          <p:nvPr/>
        </p:nvGrpSpPr>
        <p:grpSpPr>
          <a:xfrm>
            <a:off x="6411350" y="942750"/>
            <a:ext cx="1356300" cy="319200"/>
            <a:chOff x="6563750" y="561750"/>
            <a:chExt cx="1356300" cy="319200"/>
          </a:xfrm>
        </p:grpSpPr>
        <p:sp>
          <p:nvSpPr>
            <p:cNvPr id="134" name="Google Shape;134;p6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Perro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6"/>
          <p:cNvGrpSpPr/>
          <p:nvPr/>
        </p:nvGrpSpPr>
        <p:grpSpPr>
          <a:xfrm>
            <a:off x="6411350" y="1857150"/>
            <a:ext cx="1356300" cy="319200"/>
            <a:chOff x="6563750" y="1476150"/>
            <a:chExt cx="1356300" cy="319200"/>
          </a:xfrm>
        </p:grpSpPr>
        <p:sp>
          <p:nvSpPr>
            <p:cNvPr id="136" name="Google Shape;136;p6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Gato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7" name="Google Shape;137;p6"/>
          <p:cNvCxnSpPr>
            <a:endCxn id="138" idx="2"/>
          </p:cNvCxnSpPr>
          <p:nvPr/>
        </p:nvCxnSpPr>
        <p:spPr>
          <a:xfrm rot="10800000" flipH="1">
            <a:off x="5825150" y="2702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6"/>
          <p:cNvCxnSpPr>
            <a:endCxn id="140" idx="2"/>
          </p:cNvCxnSpPr>
          <p:nvPr/>
        </p:nvCxnSpPr>
        <p:spPr>
          <a:xfrm>
            <a:off x="5825150" y="315975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1" name="Google Shape;141;p6"/>
          <p:cNvGrpSpPr/>
          <p:nvPr/>
        </p:nvGrpSpPr>
        <p:grpSpPr>
          <a:xfrm>
            <a:off x="6411350" y="2542950"/>
            <a:ext cx="1356300" cy="319200"/>
            <a:chOff x="6563750" y="561750"/>
            <a:chExt cx="1356300" cy="319200"/>
          </a:xfrm>
        </p:grpSpPr>
        <p:sp>
          <p:nvSpPr>
            <p:cNvPr id="142" name="Google Shape;142;p6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Ave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6"/>
          <p:cNvGrpSpPr/>
          <p:nvPr/>
        </p:nvGrpSpPr>
        <p:grpSpPr>
          <a:xfrm>
            <a:off x="6411350" y="3457350"/>
            <a:ext cx="1356300" cy="319200"/>
            <a:chOff x="6563750" y="1476150"/>
            <a:chExt cx="1356300" cy="319200"/>
          </a:xfrm>
        </p:grpSpPr>
        <p:sp>
          <p:nvSpPr>
            <p:cNvPr id="144" name="Google Shape;144;p6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Pez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6"/>
          <p:cNvSpPr txBox="1"/>
          <p:nvPr/>
        </p:nvSpPr>
        <p:spPr>
          <a:xfrm>
            <a:off x="1460075" y="4302750"/>
            <a:ext cx="6371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i="1"/>
              <a:t>Ejemplo de clasificación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" sz="1800" i="1"/>
              <a:t>ave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gato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perro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pez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roc</a:t>
            </a:r>
            <a:r>
              <a:rPr lang="es" sz="1800" i="1"/>
              <a:t>a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1824200" y="2300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1824200" y="3236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3824675" y="15964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5767175" y="11218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3766625" y="23241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5791966" y="1595988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5803027" y="3207711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5832314" y="2820373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t="-458" r="72560" b="70698"/>
          <a:stretch/>
        </p:blipFill>
        <p:spPr>
          <a:xfrm>
            <a:off x="7245275" y="1673430"/>
            <a:ext cx="586200" cy="68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l="37849" t="32303" r="36138" b="38865"/>
          <a:stretch/>
        </p:blipFill>
        <p:spPr>
          <a:xfrm>
            <a:off x="7281179" y="2474475"/>
            <a:ext cx="514375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 l="70353" t="63204" r="2" b="7963"/>
          <a:stretch/>
        </p:blipFill>
        <p:spPr>
          <a:xfrm>
            <a:off x="7245275" y="794475"/>
            <a:ext cx="586200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 l="33361" t="67849" r="34030" b="8214"/>
          <a:stretch/>
        </p:blipFill>
        <p:spPr>
          <a:xfrm>
            <a:off x="7215963" y="3388350"/>
            <a:ext cx="644825" cy="5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625" y="3519890"/>
            <a:ext cx="702300" cy="737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4a07c9b3_0_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Árboles de decisión</a:t>
            </a:r>
            <a:endParaRPr/>
          </a:p>
        </p:txBody>
      </p:sp>
      <p:cxnSp>
        <p:nvCxnSpPr>
          <p:cNvPr id="164" name="Google Shape;164;g5e4a07c9b3_0_13"/>
          <p:cNvCxnSpPr>
            <a:stCxn id="165" idx="6"/>
            <a:endCxn id="166" idx="2"/>
          </p:cNvCxnSpPr>
          <p:nvPr/>
        </p:nvCxnSpPr>
        <p:spPr>
          <a:xfrm>
            <a:off x="1824200" y="2952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g5e4a07c9b3_0_13"/>
          <p:cNvCxnSpPr>
            <a:stCxn id="165" idx="6"/>
            <a:endCxn id="168" idx="2"/>
          </p:cNvCxnSpPr>
          <p:nvPr/>
        </p:nvCxnSpPr>
        <p:spPr>
          <a:xfrm rot="10800000" flipH="1">
            <a:off x="1824200" y="2016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g5e4a07c9b3_0_13"/>
          <p:cNvCxnSpPr>
            <a:stCxn id="170" idx="3"/>
            <a:endCxn id="171" idx="2"/>
          </p:cNvCxnSpPr>
          <p:nvPr/>
        </p:nvCxnSpPr>
        <p:spPr>
          <a:xfrm rot="10800000" flipH="1">
            <a:off x="3882725" y="1559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g5e4a07c9b3_0_13"/>
          <p:cNvCxnSpPr>
            <a:stCxn id="170" idx="3"/>
            <a:endCxn id="173" idx="2"/>
          </p:cNvCxnSpPr>
          <p:nvPr/>
        </p:nvCxnSpPr>
        <p:spPr>
          <a:xfrm>
            <a:off x="3882725" y="2016750"/>
            <a:ext cx="586200" cy="1128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4" name="Google Shape;174;g5e4a07c9b3_0_13"/>
          <p:cNvGrpSpPr/>
          <p:nvPr/>
        </p:nvGrpSpPr>
        <p:grpSpPr>
          <a:xfrm>
            <a:off x="4468925" y="1399950"/>
            <a:ext cx="1356300" cy="319200"/>
            <a:chOff x="4621325" y="1018950"/>
            <a:chExt cx="1356300" cy="319200"/>
          </a:xfrm>
        </p:grpSpPr>
        <p:sp>
          <p:nvSpPr>
            <p:cNvPr id="175" name="Google Shape;175;g5e4a07c9b3_0_13"/>
            <p:cNvSpPr/>
            <p:nvPr/>
          </p:nvSpPr>
          <p:spPr>
            <a:xfrm>
              <a:off x="4795325" y="1018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Ladra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g5e4a07c9b3_0_13"/>
            <p:cNvSpPr/>
            <p:nvPr/>
          </p:nvSpPr>
          <p:spPr>
            <a:xfrm>
              <a:off x="4621325" y="10915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g5e4a07c9b3_0_13"/>
          <p:cNvGrpSpPr/>
          <p:nvPr/>
        </p:nvGrpSpPr>
        <p:grpSpPr>
          <a:xfrm>
            <a:off x="2526425" y="1857150"/>
            <a:ext cx="1356300" cy="319200"/>
            <a:chOff x="2678825" y="1476150"/>
            <a:chExt cx="1356300" cy="319200"/>
          </a:xfrm>
        </p:grpSpPr>
        <p:sp>
          <p:nvSpPr>
            <p:cNvPr id="170" name="Google Shape;170;g5e4a07c9b3_0_13"/>
            <p:cNvSpPr/>
            <p:nvPr/>
          </p:nvSpPr>
          <p:spPr>
            <a:xfrm>
              <a:off x="2852825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Tiene piel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g5e4a07c9b3_0_13"/>
            <p:cNvSpPr/>
            <p:nvPr/>
          </p:nvSpPr>
          <p:spPr>
            <a:xfrm>
              <a:off x="2678825" y="1548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g5e4a07c9b3_0_13"/>
          <p:cNvGrpSpPr/>
          <p:nvPr/>
        </p:nvGrpSpPr>
        <p:grpSpPr>
          <a:xfrm>
            <a:off x="461925" y="2793150"/>
            <a:ext cx="1362275" cy="319200"/>
            <a:chOff x="614325" y="2412150"/>
            <a:chExt cx="1362275" cy="319200"/>
          </a:xfrm>
        </p:grpSpPr>
        <p:sp>
          <p:nvSpPr>
            <p:cNvPr id="178" name="Google Shape;178;g5e4a07c9b3_0_13"/>
            <p:cNvSpPr/>
            <p:nvPr/>
          </p:nvSpPr>
          <p:spPr>
            <a:xfrm>
              <a:off x="614325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Es un </a:t>
              </a:r>
              <a:b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animal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g5e4a07c9b3_0_13"/>
            <p:cNvSpPr/>
            <p:nvPr/>
          </p:nvSpPr>
          <p:spPr>
            <a:xfrm>
              <a:off x="1802600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g5e4a07c9b3_0_13"/>
          <p:cNvGrpSpPr/>
          <p:nvPr/>
        </p:nvGrpSpPr>
        <p:grpSpPr>
          <a:xfrm>
            <a:off x="2526425" y="3729150"/>
            <a:ext cx="1356300" cy="319200"/>
            <a:chOff x="2678825" y="3348150"/>
            <a:chExt cx="1356300" cy="319200"/>
          </a:xfrm>
        </p:grpSpPr>
        <p:sp>
          <p:nvSpPr>
            <p:cNvPr id="180" name="Google Shape;180;g5e4a07c9b3_0_13"/>
            <p:cNvSpPr/>
            <p:nvPr/>
          </p:nvSpPr>
          <p:spPr>
            <a:xfrm>
              <a:off x="2852825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Roca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g5e4a07c9b3_0_13"/>
            <p:cNvSpPr/>
            <p:nvPr/>
          </p:nvSpPr>
          <p:spPr>
            <a:xfrm>
              <a:off x="2678825" y="3420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g5e4a07c9b3_0_13"/>
          <p:cNvGrpSpPr/>
          <p:nvPr/>
        </p:nvGrpSpPr>
        <p:grpSpPr>
          <a:xfrm>
            <a:off x="4468925" y="3000150"/>
            <a:ext cx="1356300" cy="319200"/>
            <a:chOff x="4621325" y="1933350"/>
            <a:chExt cx="1356300" cy="319200"/>
          </a:xfrm>
        </p:grpSpPr>
        <p:sp>
          <p:nvSpPr>
            <p:cNvPr id="182" name="Google Shape;182;g5e4a07c9b3_0_13"/>
            <p:cNvSpPr/>
            <p:nvPr/>
          </p:nvSpPr>
          <p:spPr>
            <a:xfrm>
              <a:off x="4795325" y="1933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Puede volar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g5e4a07c9b3_0_13"/>
            <p:cNvSpPr/>
            <p:nvPr/>
          </p:nvSpPr>
          <p:spPr>
            <a:xfrm>
              <a:off x="4621325" y="19912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3" name="Google Shape;183;g5e4a07c9b3_0_13"/>
          <p:cNvCxnSpPr>
            <a:stCxn id="175" idx="3"/>
            <a:endCxn id="184" idx="2"/>
          </p:cNvCxnSpPr>
          <p:nvPr/>
        </p:nvCxnSpPr>
        <p:spPr>
          <a:xfrm rot="10800000" flipH="1">
            <a:off x="5825225" y="1102350"/>
            <a:ext cx="586200" cy="4572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g5e4a07c9b3_0_13"/>
          <p:cNvCxnSpPr>
            <a:stCxn id="175" idx="3"/>
            <a:endCxn id="186" idx="2"/>
          </p:cNvCxnSpPr>
          <p:nvPr/>
        </p:nvCxnSpPr>
        <p:spPr>
          <a:xfrm>
            <a:off x="5825225" y="1559550"/>
            <a:ext cx="586200" cy="4425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7" name="Google Shape;187;g5e4a07c9b3_0_13"/>
          <p:cNvGrpSpPr/>
          <p:nvPr/>
        </p:nvGrpSpPr>
        <p:grpSpPr>
          <a:xfrm>
            <a:off x="6411350" y="942750"/>
            <a:ext cx="1356300" cy="319200"/>
            <a:chOff x="6563750" y="561750"/>
            <a:chExt cx="1356300" cy="319200"/>
          </a:xfrm>
        </p:grpSpPr>
        <p:sp>
          <p:nvSpPr>
            <p:cNvPr id="188" name="Google Shape;188;g5e4a07c9b3_0_13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Perro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g5e4a07c9b3_0_13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g5e4a07c9b3_0_13"/>
          <p:cNvGrpSpPr/>
          <p:nvPr/>
        </p:nvGrpSpPr>
        <p:grpSpPr>
          <a:xfrm>
            <a:off x="6411350" y="1857150"/>
            <a:ext cx="1356300" cy="319200"/>
            <a:chOff x="6563750" y="1476150"/>
            <a:chExt cx="1356300" cy="319200"/>
          </a:xfrm>
        </p:grpSpPr>
        <p:sp>
          <p:nvSpPr>
            <p:cNvPr id="190" name="Google Shape;190;g5e4a07c9b3_0_13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Gato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g5e4a07c9b3_0_13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1" name="Google Shape;191;g5e4a07c9b3_0_13"/>
          <p:cNvCxnSpPr>
            <a:endCxn id="192" idx="2"/>
          </p:cNvCxnSpPr>
          <p:nvPr/>
        </p:nvCxnSpPr>
        <p:spPr>
          <a:xfrm rot="10800000" flipH="1">
            <a:off x="5825150" y="2702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g5e4a07c9b3_0_13"/>
          <p:cNvCxnSpPr>
            <a:endCxn id="194" idx="2"/>
          </p:cNvCxnSpPr>
          <p:nvPr/>
        </p:nvCxnSpPr>
        <p:spPr>
          <a:xfrm>
            <a:off x="5825150" y="315975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5" name="Google Shape;195;g5e4a07c9b3_0_13"/>
          <p:cNvGrpSpPr/>
          <p:nvPr/>
        </p:nvGrpSpPr>
        <p:grpSpPr>
          <a:xfrm>
            <a:off x="6411350" y="2542950"/>
            <a:ext cx="1356300" cy="319200"/>
            <a:chOff x="6563750" y="561750"/>
            <a:chExt cx="1356300" cy="319200"/>
          </a:xfrm>
        </p:grpSpPr>
        <p:sp>
          <p:nvSpPr>
            <p:cNvPr id="196" name="Google Shape;196;g5e4a07c9b3_0_13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Ave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g5e4a07c9b3_0_13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g5e4a07c9b3_0_13"/>
          <p:cNvGrpSpPr/>
          <p:nvPr/>
        </p:nvGrpSpPr>
        <p:grpSpPr>
          <a:xfrm>
            <a:off x="6411350" y="3457350"/>
            <a:ext cx="1356300" cy="319200"/>
            <a:chOff x="6563750" y="1476150"/>
            <a:chExt cx="1356300" cy="319200"/>
          </a:xfrm>
        </p:grpSpPr>
        <p:sp>
          <p:nvSpPr>
            <p:cNvPr id="198" name="Google Shape;198;g5e4a07c9b3_0_13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Pez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g5e4a07c9b3_0_13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g5e4a07c9b3_0_13"/>
          <p:cNvSpPr txBox="1"/>
          <p:nvPr/>
        </p:nvSpPr>
        <p:spPr>
          <a:xfrm>
            <a:off x="1460075" y="4302750"/>
            <a:ext cx="6371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i="1"/>
              <a:t>Ejemplo de clasificación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" sz="1800" i="1"/>
              <a:t>ave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gato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perro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pez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roc</a:t>
            </a:r>
            <a:r>
              <a:rPr lang="es" sz="1800" i="1"/>
              <a:t>a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5e4a07c9b3_0_13"/>
          <p:cNvSpPr txBox="1"/>
          <p:nvPr/>
        </p:nvSpPr>
        <p:spPr>
          <a:xfrm>
            <a:off x="1824200" y="2300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5e4a07c9b3_0_13"/>
          <p:cNvSpPr txBox="1"/>
          <p:nvPr/>
        </p:nvSpPr>
        <p:spPr>
          <a:xfrm>
            <a:off x="1824200" y="3236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5e4a07c9b3_0_13"/>
          <p:cNvSpPr txBox="1"/>
          <p:nvPr/>
        </p:nvSpPr>
        <p:spPr>
          <a:xfrm>
            <a:off x="3824675" y="15964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5e4a07c9b3_0_13"/>
          <p:cNvSpPr txBox="1"/>
          <p:nvPr/>
        </p:nvSpPr>
        <p:spPr>
          <a:xfrm>
            <a:off x="5767175" y="11218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5e4a07c9b3_0_13"/>
          <p:cNvSpPr txBox="1"/>
          <p:nvPr/>
        </p:nvSpPr>
        <p:spPr>
          <a:xfrm>
            <a:off x="3766625" y="23241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5e4a07c9b3_0_13"/>
          <p:cNvSpPr txBox="1"/>
          <p:nvPr/>
        </p:nvSpPr>
        <p:spPr>
          <a:xfrm>
            <a:off x="5791966" y="1595988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5e4a07c9b3_0_13"/>
          <p:cNvSpPr txBox="1"/>
          <p:nvPr/>
        </p:nvSpPr>
        <p:spPr>
          <a:xfrm>
            <a:off x="5803027" y="3207711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5e4a07c9b3_0_13"/>
          <p:cNvSpPr txBox="1"/>
          <p:nvPr/>
        </p:nvSpPr>
        <p:spPr>
          <a:xfrm>
            <a:off x="5832314" y="2820373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5e4a07c9b3_0_13"/>
          <p:cNvPicPr preferRelativeResize="0"/>
          <p:nvPr/>
        </p:nvPicPr>
        <p:blipFill rotWithShape="1">
          <a:blip r:embed="rId3">
            <a:alphaModFix/>
          </a:blip>
          <a:srcRect t="-458" r="72560" b="70698"/>
          <a:stretch/>
        </p:blipFill>
        <p:spPr>
          <a:xfrm>
            <a:off x="7245275" y="1673430"/>
            <a:ext cx="586200" cy="68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5e4a07c9b3_0_13"/>
          <p:cNvPicPr preferRelativeResize="0"/>
          <p:nvPr/>
        </p:nvPicPr>
        <p:blipFill rotWithShape="1">
          <a:blip r:embed="rId3">
            <a:alphaModFix/>
          </a:blip>
          <a:srcRect l="37849" t="32303" r="36138" b="38865"/>
          <a:stretch/>
        </p:blipFill>
        <p:spPr>
          <a:xfrm>
            <a:off x="7281179" y="2474475"/>
            <a:ext cx="514375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5e4a07c9b3_0_13"/>
          <p:cNvPicPr preferRelativeResize="0"/>
          <p:nvPr/>
        </p:nvPicPr>
        <p:blipFill rotWithShape="1">
          <a:blip r:embed="rId3">
            <a:alphaModFix/>
          </a:blip>
          <a:srcRect l="70353" t="63204" r="2" b="7963"/>
          <a:stretch/>
        </p:blipFill>
        <p:spPr>
          <a:xfrm>
            <a:off x="7245275" y="794475"/>
            <a:ext cx="586200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5e4a07c9b3_0_13"/>
          <p:cNvPicPr preferRelativeResize="0"/>
          <p:nvPr/>
        </p:nvPicPr>
        <p:blipFill rotWithShape="1">
          <a:blip r:embed="rId3">
            <a:alphaModFix/>
          </a:blip>
          <a:srcRect l="33361" t="67849" r="34030" b="8214"/>
          <a:stretch/>
        </p:blipFill>
        <p:spPr>
          <a:xfrm>
            <a:off x="7215963" y="3388350"/>
            <a:ext cx="644825" cy="5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5e4a07c9b3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625" y="3519890"/>
            <a:ext cx="702300" cy="73771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5e4a07c9b3_0_13"/>
          <p:cNvSpPr/>
          <p:nvPr/>
        </p:nvSpPr>
        <p:spPr>
          <a:xfrm>
            <a:off x="813725" y="2544450"/>
            <a:ext cx="1070700" cy="816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5e4a07c9b3_0_13"/>
          <p:cNvSpPr txBox="1"/>
          <p:nvPr/>
        </p:nvSpPr>
        <p:spPr>
          <a:xfrm>
            <a:off x="261175" y="23305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0000"/>
                </a:solidFill>
              </a:rPr>
              <a:t>Raíz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215" name="Google Shape;215;g5e4a07c9b3_0_13"/>
          <p:cNvSpPr/>
          <p:nvPr/>
        </p:nvSpPr>
        <p:spPr>
          <a:xfrm>
            <a:off x="2422800" y="1576950"/>
            <a:ext cx="1356300" cy="816600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e4a07c9b3_0_13"/>
          <p:cNvSpPr/>
          <p:nvPr/>
        </p:nvSpPr>
        <p:spPr>
          <a:xfrm>
            <a:off x="4303100" y="1151250"/>
            <a:ext cx="1356300" cy="816600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e4a07c9b3_0_13"/>
          <p:cNvSpPr/>
          <p:nvPr/>
        </p:nvSpPr>
        <p:spPr>
          <a:xfrm>
            <a:off x="4303100" y="2725650"/>
            <a:ext cx="1356300" cy="816600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5e4a07c9b3_0_13"/>
          <p:cNvSpPr/>
          <p:nvPr/>
        </p:nvSpPr>
        <p:spPr>
          <a:xfrm>
            <a:off x="6324050" y="750150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5e4a07c9b3_0_13"/>
          <p:cNvSpPr/>
          <p:nvPr/>
        </p:nvSpPr>
        <p:spPr>
          <a:xfrm>
            <a:off x="6324050" y="1532513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e4a07c9b3_0_13"/>
          <p:cNvSpPr/>
          <p:nvPr/>
        </p:nvSpPr>
        <p:spPr>
          <a:xfrm>
            <a:off x="6324050" y="2374050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5e4a07c9b3_0_13"/>
          <p:cNvSpPr/>
          <p:nvPr/>
        </p:nvSpPr>
        <p:spPr>
          <a:xfrm>
            <a:off x="6324050" y="3174150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5e4a07c9b3_0_13"/>
          <p:cNvSpPr/>
          <p:nvPr/>
        </p:nvSpPr>
        <p:spPr>
          <a:xfrm>
            <a:off x="2422800" y="3480450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5e4a07c9b3_0_13"/>
          <p:cNvSpPr txBox="1"/>
          <p:nvPr/>
        </p:nvSpPr>
        <p:spPr>
          <a:xfrm>
            <a:off x="2088050" y="11797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3C78D8"/>
                </a:solidFill>
              </a:rPr>
              <a:t>Nodo</a:t>
            </a:r>
            <a:endParaRPr sz="1800" b="1">
              <a:solidFill>
                <a:srgbClr val="3C78D8"/>
              </a:solidFill>
            </a:endParaRPr>
          </a:p>
        </p:txBody>
      </p:sp>
      <p:sp>
        <p:nvSpPr>
          <p:cNvPr id="224" name="Google Shape;224;g5e4a07c9b3_0_13"/>
          <p:cNvSpPr txBox="1"/>
          <p:nvPr/>
        </p:nvSpPr>
        <p:spPr>
          <a:xfrm>
            <a:off x="6846650" y="347856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6AA84F"/>
                </a:solidFill>
              </a:rPr>
              <a:t>Hoja</a:t>
            </a:r>
            <a:endParaRPr sz="1800" b="1" dirty="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Árboles de decisión</a:t>
            </a:r>
            <a:endParaRPr/>
          </a:p>
        </p:txBody>
      </p:sp>
      <p:sp>
        <p:nvSpPr>
          <p:cNvPr id="230" name="Google Shape;230;p7"/>
          <p:cNvSpPr/>
          <p:nvPr/>
        </p:nvSpPr>
        <p:spPr>
          <a:xfrm>
            <a:off x="364320" y="1282925"/>
            <a:ext cx="8214900" cy="26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s"/>
              <a:t>á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rbol de decisi</a:t>
            </a:r>
            <a:r>
              <a:rPr lang="es"/>
              <a:t>ón es un método de aprendizaje </a:t>
            </a:r>
            <a:r>
              <a:rPr lang="es" b="1"/>
              <a:t>supervisado no paramétrico</a:t>
            </a:r>
            <a:r>
              <a:rPr lang="es"/>
              <a:t> utilizado para la </a:t>
            </a:r>
            <a:r>
              <a:rPr lang="es" b="1"/>
              <a:t>clasificación </a:t>
            </a:r>
            <a:r>
              <a:rPr lang="es"/>
              <a:t>y la </a:t>
            </a:r>
            <a:r>
              <a:rPr lang="es" b="1"/>
              <a:t>regresión</a:t>
            </a:r>
            <a:r>
              <a:rPr lang="es"/>
              <a:t>, donde se cumple lo siguiente: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/>
              <a:t>El nodo inicial se le conoce como </a:t>
            </a:r>
            <a:r>
              <a:rPr lang="es" b="1">
                <a:solidFill>
                  <a:srgbClr val="FF0000"/>
                </a:solidFill>
              </a:rPr>
              <a:t>Raíz</a:t>
            </a:r>
            <a:endParaRPr b="1">
              <a:solidFill>
                <a:srgbClr val="FF0000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s" sz="1400" b="1" i="0" u="none" strike="noStrike" cap="none">
                <a:solidFill>
                  <a:srgbClr val="3C78D8"/>
                </a:solidFill>
              </a:rPr>
              <a:t>nodo 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interno (los nodos que no son hojas) es etiquetado con una caracter</a:t>
            </a:r>
            <a:r>
              <a:rPr lang="es"/>
              <a:t>í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s" sz="1400" i="0" u="none" strike="noStrike" cap="none">
                <a:solidFill>
                  <a:srgbClr val="000000"/>
                </a:solidFill>
              </a:rPr>
              <a:t>arista 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parte de un nodo interno es etiquetada con un literal (una afirmaci</a:t>
            </a:r>
            <a:r>
              <a:rPr lang="es"/>
              <a:t>ó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sobre la caracter</a:t>
            </a:r>
            <a:r>
              <a:rPr lang="es"/>
              <a:t>í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stica correspondiente)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conjunto de literales de un nodo se denomina partici</a:t>
            </a:r>
            <a:r>
              <a:rPr lang="es"/>
              <a:t>ó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(split)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s" sz="1400" b="1" i="0" u="none" strike="noStrike" cap="none">
                <a:solidFill>
                  <a:srgbClr val="6AA84F"/>
                </a:solidFill>
              </a:rPr>
              <a:t>hoja 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 </a:t>
            </a:r>
            <a:r>
              <a:rPr lang="es"/>
              <a:t>á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rbol representa una expresi</a:t>
            </a:r>
            <a:r>
              <a:rPr lang="es"/>
              <a:t>ó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l</a:t>
            </a:r>
            <a:r>
              <a:rPr lang="es"/>
              <a:t>ó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gica, que es la conjunci</a:t>
            </a:r>
            <a:r>
              <a:rPr lang="es"/>
              <a:t>ó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de los literales encontrados en la ruta desde la ra</a:t>
            </a:r>
            <a:r>
              <a:rPr lang="es"/>
              <a:t>í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 del </a:t>
            </a:r>
            <a:r>
              <a:rPr lang="es"/>
              <a:t>á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rbol hasta dicha hoja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extensi</a:t>
            </a:r>
            <a:r>
              <a:rPr lang="es"/>
              <a:t>ó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de dicha conjunci</a:t>
            </a:r>
            <a:r>
              <a:rPr lang="es"/>
              <a:t>ó</a:t>
            </a: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(el conjunto de instancias que cubre) es el segmento del espacio de instancias asociado a la hoja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Clasificación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75" y="624250"/>
            <a:ext cx="7363674" cy="42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1247</Words>
  <Application>Microsoft Office PowerPoint</Application>
  <PresentationFormat>Presentación en pantalla (16:9)</PresentationFormat>
  <Paragraphs>228</Paragraphs>
  <Slides>44</Slides>
  <Notes>44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9" baseType="lpstr">
      <vt:lpstr>Arial</vt:lpstr>
      <vt:lpstr>Calibri</vt:lpstr>
      <vt:lpstr>Consolas</vt:lpstr>
      <vt:lpstr>Roboto</vt:lpstr>
      <vt:lpstr>Simple Light</vt:lpstr>
      <vt:lpstr>Fundamentos de aprendizaje de máquina</vt:lpstr>
      <vt:lpstr>Rodrigo Maldonado Cadenillas</vt:lpstr>
      <vt:lpstr>Agenda</vt:lpstr>
      <vt:lpstr>Árboles de decisión</vt:lpstr>
      <vt:lpstr>Árboles de decisión</vt:lpstr>
      <vt:lpstr>Árboles de decisión</vt:lpstr>
      <vt:lpstr>Árboles de decisión</vt:lpstr>
      <vt:lpstr>Clasificación</vt:lpstr>
      <vt:lpstr>Presentación de PowerPoint</vt:lpstr>
      <vt:lpstr>Presentación de PowerPoint</vt:lpstr>
      <vt:lpstr>Presentación de PowerPoint</vt:lpstr>
      <vt:lpstr>¿Cómo hallar las mejores separaciones?</vt:lpstr>
      <vt:lpstr>Gini impurity</vt:lpstr>
      <vt:lpstr>Gini impurity</vt:lpstr>
      <vt:lpstr>Gini impurity</vt:lpstr>
      <vt:lpstr>Gini impurity</vt:lpstr>
      <vt:lpstr>Gini impurity</vt:lpstr>
      <vt:lpstr>Gini impurity</vt:lpstr>
      <vt:lpstr>Gini impurity</vt:lpstr>
      <vt:lpstr>Gini impurity</vt:lpstr>
      <vt:lpstr>Gini impurity</vt:lpstr>
      <vt:lpstr>Presentación de PowerPoint</vt:lpstr>
      <vt:lpstr>Presentación de PowerPoint</vt:lpstr>
      <vt:lpstr>Presentación de PowerPoint</vt:lpstr>
      <vt:lpstr>Presentación de PowerPoint</vt:lpstr>
      <vt:lpstr>Regresión</vt:lpstr>
      <vt:lpstr>Clasificación vs Regresión</vt:lpstr>
      <vt:lpstr>Clasificación vs Regresión</vt:lpstr>
      <vt:lpstr>¿Cómo hallar las mejores separaciones (regresión)?</vt:lpstr>
      <vt:lpstr>¿Cómo hallar las mejores separaciones (regresión)?</vt:lpstr>
      <vt:lpstr>Árbol de regresión</vt:lpstr>
      <vt:lpstr>Coefficient of determination (R2)</vt:lpstr>
      <vt:lpstr>Condiciones para detener la recursión</vt:lpstr>
      <vt:lpstr>Poda</vt:lpstr>
      <vt:lpstr>Ventajas / desventajas</vt:lpstr>
      <vt:lpstr>Feature importance</vt:lpstr>
      <vt:lpstr>Feature importance</vt:lpstr>
      <vt:lpstr>Mean decrease impurity (or gini importance)</vt:lpstr>
      <vt:lpstr>Permutation importance</vt:lpstr>
      <vt:lpstr>Drop-column importance</vt:lpstr>
      <vt:lpstr>¿Preguntas?</vt:lpstr>
      <vt:lpstr>Let’s code</vt:lpstr>
      <vt:lpstr>Referencias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 Fundamentos de aprendizaje de máquina</dc:title>
  <cp:lastModifiedBy>Rodrigo</cp:lastModifiedBy>
  <cp:revision>21</cp:revision>
  <dcterms:modified xsi:type="dcterms:W3CDTF">2019-08-09T00:44:30Z</dcterms:modified>
</cp:coreProperties>
</file>