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61"/>
  </p:notesMasterIdLst>
  <p:sldIdLst>
    <p:sldId id="303" r:id="rId2"/>
    <p:sldId id="257" r:id="rId3"/>
    <p:sldId id="258" r:id="rId4"/>
    <p:sldId id="259" r:id="rId5"/>
    <p:sldId id="278" r:id="rId6"/>
    <p:sldId id="280" r:id="rId7"/>
    <p:sldId id="305" r:id="rId8"/>
    <p:sldId id="31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76" r:id="rId27"/>
    <p:sldId id="277" r:id="rId28"/>
    <p:sldId id="306" r:id="rId29"/>
    <p:sldId id="279" r:id="rId30"/>
    <p:sldId id="307" r:id="rId31"/>
    <p:sldId id="308" r:id="rId32"/>
    <p:sldId id="309" r:id="rId33"/>
    <p:sldId id="310" r:id="rId34"/>
    <p:sldId id="312" r:id="rId35"/>
    <p:sldId id="313" r:id="rId36"/>
    <p:sldId id="314" r:id="rId37"/>
    <p:sldId id="315" r:id="rId38"/>
    <p:sldId id="304" r:id="rId39"/>
    <p:sldId id="317" r:id="rId40"/>
    <p:sldId id="316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298" r:id="rId55"/>
    <p:sldId id="299" r:id="rId56"/>
    <p:sldId id="300" r:id="rId57"/>
    <p:sldId id="301" r:id="rId58"/>
    <p:sldId id="318" r:id="rId59"/>
    <p:sldId id="302" r:id="rId60"/>
  </p:sldIdLst>
  <p:sldSz cx="9144000" cy="5143500" type="screen16x9"/>
  <p:notesSz cx="6858000" cy="9144000"/>
  <p:embeddedFontLst>
    <p:embeddedFont>
      <p:font typeface="Roboto" panose="020B0604020202020204" charset="0"/>
      <p:regular r:id="rId62"/>
      <p:bold r:id="rId63"/>
      <p:italic r:id="rId64"/>
      <p:boldItalic r:id="rId65"/>
    </p:embeddedFont>
    <p:embeddedFont>
      <p:font typeface="Roboto Mono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84b6a8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84b6a84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a8508349b_1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a8508349b_1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8508349b_1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8508349b_1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a8508349b_1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a8508349b_1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a8508349b_1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a8508349b_1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a8508349b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a8508349b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a8508349b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a8508349b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a8508349b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a8508349b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a8508349b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a8508349b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8508349b_1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8508349b_1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a8508349b_1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a8508349b_1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8507e9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8507e9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a8508349b_1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a8508349b_1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a8508349b_1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a8508349b_1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a8508349b_1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a8508349b_1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a8508349b_1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a8508349b_1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a8508349b_1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a8508349b_1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a8508349b_1_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a8508349b_1_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e8a97322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e8a97322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121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e8a973229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e8a973229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92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e8a973229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e8a973229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5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e8a973229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e8a973229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4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a84b6a84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a84b6a84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e8a973229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e8a973229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446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e8a973229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e8a973229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055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e8a973229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e8a973229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26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e8a973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e8a9732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88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e8a973229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e8a973229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664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e8a973229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e8a973229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27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e8a973229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e8a973229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45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e8a97322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3e8a97322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587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a8508349b_1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a8508349b_1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05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a8508349b_1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a8508349b_1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4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a8508349b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a8508349b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a8508349b_1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a8508349b_1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778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8a97322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8a97322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8a973229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8a973229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8a973229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8a973229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e8a97322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e8a973229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8a97322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8a97322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e8a973229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e8a973229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e8a97322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e8a97322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e8a973229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e8a973229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8a97322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8a97322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a8508349b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a8508349b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e8a97322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e8a973229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e8a97322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e8a97322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e8a97322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e8a97322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e8a973229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e8a973229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a8508349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a8508349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a8508349b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a8508349b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a8508349b_1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a8508349b_1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a8508349b_1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a8508349b_1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a8508349b_1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a8508349b_1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8100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a8508349b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a8508349b_1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a8508349b_1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a8508349b_1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a8508349b_1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a8508349b_1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9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e8a97322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e8a97322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92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8508349b_1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8508349b_1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Lecture 7 -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27 Jan 2016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Lecture 7 -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27 Jan 2016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Lecture 7 -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27 Jan 2016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Lecture 7 -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27 Jan 2016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5">
  <p:cSld name="TITLE_5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624125"/>
            <a:ext cx="9144000" cy="529200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72200" y="4624125"/>
            <a:ext cx="5250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Fei-Fei Li &amp; Andrej Karpathy &amp; Justin Johnson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3261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Lecture 6 -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03289" y="4667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000">
                <a:solidFill>
                  <a:srgbClr val="FFFFFF"/>
                </a:solidFill>
              </a:defRPr>
            </a:lvl1pPr>
            <a:lvl2pPr lvl="1" rtl="0">
              <a:buNone/>
              <a:defRPr sz="2000">
                <a:solidFill>
                  <a:srgbClr val="FFFFFF"/>
                </a:solidFill>
              </a:defRPr>
            </a:lvl2pPr>
            <a:lvl3pPr lvl="2" rtl="0">
              <a:buNone/>
              <a:defRPr sz="2000">
                <a:solidFill>
                  <a:srgbClr val="FFFFFF"/>
                </a:solidFill>
              </a:defRPr>
            </a:lvl3pPr>
            <a:lvl4pPr lvl="3" rtl="0">
              <a:buNone/>
              <a:defRPr sz="2000">
                <a:solidFill>
                  <a:srgbClr val="FFFFFF"/>
                </a:solidFill>
              </a:defRPr>
            </a:lvl4pPr>
            <a:lvl5pPr lvl="4" rtl="0">
              <a:buNone/>
              <a:defRPr sz="2000">
                <a:solidFill>
                  <a:srgbClr val="FFFFFF"/>
                </a:solidFill>
              </a:defRPr>
            </a:lvl5pPr>
            <a:lvl6pPr lvl="5" rtl="0">
              <a:buNone/>
              <a:defRPr sz="2000">
                <a:solidFill>
                  <a:srgbClr val="FFFFFF"/>
                </a:solidFill>
              </a:defRPr>
            </a:lvl6pPr>
            <a:lvl7pPr lvl="6" rtl="0">
              <a:buNone/>
              <a:defRPr sz="2000">
                <a:solidFill>
                  <a:srgbClr val="FFFFFF"/>
                </a:solidFill>
              </a:defRPr>
            </a:lvl7pPr>
            <a:lvl8pPr lvl="7" rtl="0">
              <a:buNone/>
              <a:defRPr sz="2000">
                <a:solidFill>
                  <a:srgbClr val="FFFFFF"/>
                </a:solidFill>
              </a:defRPr>
            </a:lvl8pPr>
            <a:lvl9pPr lvl="8" rtl="0">
              <a:buNone/>
              <a:defRPr sz="2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7535900" y="4617975"/>
            <a:ext cx="3501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25 Jan 2016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idRMC/Diplomatura-de-Especializacion-en-Desarrollo-de-Aplicaciones-con-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pucp/winter-school-2018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eUPuFGJHk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xplained.ai/rf-importance/index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s" dirty="0"/>
            </a:br>
            <a:r>
              <a:rPr lang="es-PE" b="1" dirty="0"/>
              <a:t> </a:t>
            </a:r>
            <a:r>
              <a:rPr lang="es-PE" dirty="0"/>
              <a:t>Fundamentos de aprendizaje de máquina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br>
              <a:rPr lang="es-PE" sz="2000" b="1" dirty="0"/>
            </a:br>
            <a:r>
              <a:rPr lang="es-PE" sz="2000" b="1" dirty="0"/>
              <a:t>Diplomado de especialización de </a:t>
            </a:r>
          </a:p>
          <a:p>
            <a:pPr marL="0" lvl="0" indent="0"/>
            <a:r>
              <a:rPr lang="es-PE" sz="2000" b="1" dirty="0"/>
              <a:t>desarrollo de aplicaciones con Inteligencia Artificial</a:t>
            </a:r>
            <a:endParaRPr lang="es-PE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dirty="0"/>
              <a:t>Rodrigo Maldonado </a:t>
            </a:r>
            <a:r>
              <a:rPr lang="es" sz="1800" dirty="0"/>
              <a:t>– </a:t>
            </a:r>
            <a:r>
              <a:rPr lang="es-PE" sz="1800" dirty="0" err="1"/>
              <a:t>rodrigo.maldonado</a:t>
            </a:r>
            <a:r>
              <a:rPr lang="es" sz="1800" dirty="0"/>
              <a:t>@pucp.edu.pe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4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436498" y="192042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0FF"/>
                </a:solidFill>
              </a:rPr>
              <a:t>Variables independientes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7003520" y="192046"/>
            <a:ext cx="2457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8761D"/>
                </a:solidFill>
              </a:rPr>
              <a:t>Variable dependiente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/>
          <p:nvPr/>
        </p:nvSpPr>
        <p:spPr>
          <a:xfrm>
            <a:off x="7056226" y="595275"/>
            <a:ext cx="783000" cy="4349700"/>
          </a:xfrm>
          <a:prstGeom prst="rect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5"/>
          <p:cNvSpPr/>
          <p:nvPr/>
        </p:nvSpPr>
        <p:spPr>
          <a:xfrm>
            <a:off x="1533019" y="604425"/>
            <a:ext cx="5470500" cy="43497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1436501" y="192050"/>
            <a:ext cx="3835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980000"/>
                </a:solidFill>
              </a:rPr>
              <a:t>¿Con qué pregunta iniciamos el árbol?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Gini impurity</a:t>
            </a:r>
            <a:endParaRPr dirty="0"/>
          </a:p>
        </p:txBody>
      </p:sp>
      <p:sp>
        <p:nvSpPr>
          <p:cNvPr id="402" name="Google Shape;402;p46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hallar las mejores separaciones?</a:t>
            </a:r>
            <a:endParaRPr/>
          </a:p>
        </p:txBody>
      </p:sp>
      <p:pic>
        <p:nvPicPr>
          <p:cNvPr id="403" name="Google Shape;4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25" y="2193613"/>
            <a:ext cx="3580950" cy="90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10" name="Google Shape;410;p47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7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7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7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23" name="Google Shape;423;p48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8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8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8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8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8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3  </a:t>
            </a:r>
            <a:endParaRPr sz="2400" b="1"/>
          </a:p>
        </p:txBody>
      </p:sp>
      <p:sp>
        <p:nvSpPr>
          <p:cNvPr id="434" name="Google Shape;434;p48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4</a:t>
            </a:r>
            <a:endParaRPr sz="2400" b="1"/>
          </a:p>
        </p:txBody>
      </p:sp>
      <p:pic>
        <p:nvPicPr>
          <p:cNvPr id="435" name="Google Shape;4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41" name="Google Shape;441;p49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9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9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9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9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9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3  </a:t>
            </a:r>
            <a:endParaRPr sz="2400" b="1"/>
          </a:p>
        </p:txBody>
      </p:sp>
      <p:sp>
        <p:nvSpPr>
          <p:cNvPr id="452" name="Google Shape;452;p49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4</a:t>
            </a:r>
            <a:endParaRPr sz="2400" b="1"/>
          </a:p>
        </p:txBody>
      </p:sp>
      <p:sp>
        <p:nvSpPr>
          <p:cNvPr id="453" name="Google Shape;453;p49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9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3/7 = 0.43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4/7 = 0.57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456" name="Google Shape;456;p49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63" name="Google Shape;463;p50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0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0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0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0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0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0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0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0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3  </a:t>
            </a:r>
            <a:endParaRPr sz="2400" b="1"/>
          </a:p>
        </p:txBody>
      </p:sp>
      <p:sp>
        <p:nvSpPr>
          <p:cNvPr id="474" name="Google Shape;474;p50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4</a:t>
            </a:r>
            <a:endParaRPr sz="2400" b="1"/>
          </a:p>
        </p:txBody>
      </p:sp>
      <p:sp>
        <p:nvSpPr>
          <p:cNvPr id="475" name="Google Shape;475;p50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0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3/7 = 0.43</a:t>
            </a:r>
            <a:endParaRPr/>
          </a:p>
        </p:txBody>
      </p:sp>
      <p:sp>
        <p:nvSpPr>
          <p:cNvPr id="477" name="Google Shape;477;p50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4/7 = 0.57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0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= 1 - (0.43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+ 0.57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) = 0.49</a:t>
            </a:r>
            <a:endParaRPr/>
          </a:p>
        </p:txBody>
      </p:sp>
      <p:pic>
        <p:nvPicPr>
          <p:cNvPr id="480" name="Google Shape;4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1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1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1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1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51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1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1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1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_  </a:t>
            </a:r>
            <a:endParaRPr sz="2400" b="1"/>
          </a:p>
        </p:txBody>
      </p:sp>
      <p:sp>
        <p:nvSpPr>
          <p:cNvPr id="497" name="Google Shape;497;p51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_</a:t>
            </a:r>
            <a:endParaRPr sz="2400" b="1"/>
          </a:p>
        </p:txBody>
      </p:sp>
      <p:sp>
        <p:nvSpPr>
          <p:cNvPr id="498" name="Google Shape;498;p51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1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_/7 = ?</a:t>
            </a:r>
            <a:endParaRPr/>
          </a:p>
        </p:txBody>
      </p:sp>
      <p:sp>
        <p:nvSpPr>
          <p:cNvPr id="500" name="Google Shape;500;p51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_/7 = ?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1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= 1 - (_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_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) = ??</a:t>
            </a:r>
            <a:endParaRPr/>
          </a:p>
        </p:txBody>
      </p:sp>
      <p:pic>
        <p:nvPicPr>
          <p:cNvPr id="503" name="Google Shape;5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2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2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2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2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2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2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2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2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1  </a:t>
            </a:r>
            <a:endParaRPr sz="2400" b="1"/>
          </a:p>
        </p:txBody>
      </p:sp>
      <p:sp>
        <p:nvSpPr>
          <p:cNvPr id="520" name="Google Shape;520;p52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6</a:t>
            </a:r>
            <a:endParaRPr sz="2400" b="1"/>
          </a:p>
        </p:txBody>
      </p:sp>
      <p:sp>
        <p:nvSpPr>
          <p:cNvPr id="521" name="Google Shape;521;p52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2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1/7 = 0.14</a:t>
            </a:r>
            <a:endParaRPr/>
          </a:p>
        </p:txBody>
      </p:sp>
      <p:sp>
        <p:nvSpPr>
          <p:cNvPr id="523" name="Google Shape;523;p52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6/7 = 0.86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24" name="Google Shape;524;p52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2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= 1 - (0.14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+ 0.86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) = 0.24</a:t>
            </a:r>
            <a:endParaRPr/>
          </a:p>
        </p:txBody>
      </p:sp>
      <p:pic>
        <p:nvPicPr>
          <p:cNvPr id="526" name="Google Shape;5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3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3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3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3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3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3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3"/>
          <p:cNvSpPr txBox="1"/>
          <p:nvPr/>
        </p:nvSpPr>
        <p:spPr>
          <a:xfrm>
            <a:off x="4566125" y="23397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0.24</a:t>
            </a:r>
            <a:endParaRPr/>
          </a:p>
        </p:txBody>
      </p:sp>
      <p:pic>
        <p:nvPicPr>
          <p:cNvPr id="541" name="Google Shape;541;p53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2239285"/>
            <a:ext cx="1054276" cy="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3"/>
          <p:cNvSpPr/>
          <p:nvPr/>
        </p:nvSpPr>
        <p:spPr>
          <a:xfrm>
            <a:off x="1170750" y="3013900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3"/>
          <p:cNvSpPr/>
          <p:nvPr/>
        </p:nvSpPr>
        <p:spPr>
          <a:xfrm>
            <a:off x="148607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3"/>
          <p:cNvSpPr/>
          <p:nvPr/>
        </p:nvSpPr>
        <p:spPr>
          <a:xfrm>
            <a:off x="2397200" y="3196150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/>
          <p:nvPr/>
        </p:nvSpPr>
        <p:spPr>
          <a:xfrm>
            <a:off x="3308325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3"/>
          <p:cNvSpPr/>
          <p:nvPr/>
        </p:nvSpPr>
        <p:spPr>
          <a:xfrm>
            <a:off x="4219450" y="31961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3"/>
          <p:cNvSpPr/>
          <p:nvPr/>
        </p:nvSpPr>
        <p:spPr>
          <a:xfrm>
            <a:off x="513057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3"/>
          <p:cNvSpPr/>
          <p:nvPr/>
        </p:nvSpPr>
        <p:spPr>
          <a:xfrm>
            <a:off x="6041700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6952825" y="3196138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3"/>
          <p:cNvSpPr txBox="1"/>
          <p:nvPr/>
        </p:nvSpPr>
        <p:spPr>
          <a:xfrm>
            <a:off x="4566125" y="4016175"/>
            <a:ext cx="7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0.49</a:t>
            </a:r>
            <a:endParaRPr/>
          </a:p>
        </p:txBody>
      </p:sp>
      <p:pic>
        <p:nvPicPr>
          <p:cNvPr id="551" name="Google Shape;551;p53"/>
          <p:cNvPicPr preferRelativeResize="0"/>
          <p:nvPr/>
        </p:nvPicPr>
        <p:blipFill rotWithShape="1">
          <a:blip r:embed="rId3">
            <a:alphaModFix/>
          </a:blip>
          <a:srcRect l="-1501" r="90015"/>
          <a:stretch/>
        </p:blipFill>
        <p:spPr>
          <a:xfrm>
            <a:off x="3587278" y="3915685"/>
            <a:ext cx="1054276" cy="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0" y="1355068"/>
            <a:ext cx="8520600" cy="9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Github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311700" y="2178267"/>
            <a:ext cx="8520600" cy="1772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PE" dirty="0">
                <a:hlinkClick r:id="rId3"/>
              </a:rPr>
              <a:t>https://github.com/TheCidRMC/Diplomatura-de-Especializacion-en-Desarrollo-de-Aplicaciones-con-IA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4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4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4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4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4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4"/>
          <p:cNvSpPr/>
          <p:nvPr/>
        </p:nvSpPr>
        <p:spPr>
          <a:xfrm>
            <a:off x="1411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4"/>
          <p:cNvSpPr/>
          <p:nvPr/>
        </p:nvSpPr>
        <p:spPr>
          <a:xfrm>
            <a:off x="38531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4"/>
          <p:cNvSpPr txBox="1"/>
          <p:nvPr/>
        </p:nvSpPr>
        <p:spPr>
          <a:xfrm>
            <a:off x="2130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2  </a:t>
            </a:r>
            <a:endParaRPr sz="2400" b="1"/>
          </a:p>
        </p:txBody>
      </p:sp>
      <p:sp>
        <p:nvSpPr>
          <p:cNvPr id="568" name="Google Shape;568;p54"/>
          <p:cNvSpPr txBox="1"/>
          <p:nvPr/>
        </p:nvSpPr>
        <p:spPr>
          <a:xfrm>
            <a:off x="45724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3</a:t>
            </a:r>
            <a:endParaRPr sz="2400" b="1"/>
          </a:p>
        </p:txBody>
      </p:sp>
      <p:sp>
        <p:nvSpPr>
          <p:cNvPr id="569" name="Google Shape;569;p54"/>
          <p:cNvSpPr/>
          <p:nvPr/>
        </p:nvSpPr>
        <p:spPr>
          <a:xfrm>
            <a:off x="939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4"/>
          <p:cNvSpPr txBox="1"/>
          <p:nvPr/>
        </p:nvSpPr>
        <p:spPr>
          <a:xfrm>
            <a:off x="491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2/7 = 0.29</a:t>
            </a:r>
            <a:endParaRPr/>
          </a:p>
        </p:txBody>
      </p:sp>
      <p:sp>
        <p:nvSpPr>
          <p:cNvPr id="571" name="Google Shape;571;p54"/>
          <p:cNvSpPr txBox="1"/>
          <p:nvPr/>
        </p:nvSpPr>
        <p:spPr>
          <a:xfrm>
            <a:off x="33964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3/7 = 0.42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72" name="Google Shape;572;p54"/>
          <p:cNvSpPr/>
          <p:nvPr/>
        </p:nvSpPr>
        <p:spPr>
          <a:xfrm>
            <a:off x="38445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4"/>
          <p:cNvSpPr txBox="1"/>
          <p:nvPr/>
        </p:nvSpPr>
        <p:spPr>
          <a:xfrm>
            <a:off x="3522550" y="4244475"/>
            <a:ext cx="496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= 1 - (0.29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+ 0.42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+ 0.29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) = 0.66</a:t>
            </a:r>
            <a:endParaRPr/>
          </a:p>
        </p:txBody>
      </p:sp>
      <p:sp>
        <p:nvSpPr>
          <p:cNvPr id="574" name="Google Shape;574;p54"/>
          <p:cNvSpPr/>
          <p:nvPr/>
        </p:nvSpPr>
        <p:spPr>
          <a:xfrm>
            <a:off x="6751900" y="2618075"/>
            <a:ext cx="640500" cy="6405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4"/>
          <p:cNvSpPr txBox="1"/>
          <p:nvPr/>
        </p:nvSpPr>
        <p:spPr>
          <a:xfrm>
            <a:off x="7471200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2</a:t>
            </a:r>
            <a:endParaRPr sz="2400" b="1"/>
          </a:p>
        </p:txBody>
      </p:sp>
      <p:sp>
        <p:nvSpPr>
          <p:cNvPr id="576" name="Google Shape;576;p54"/>
          <p:cNvSpPr txBox="1"/>
          <p:nvPr/>
        </p:nvSpPr>
        <p:spPr>
          <a:xfrm>
            <a:off x="6295150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2/7 = 0.29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77" name="Google Shape;577;p54"/>
          <p:cNvSpPr/>
          <p:nvPr/>
        </p:nvSpPr>
        <p:spPr>
          <a:xfrm>
            <a:off x="6743276" y="3664528"/>
            <a:ext cx="240600" cy="2406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584" name="Google Shape;584;p55"/>
          <p:cNvSpPr/>
          <p:nvPr/>
        </p:nvSpPr>
        <p:spPr>
          <a:xfrm>
            <a:off x="1170750" y="1310475"/>
            <a:ext cx="6802500" cy="1005000"/>
          </a:xfrm>
          <a:prstGeom prst="rect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5"/>
          <p:cNvSpPr/>
          <p:nvPr/>
        </p:nvSpPr>
        <p:spPr>
          <a:xfrm>
            <a:off x="148607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239720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5"/>
          <p:cNvSpPr/>
          <p:nvPr/>
        </p:nvSpPr>
        <p:spPr>
          <a:xfrm>
            <a:off x="3308325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5"/>
          <p:cNvSpPr/>
          <p:nvPr/>
        </p:nvSpPr>
        <p:spPr>
          <a:xfrm>
            <a:off x="4219450" y="149272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5"/>
          <p:cNvSpPr/>
          <p:nvPr/>
        </p:nvSpPr>
        <p:spPr>
          <a:xfrm>
            <a:off x="513057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5"/>
          <p:cNvSpPr/>
          <p:nvPr/>
        </p:nvSpPr>
        <p:spPr>
          <a:xfrm>
            <a:off x="6041700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5"/>
          <p:cNvSpPr/>
          <p:nvPr/>
        </p:nvSpPr>
        <p:spPr>
          <a:xfrm>
            <a:off x="6952825" y="1492713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5"/>
          <p:cNvSpPr/>
          <p:nvPr/>
        </p:nvSpPr>
        <p:spPr>
          <a:xfrm>
            <a:off x="2173200" y="2638750"/>
            <a:ext cx="640500" cy="6405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5"/>
          <p:cNvSpPr/>
          <p:nvPr/>
        </p:nvSpPr>
        <p:spPr>
          <a:xfrm>
            <a:off x="5224775" y="2618075"/>
            <a:ext cx="640500" cy="6405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5"/>
          <p:cNvSpPr txBox="1"/>
          <p:nvPr/>
        </p:nvSpPr>
        <p:spPr>
          <a:xfrm>
            <a:off x="2892500" y="2685700"/>
            <a:ext cx="8322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0  </a:t>
            </a:r>
            <a:endParaRPr sz="2400" b="1"/>
          </a:p>
        </p:txBody>
      </p:sp>
      <p:sp>
        <p:nvSpPr>
          <p:cNvPr id="595" name="Google Shape;595;p55"/>
          <p:cNvSpPr txBox="1"/>
          <p:nvPr/>
        </p:nvSpPr>
        <p:spPr>
          <a:xfrm>
            <a:off x="5944075" y="2638750"/>
            <a:ext cx="707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/>
              <a:t>= 7</a:t>
            </a:r>
            <a:endParaRPr sz="2400" b="1"/>
          </a:p>
        </p:txBody>
      </p:sp>
      <p:sp>
        <p:nvSpPr>
          <p:cNvPr id="596" name="Google Shape;596;p55"/>
          <p:cNvSpPr/>
          <p:nvPr/>
        </p:nvSpPr>
        <p:spPr>
          <a:xfrm>
            <a:off x="1701751" y="3685203"/>
            <a:ext cx="240600" cy="2406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5"/>
          <p:cNvSpPr txBox="1"/>
          <p:nvPr/>
        </p:nvSpPr>
        <p:spPr>
          <a:xfrm>
            <a:off x="1253625" y="34858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0/7 = 0</a:t>
            </a:r>
            <a:endParaRPr/>
          </a:p>
        </p:txBody>
      </p:sp>
      <p:sp>
        <p:nvSpPr>
          <p:cNvPr id="598" name="Google Shape;598;p55"/>
          <p:cNvSpPr txBox="1"/>
          <p:nvPr/>
        </p:nvSpPr>
        <p:spPr>
          <a:xfrm>
            <a:off x="4768025" y="34651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p(     ) = 7/7 = 1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99" name="Google Shape;599;p55"/>
          <p:cNvSpPr/>
          <p:nvPr/>
        </p:nvSpPr>
        <p:spPr>
          <a:xfrm>
            <a:off x="5216151" y="3664528"/>
            <a:ext cx="240600" cy="24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5"/>
          <p:cNvSpPr txBox="1"/>
          <p:nvPr/>
        </p:nvSpPr>
        <p:spPr>
          <a:xfrm>
            <a:off x="3522550" y="4244475"/>
            <a:ext cx="404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chemeClr val="dk1"/>
                </a:solidFill>
              </a:rPr>
              <a:t>= 1 - (0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 + 1</a:t>
            </a:r>
            <a:r>
              <a:rPr lang="es" sz="2400" b="1" baseline="30000">
                <a:solidFill>
                  <a:schemeClr val="dk1"/>
                </a:solidFill>
              </a:rPr>
              <a:t>2</a:t>
            </a:r>
            <a:r>
              <a:rPr lang="es" sz="2400" b="1">
                <a:solidFill>
                  <a:schemeClr val="dk1"/>
                </a:solidFill>
              </a:rPr>
              <a:t>) = 0</a:t>
            </a:r>
            <a:endParaRPr/>
          </a:p>
        </p:txBody>
      </p:sp>
      <p:pic>
        <p:nvPicPr>
          <p:cNvPr id="601" name="Google Shape;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4351025"/>
            <a:ext cx="2256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75" y="700450"/>
            <a:ext cx="7363674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6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980000"/>
                </a:solidFill>
              </a:rPr>
              <a:t>¿Con qué pregunta iniciamos el árbol? </a:t>
            </a:r>
            <a:r>
              <a:rPr lang="es" b="1">
                <a:solidFill>
                  <a:srgbClr val="0000FF"/>
                </a:solidFill>
              </a:rPr>
              <a:t>Con la que produzca el mínimo gini impurity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980000"/>
                </a:solidFill>
              </a:rPr>
              <a:t>¿Con qué pregunta iniciamos el árbol? </a:t>
            </a:r>
            <a:r>
              <a:rPr lang="es" b="1">
                <a:solidFill>
                  <a:srgbClr val="0000FF"/>
                </a:solidFill>
              </a:rPr>
              <a:t>Con la que produzca el mínimo gini impurity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13" name="Google Shape;613;p57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798" y="1719263"/>
            <a:ext cx="18669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100" y="1010650"/>
            <a:ext cx="225697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7"/>
          <p:cNvSpPr/>
          <p:nvPr/>
        </p:nvSpPr>
        <p:spPr>
          <a:xfrm>
            <a:off x="3310062" y="901850"/>
            <a:ext cx="334800" cy="68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7"/>
          <p:cNvSpPr/>
          <p:nvPr/>
        </p:nvSpPr>
        <p:spPr>
          <a:xfrm>
            <a:off x="3244448" y="1711950"/>
            <a:ext cx="321300" cy="178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8" name="Google Shape;618;p57"/>
          <p:cNvCxnSpPr>
            <a:stCxn id="617" idx="2"/>
          </p:cNvCxnSpPr>
          <p:nvPr/>
        </p:nvCxnSpPr>
        <p:spPr>
          <a:xfrm>
            <a:off x="3405098" y="3498450"/>
            <a:ext cx="0" cy="3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9" name="Google Shape;619;p57"/>
          <p:cNvSpPr txBox="1"/>
          <p:nvPr/>
        </p:nvSpPr>
        <p:spPr>
          <a:xfrm>
            <a:off x="3088953" y="3746179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0.23</a:t>
            </a:r>
            <a:endParaRPr sz="1800" b="1"/>
          </a:p>
        </p:txBody>
      </p:sp>
      <p:pic>
        <p:nvPicPr>
          <p:cNvPr id="620" name="Google Shape;620;p57"/>
          <p:cNvPicPr preferRelativeResize="0"/>
          <p:nvPr/>
        </p:nvPicPr>
        <p:blipFill rotWithShape="1">
          <a:blip r:embed="rId5">
            <a:alphaModFix/>
          </a:blip>
          <a:srcRect r="29328"/>
          <a:stretch/>
        </p:blipFill>
        <p:spPr>
          <a:xfrm>
            <a:off x="1526756" y="3810229"/>
            <a:ext cx="15950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7"/>
          <p:cNvPicPr preferRelativeResize="0"/>
          <p:nvPr/>
        </p:nvPicPr>
        <p:blipFill rotWithShape="1">
          <a:blip r:embed="rId5">
            <a:alphaModFix/>
          </a:blip>
          <a:srcRect r="51723"/>
          <a:stretch/>
        </p:blipFill>
        <p:spPr>
          <a:xfrm>
            <a:off x="1526752" y="4316225"/>
            <a:ext cx="10896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7"/>
          <p:cNvSpPr txBox="1"/>
          <p:nvPr/>
        </p:nvSpPr>
        <p:spPr>
          <a:xfrm>
            <a:off x="2616353" y="4259850"/>
            <a:ext cx="7770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0.77</a:t>
            </a:r>
            <a:endParaRPr sz="1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8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980000"/>
                </a:solidFill>
              </a:rPr>
              <a:t>¿Con qué pregunta iniciamos el árbol? </a:t>
            </a:r>
            <a:r>
              <a:rPr lang="es" b="1">
                <a:solidFill>
                  <a:srgbClr val="0000FF"/>
                </a:solidFill>
              </a:rPr>
              <a:t>Con la que produzca el mínimo gini impurity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28" name="Google Shape;628;p58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8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 = 0.77</a:t>
            </a:r>
            <a:endParaRPr sz="1800" i="1"/>
          </a:p>
        </p:txBody>
      </p:sp>
      <p:cxnSp>
        <p:nvCxnSpPr>
          <p:cNvPr id="630" name="Google Shape;630;p58"/>
          <p:cNvCxnSpPr>
            <a:stCxn id="631" idx="6"/>
            <a:endCxn id="632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58"/>
          <p:cNvCxnSpPr>
            <a:stCxn id="631" idx="6"/>
            <a:endCxn id="634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4" name="Google Shape;634;p58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8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</a:rPr>
              <a:t>warm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</a:rPr>
              <a:t>blooded?</a:t>
            </a:r>
            <a:endParaRPr sz="1800" b="1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8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8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36" name="Google Shape;636;p58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  <p:sp>
        <p:nvSpPr>
          <p:cNvPr id="637" name="Google Shape;637;p58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pic>
        <p:nvPicPr>
          <p:cNvPr id="638" name="Google Shape;638;p58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8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gini(yes) = 1 - 0.59 = 0.41</a:t>
            </a:r>
            <a:endParaRPr sz="1800" i="1"/>
          </a:p>
        </p:txBody>
      </p:sp>
      <p:sp>
        <p:nvSpPr>
          <p:cNvPr id="640" name="Google Shape;640;p58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gini(no) = 1 - 0.34 = 0.66</a:t>
            </a:r>
            <a:endParaRPr sz="1800" i="1"/>
          </a:p>
        </p:txBody>
      </p:sp>
      <p:pic>
        <p:nvPicPr>
          <p:cNvPr id="641" name="Google Shape;64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/>
        </p:nvSpPr>
        <p:spPr>
          <a:xfrm>
            <a:off x="1055500" y="268250"/>
            <a:ext cx="73638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980000"/>
                </a:solidFill>
              </a:rPr>
              <a:t>¿Con qué pregunta iniciamos el árbol? </a:t>
            </a:r>
            <a:r>
              <a:rPr lang="es" b="1">
                <a:solidFill>
                  <a:srgbClr val="0000FF"/>
                </a:solidFill>
              </a:rPr>
              <a:t>Con la que produzca el mínimo gini impurity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648" name="Google Shape;648;p59"/>
          <p:cNvPicPr preferRelativeResize="0"/>
          <p:nvPr/>
        </p:nvPicPr>
        <p:blipFill rotWithShape="1">
          <a:blip r:embed="rId3">
            <a:alphaModFix/>
          </a:blip>
          <a:srcRect l="90589"/>
          <a:stretch/>
        </p:blipFill>
        <p:spPr>
          <a:xfrm>
            <a:off x="362575" y="722450"/>
            <a:ext cx="692925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9"/>
          <p:cNvSpPr txBox="1"/>
          <p:nvPr/>
        </p:nvSpPr>
        <p:spPr>
          <a:xfrm>
            <a:off x="2222804" y="1429360"/>
            <a:ext cx="1356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 = 0.77</a:t>
            </a:r>
            <a:endParaRPr sz="1800" i="1"/>
          </a:p>
        </p:txBody>
      </p:sp>
      <p:cxnSp>
        <p:nvCxnSpPr>
          <p:cNvPr id="650" name="Google Shape;650;p59"/>
          <p:cNvCxnSpPr>
            <a:stCxn id="651" idx="6"/>
            <a:endCxn id="652" idx="2"/>
          </p:cNvCxnSpPr>
          <p:nvPr/>
        </p:nvCxnSpPr>
        <p:spPr>
          <a:xfrm>
            <a:off x="3653306" y="2201550"/>
            <a:ext cx="641700" cy="849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3" name="Google Shape;653;p59"/>
          <p:cNvCxnSpPr>
            <a:stCxn id="651" idx="6"/>
            <a:endCxn id="654" idx="2"/>
          </p:cNvCxnSpPr>
          <p:nvPr/>
        </p:nvCxnSpPr>
        <p:spPr>
          <a:xfrm rot="10800000" flipH="1">
            <a:off x="3653306" y="1254750"/>
            <a:ext cx="641700" cy="946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4" name="Google Shape;654;p59"/>
          <p:cNvSpPr/>
          <p:nvPr/>
        </p:nvSpPr>
        <p:spPr>
          <a:xfrm>
            <a:off x="4294900" y="11677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9"/>
          <p:cNvSpPr/>
          <p:nvPr/>
        </p:nvSpPr>
        <p:spPr>
          <a:xfrm>
            <a:off x="2207487" y="2055098"/>
            <a:ext cx="13275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</a:rPr>
              <a:t>warm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dk1"/>
                </a:solidFill>
              </a:rPr>
              <a:t>blooded?</a:t>
            </a:r>
            <a:endParaRPr sz="1800" b="1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9"/>
          <p:cNvSpPr/>
          <p:nvPr/>
        </p:nvSpPr>
        <p:spPr>
          <a:xfrm>
            <a:off x="3497306" y="2114550"/>
            <a:ext cx="156000" cy="174000"/>
          </a:xfrm>
          <a:prstGeom prst="ellipse">
            <a:avLst/>
          </a:prstGeom>
          <a:solidFill>
            <a:srgbClr val="2F2F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59"/>
          <p:cNvSpPr/>
          <p:nvPr/>
        </p:nvSpPr>
        <p:spPr>
          <a:xfrm>
            <a:off x="4294900" y="2963550"/>
            <a:ext cx="174000" cy="174000"/>
          </a:xfrm>
          <a:prstGeom prst="ellipse">
            <a:avLst/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56" name="Google Shape;656;p59"/>
          <p:cNvSpPr txBox="1"/>
          <p:nvPr/>
        </p:nvSpPr>
        <p:spPr>
          <a:xfrm>
            <a:off x="3534975" y="10915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  <p:sp>
        <p:nvSpPr>
          <p:cNvPr id="657" name="Google Shape;657;p59"/>
          <p:cNvSpPr txBox="1"/>
          <p:nvPr/>
        </p:nvSpPr>
        <p:spPr>
          <a:xfrm>
            <a:off x="3592675" y="23982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pic>
        <p:nvPicPr>
          <p:cNvPr id="658" name="Google Shape;658;p59"/>
          <p:cNvPicPr preferRelativeResize="0"/>
          <p:nvPr/>
        </p:nvPicPr>
        <p:blipFill rotWithShape="1">
          <a:blip r:embed="rId3">
            <a:alphaModFix/>
          </a:blip>
          <a:srcRect l="15945" r="69788"/>
          <a:stretch/>
        </p:blipFill>
        <p:spPr>
          <a:xfrm>
            <a:off x="1055500" y="722450"/>
            <a:ext cx="1050500" cy="42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59"/>
          <p:cNvSpPr txBox="1"/>
          <p:nvPr/>
        </p:nvSpPr>
        <p:spPr>
          <a:xfrm>
            <a:off x="6312501" y="10915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gini(yes) = 1 - 0.59 = 0.41</a:t>
            </a:r>
            <a:endParaRPr sz="1800" i="1"/>
          </a:p>
        </p:txBody>
      </p:sp>
      <p:sp>
        <p:nvSpPr>
          <p:cNvPr id="660" name="Google Shape;660;p59"/>
          <p:cNvSpPr txBox="1"/>
          <p:nvPr/>
        </p:nvSpPr>
        <p:spPr>
          <a:xfrm>
            <a:off x="6332322" y="2844150"/>
            <a:ext cx="28707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gini(no) = 1 - 0.34 = 0.66</a:t>
            </a:r>
            <a:endParaRPr sz="1800" i="1"/>
          </a:p>
        </p:txBody>
      </p:sp>
      <p:pic>
        <p:nvPicPr>
          <p:cNvPr id="661" name="Google Shape;66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450" y="4124650"/>
            <a:ext cx="6774750" cy="4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537" y="2528313"/>
            <a:ext cx="1838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0587" y="830875"/>
            <a:ext cx="18002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093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/>
          <p:nvPr/>
        </p:nvSpPr>
        <p:spPr>
          <a:xfrm>
            <a:off x="3445800" y="598487"/>
            <a:ext cx="2404800" cy="6948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CCCCCC"/>
                </a:solidFill>
              </a:rPr>
              <a:t>Machine Learning</a:t>
            </a:r>
            <a:endParaRPr sz="1800" b="1">
              <a:solidFill>
                <a:srgbClr val="CCCCCC"/>
              </a:solidFill>
            </a:endParaRPr>
          </a:p>
        </p:txBody>
      </p:sp>
      <p:sp>
        <p:nvSpPr>
          <p:cNvPr id="771" name="Google Shape;771;p39"/>
          <p:cNvSpPr/>
          <p:nvPr/>
        </p:nvSpPr>
        <p:spPr>
          <a:xfrm>
            <a:off x="1675500" y="1820475"/>
            <a:ext cx="1982100" cy="6948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Aprendizaje Supervisado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72" name="Google Shape;772;p39"/>
          <p:cNvSpPr/>
          <p:nvPr/>
        </p:nvSpPr>
        <p:spPr>
          <a:xfrm>
            <a:off x="5638800" y="1820475"/>
            <a:ext cx="1982100" cy="6948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Aprendizaje no Supervisado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73" name="Google Shape;773;p39"/>
          <p:cNvSpPr/>
          <p:nvPr/>
        </p:nvSpPr>
        <p:spPr>
          <a:xfrm>
            <a:off x="984000" y="2967750"/>
            <a:ext cx="1530000" cy="5727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Clasificación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74" name="Google Shape;774;p39"/>
          <p:cNvSpPr/>
          <p:nvPr/>
        </p:nvSpPr>
        <p:spPr>
          <a:xfrm>
            <a:off x="2818797" y="2967750"/>
            <a:ext cx="1530000" cy="5727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Regresión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75" name="Google Shape;775;p39"/>
          <p:cNvCxnSpPr>
            <a:stCxn id="770" idx="2"/>
            <a:endCxn id="771" idx="0"/>
          </p:cNvCxnSpPr>
          <p:nvPr/>
        </p:nvCxnSpPr>
        <p:spPr>
          <a:xfrm rot="5400000">
            <a:off x="3393750" y="565937"/>
            <a:ext cx="527100" cy="19818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39"/>
          <p:cNvCxnSpPr>
            <a:stCxn id="770" idx="2"/>
            <a:endCxn id="772" idx="0"/>
          </p:cNvCxnSpPr>
          <p:nvPr/>
        </p:nvCxnSpPr>
        <p:spPr>
          <a:xfrm rot="-5400000" flipH="1">
            <a:off x="5375550" y="565937"/>
            <a:ext cx="527100" cy="19818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39"/>
          <p:cNvCxnSpPr>
            <a:stCxn id="771" idx="2"/>
            <a:endCxn id="773" idx="0"/>
          </p:cNvCxnSpPr>
          <p:nvPr/>
        </p:nvCxnSpPr>
        <p:spPr>
          <a:xfrm rot="5400000">
            <a:off x="1981650" y="2282775"/>
            <a:ext cx="452400" cy="9174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39"/>
          <p:cNvCxnSpPr>
            <a:stCxn id="771" idx="2"/>
            <a:endCxn id="774" idx="0"/>
          </p:cNvCxnSpPr>
          <p:nvPr/>
        </p:nvCxnSpPr>
        <p:spPr>
          <a:xfrm rot="-5400000" flipH="1">
            <a:off x="2898900" y="2282925"/>
            <a:ext cx="452400" cy="9171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39"/>
          <p:cNvSpPr/>
          <p:nvPr/>
        </p:nvSpPr>
        <p:spPr>
          <a:xfrm>
            <a:off x="4946400" y="2967675"/>
            <a:ext cx="1530000" cy="5727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Clustering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80" name="Google Shape;780;p39"/>
          <p:cNvSpPr/>
          <p:nvPr/>
        </p:nvSpPr>
        <p:spPr>
          <a:xfrm>
            <a:off x="6781197" y="2967675"/>
            <a:ext cx="1530000" cy="572700"/>
          </a:xfrm>
          <a:prstGeom prst="roundRect">
            <a:avLst>
              <a:gd name="adj" fmla="val 16667"/>
            </a:avLst>
          </a:prstGeom>
          <a:solidFill>
            <a:srgbClr val="6FA8DC">
              <a:alpha val="2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Reducción de dimensiones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81" name="Google Shape;781;p39"/>
          <p:cNvCxnSpPr>
            <a:stCxn id="772" idx="2"/>
            <a:endCxn id="779" idx="0"/>
          </p:cNvCxnSpPr>
          <p:nvPr/>
        </p:nvCxnSpPr>
        <p:spPr>
          <a:xfrm rot="5400000">
            <a:off x="5944500" y="2282325"/>
            <a:ext cx="452400" cy="91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39"/>
          <p:cNvCxnSpPr>
            <a:stCxn id="772" idx="2"/>
            <a:endCxn id="780" idx="0"/>
          </p:cNvCxnSpPr>
          <p:nvPr/>
        </p:nvCxnSpPr>
        <p:spPr>
          <a:xfrm rot="-5400000" flipH="1">
            <a:off x="6861750" y="2283375"/>
            <a:ext cx="452400" cy="916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3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65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4" name="Google Shape;784;p39"/>
          <p:cNvSpPr/>
          <p:nvPr/>
        </p:nvSpPr>
        <p:spPr>
          <a:xfrm>
            <a:off x="2818797" y="2967750"/>
            <a:ext cx="1530000" cy="572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Regresión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18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vs Regresión</a:t>
            </a:r>
            <a:endParaRPr/>
          </a:p>
        </p:txBody>
      </p:sp>
      <p:sp>
        <p:nvSpPr>
          <p:cNvPr id="790" name="Google Shape;790;p40"/>
          <p:cNvSpPr/>
          <p:nvPr/>
        </p:nvSpPr>
        <p:spPr>
          <a:xfrm>
            <a:off x="2115275" y="197200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clasificación</a:t>
            </a:r>
            <a:endParaRPr/>
          </a:p>
        </p:txBody>
      </p:sp>
      <p:sp>
        <p:nvSpPr>
          <p:cNvPr id="791" name="Google Shape;791;p40"/>
          <p:cNvSpPr/>
          <p:nvPr/>
        </p:nvSpPr>
        <p:spPr>
          <a:xfrm>
            <a:off x="4018825" y="1805225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spam</a:t>
            </a:r>
            <a:endParaRPr/>
          </a:p>
        </p:txBody>
      </p:sp>
      <p:sp>
        <p:nvSpPr>
          <p:cNvPr id="792" name="Google Shape;792;p40"/>
          <p:cNvSpPr/>
          <p:nvPr/>
        </p:nvSpPr>
        <p:spPr>
          <a:xfrm>
            <a:off x="672800" y="208883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/>
          </a:p>
        </p:txBody>
      </p:sp>
      <p:cxnSp>
        <p:nvCxnSpPr>
          <p:cNvPr id="793" name="Google Shape;793;p40"/>
          <p:cNvCxnSpPr>
            <a:stCxn id="792" idx="3"/>
            <a:endCxn id="790" idx="1"/>
          </p:cNvCxnSpPr>
          <p:nvPr/>
        </p:nvCxnSpPr>
        <p:spPr>
          <a:xfrm>
            <a:off x="1739300" y="225833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40"/>
          <p:cNvSpPr/>
          <p:nvPr/>
        </p:nvSpPr>
        <p:spPr>
          <a:xfrm>
            <a:off x="4018825" y="237245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spam</a:t>
            </a:r>
            <a:endParaRPr/>
          </a:p>
        </p:txBody>
      </p:sp>
      <p:cxnSp>
        <p:nvCxnSpPr>
          <p:cNvPr id="795" name="Google Shape;795;p40"/>
          <p:cNvCxnSpPr>
            <a:stCxn id="790" idx="3"/>
            <a:endCxn id="791" idx="1"/>
          </p:cNvCxnSpPr>
          <p:nvPr/>
        </p:nvCxnSpPr>
        <p:spPr>
          <a:xfrm rot="10800000" flipH="1">
            <a:off x="3349175" y="19748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6" name="Google Shape;796;p40"/>
          <p:cNvCxnSpPr>
            <a:stCxn id="790" idx="3"/>
            <a:endCxn id="794" idx="1"/>
          </p:cNvCxnSpPr>
          <p:nvPr/>
        </p:nvCxnSpPr>
        <p:spPr>
          <a:xfrm>
            <a:off x="3349175" y="2258358"/>
            <a:ext cx="669600" cy="2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40"/>
          <p:cNvSpPr txBox="1"/>
          <p:nvPr/>
        </p:nvSpPr>
        <p:spPr>
          <a:xfrm>
            <a:off x="672800" y="147456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Ej: detección de spam</a:t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926200" y="3642858"/>
            <a:ext cx="12339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regresión</a:t>
            </a: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6580500" y="3759700"/>
            <a:ext cx="1066500" cy="339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</a:t>
            </a:r>
            <a:endParaRPr/>
          </a:p>
        </p:txBody>
      </p:sp>
      <p:sp>
        <p:nvSpPr>
          <p:cNvPr id="800" name="Google Shape;800;p40"/>
          <p:cNvSpPr/>
          <p:nvPr/>
        </p:nvSpPr>
        <p:spPr>
          <a:xfrm>
            <a:off x="3483725" y="3759688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/>
          </a:p>
        </p:txBody>
      </p:sp>
      <p:cxnSp>
        <p:nvCxnSpPr>
          <p:cNvPr id="801" name="Google Shape;801;p40"/>
          <p:cNvCxnSpPr>
            <a:stCxn id="800" idx="3"/>
            <a:endCxn id="798" idx="1"/>
          </p:cNvCxnSpPr>
          <p:nvPr/>
        </p:nvCxnSpPr>
        <p:spPr>
          <a:xfrm>
            <a:off x="4550225" y="3929188"/>
            <a:ext cx="37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40"/>
          <p:cNvCxnSpPr>
            <a:stCxn id="798" idx="3"/>
            <a:endCxn id="799" idx="1"/>
          </p:cNvCxnSpPr>
          <p:nvPr/>
        </p:nvCxnSpPr>
        <p:spPr>
          <a:xfrm>
            <a:off x="6160100" y="3929208"/>
            <a:ext cx="42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3" name="Google Shape;803;p40"/>
          <p:cNvSpPr txBox="1"/>
          <p:nvPr/>
        </p:nvSpPr>
        <p:spPr>
          <a:xfrm>
            <a:off x="3483725" y="3145413"/>
            <a:ext cx="2950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Ej: estimación de demanda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216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vs Regresión</a:t>
            </a:r>
            <a:endParaRPr/>
          </a:p>
        </p:txBody>
      </p:sp>
      <p:pic>
        <p:nvPicPr>
          <p:cNvPr id="809" name="Google Shape;809;p41"/>
          <p:cNvPicPr preferRelativeResize="0"/>
          <p:nvPr/>
        </p:nvPicPr>
        <p:blipFill rotWithShape="1">
          <a:blip r:embed="rId3">
            <a:alphaModFix/>
          </a:blip>
          <a:srcRect t="12012" b="-996"/>
          <a:stretch/>
        </p:blipFill>
        <p:spPr>
          <a:xfrm>
            <a:off x="374425" y="1151582"/>
            <a:ext cx="8395151" cy="373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1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es-PE" dirty="0" err="1"/>
              <a:t>Pre-procesamiento</a:t>
            </a:r>
            <a:r>
              <a:rPr lang="es-PE" dirty="0"/>
              <a:t> y aprendizaje no supervisado</a:t>
            </a:r>
          </a:p>
          <a:p>
            <a:pPr lvl="0">
              <a:buFont typeface="+mj-lt"/>
              <a:buAutoNum type="arabicPeriod"/>
            </a:pPr>
            <a:r>
              <a:rPr lang="es-PE" b="1" dirty="0">
                <a:solidFill>
                  <a:srgbClr val="FF0000"/>
                </a:solidFill>
              </a:rPr>
              <a:t>Árboles de decisión, métricas de evaluación</a:t>
            </a:r>
          </a:p>
          <a:p>
            <a:pPr lvl="0">
              <a:buFont typeface="+mj-lt"/>
              <a:buAutoNum type="arabicPeriod"/>
            </a:pPr>
            <a:r>
              <a:rPr lang="es-PE" dirty="0"/>
              <a:t>Regresión Lineal y logística</a:t>
            </a:r>
          </a:p>
          <a:p>
            <a:pPr lvl="0">
              <a:buFont typeface="+mj-lt"/>
              <a:buAutoNum type="arabicPeriod"/>
            </a:pPr>
            <a:r>
              <a:rPr lang="es-PE" dirty="0"/>
              <a:t>Redes neuronales y bibliotecas para desarrollo</a:t>
            </a:r>
          </a:p>
          <a:p>
            <a:pPr lvl="0">
              <a:buFont typeface="+mj-lt"/>
              <a:buAutoNum type="arabicPeriod"/>
            </a:pPr>
            <a:r>
              <a:rPr lang="es-PE" dirty="0"/>
              <a:t>Deep </a:t>
            </a:r>
            <a:r>
              <a:rPr lang="es-PE" dirty="0" err="1"/>
              <a:t>Learning</a:t>
            </a:r>
            <a:r>
              <a:rPr lang="es-PE" dirty="0"/>
              <a:t>, aplicaciones</a:t>
            </a:r>
          </a:p>
          <a:p>
            <a:pPr lvl="0">
              <a:buFont typeface="+mj-lt"/>
              <a:buAutoNum type="arabicPeriod"/>
            </a:pPr>
            <a:r>
              <a:rPr lang="es-PE" dirty="0"/>
              <a:t>Optimización de redes, </a:t>
            </a:r>
            <a:r>
              <a:rPr lang="es-PE" dirty="0" err="1"/>
              <a:t>auto-tuning</a:t>
            </a:r>
            <a:endParaRPr lang="es-PE" dirty="0"/>
          </a:p>
          <a:p>
            <a:pPr lvl="0">
              <a:buFont typeface="+mj-lt"/>
              <a:buAutoNum type="arabicPeriod"/>
            </a:pPr>
            <a:endParaRPr lang="es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2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Gini impurity</a:t>
            </a:r>
            <a:endParaRPr/>
          </a:p>
        </p:txBody>
      </p:sp>
      <p:sp>
        <p:nvSpPr>
          <p:cNvPr id="815" name="Google Shape;815;p42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816" name="Google Shape;8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2"/>
          <p:cNvSpPr txBox="1"/>
          <p:nvPr/>
        </p:nvSpPr>
        <p:spPr>
          <a:xfrm>
            <a:off x="6240018" y="600523"/>
            <a:ext cx="1834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0">
                <a:solidFill>
                  <a:srgbClr val="FF0000"/>
                </a:solidFill>
              </a:rPr>
              <a:t>?</a:t>
            </a:r>
            <a:endParaRPr sz="1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2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3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Gini impurity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Mean Squared Error (MSE)</a:t>
            </a:r>
            <a:endParaRPr/>
          </a:p>
        </p:txBody>
      </p:sp>
      <p:sp>
        <p:nvSpPr>
          <p:cNvPr id="823" name="Google Shape;823;p43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hallar las mejores separaciones (regresión)?</a:t>
            </a:r>
            <a:endParaRPr/>
          </a:p>
        </p:txBody>
      </p:sp>
      <p:pic>
        <p:nvPicPr>
          <p:cNvPr id="824" name="Google Shape;8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25" y="1736413"/>
            <a:ext cx="3580950" cy="908666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43"/>
          <p:cNvSpPr/>
          <p:nvPr/>
        </p:nvSpPr>
        <p:spPr>
          <a:xfrm>
            <a:off x="1405525" y="970475"/>
            <a:ext cx="6668700" cy="1674600"/>
          </a:xfrm>
          <a:prstGeom prst="mathMultiply">
            <a:avLst>
              <a:gd name="adj1" fmla="val 819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400" y="3323680"/>
            <a:ext cx="3580950" cy="97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97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 de regresión</a:t>
            </a:r>
            <a:endParaRPr/>
          </a:p>
        </p:txBody>
      </p:sp>
      <p:pic>
        <p:nvPicPr>
          <p:cNvPr id="832" name="Google Shape;8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88" y="1201363"/>
            <a:ext cx="6143625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090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Coefficient of determination (R</a:t>
            </a:r>
            <a:r>
              <a:rPr lang="es" baseline="30000"/>
              <a:t>2</a:t>
            </a:r>
            <a:r>
              <a:rPr lang="es"/>
              <a:t>)</a:t>
            </a:r>
            <a:endParaRPr baseline="30000"/>
          </a:p>
        </p:txBody>
      </p:sp>
      <p:pic>
        <p:nvPicPr>
          <p:cNvPr id="838" name="Google Shape;8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00" y="2434025"/>
            <a:ext cx="3239150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00" y="3294775"/>
            <a:ext cx="3505502" cy="82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298" y="1743096"/>
            <a:ext cx="3505502" cy="701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1" name="Google Shape;841;p45"/>
          <p:cNvCxnSpPr/>
          <p:nvPr/>
        </p:nvCxnSpPr>
        <p:spPr>
          <a:xfrm rot="10800000" flipH="1">
            <a:off x="3669648" y="1923823"/>
            <a:ext cx="1005300" cy="641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2" name="Google Shape;842;p45"/>
          <p:cNvCxnSpPr/>
          <p:nvPr/>
        </p:nvCxnSpPr>
        <p:spPr>
          <a:xfrm>
            <a:off x="3669648" y="3109223"/>
            <a:ext cx="935700" cy="43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3" name="Google Shape;843;p45"/>
          <p:cNvSpPr txBox="1"/>
          <p:nvPr/>
        </p:nvSpPr>
        <p:spPr>
          <a:xfrm>
            <a:off x="4737900" y="139347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0FF"/>
                </a:solidFill>
              </a:rPr>
              <a:t>Suma de errores al cuadrado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4" name="Google Shape;844;p45"/>
          <p:cNvSpPr txBox="1"/>
          <p:nvPr/>
        </p:nvSpPr>
        <p:spPr>
          <a:xfrm>
            <a:off x="4737900" y="2994025"/>
            <a:ext cx="38478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000FF"/>
                </a:solidFill>
              </a:rPr>
              <a:t>Suma total al cuadrado</a:t>
            </a:r>
            <a:endParaRPr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importance</a:t>
            </a:r>
            <a:endParaRPr/>
          </a:p>
        </p:txBody>
      </p:sp>
      <p:sp>
        <p:nvSpPr>
          <p:cNvPr id="855" name="Google Shape;85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Mean decrease in impurity (or gini importance)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Permutation importance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Drop-column importance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606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Mean decrease impurity (or gini importance)</a:t>
            </a:r>
            <a:endParaRPr/>
          </a:p>
        </p:txBody>
      </p:sp>
      <p:sp>
        <p:nvSpPr>
          <p:cNvPr id="861" name="Google Shape;86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Suma las disminuciones de gini (o mse) para cada variable individual sobre todos los árboles en el bosque.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73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Permutation importance</a:t>
            </a:r>
            <a:endParaRPr/>
          </a:p>
        </p:txBody>
      </p:sp>
      <p:sp>
        <p:nvSpPr>
          <p:cNvPr id="867" name="Google Shape;86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obtiene un baseline del score del modelo.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permutan los valores de la variable a analizar y se obtiene un score.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La diferencia del score con el baseline nos da una idea de la importancia de la variable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931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Drop-column importance</a:t>
            </a:r>
            <a:endParaRPr/>
          </a:p>
        </p:txBody>
      </p:sp>
      <p:sp>
        <p:nvSpPr>
          <p:cNvPr id="873" name="Google Shape;87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Se obtiene un baseline del score del modelo.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Se elimina la variable a analizar, se entrena nuevamente el modelo.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Se obtiene un nuevo score.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/>
              <a:t>La diferencia del score con el baseline nos da una idea de la importancia de la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380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Condiciones para detener la recursión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B51FDA-693A-47A8-8AC3-72CA95FFDED3}"/>
              </a:ext>
            </a:extLst>
          </p:cNvPr>
          <p:cNvSpPr/>
          <p:nvPr/>
        </p:nvSpPr>
        <p:spPr>
          <a:xfrm>
            <a:off x="311700" y="1493045"/>
            <a:ext cx="8139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Todos los datos pertenecen a la misma clase. (Homogeneidad perfecta)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Ya se particionó con todas las características. (Características discretas)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Limitar la profundidad del árbol.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Exigir una mejora mínima en la medida de calidad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Limitar el número de instancias por nodo.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Limitar el número de características a evaluar en cada partición.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C82AC8-3ED3-4661-9379-D97BD86D7A80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9005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Poda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B51FDA-693A-47A8-8AC3-72CA95FFDED3}"/>
              </a:ext>
            </a:extLst>
          </p:cNvPr>
          <p:cNvSpPr/>
          <p:nvPr/>
        </p:nvSpPr>
        <p:spPr>
          <a:xfrm>
            <a:off x="311700" y="1493045"/>
            <a:ext cx="8139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La detención temprana del aprendizaje puede perder de vista “buenas” particiones que podrían darse después de otras “inútiles”.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La estrategia de poda consiste en dejar crecer por completo el árbol y simplificarlo después.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Durante la poda se puede simplificar el árbol según diversos criterios que permitan limitar la complejidad del árbol, como por ejemplo el número de nodos hoja.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De manera general se busca minimizar de manera equilibrada, tanto el error de clasificación como la complejidad del modelo: Costo(T) = Error(T) + </a:t>
            </a:r>
            <a:r>
              <a:rPr lang="es-PE" sz="1800" dirty="0" err="1">
                <a:solidFill>
                  <a:schemeClr val="dk2"/>
                </a:solidFill>
              </a:rPr>
              <a:t>λComplejidad</a:t>
            </a:r>
            <a:r>
              <a:rPr lang="es-PE" sz="1800" dirty="0">
                <a:solidFill>
                  <a:schemeClr val="dk2"/>
                </a:solidFill>
              </a:rPr>
              <a:t>(T)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C82AC8-3ED3-4661-9379-D97BD86D7A80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68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11700" y="1478757"/>
            <a:ext cx="8520600" cy="1671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PE" dirty="0"/>
              <a:t>Árboles de decisión, métricas de evaluación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>
            <a:spLocks noGrp="1"/>
          </p:cNvSpPr>
          <p:nvPr>
            <p:ph type="title"/>
          </p:nvPr>
        </p:nvSpPr>
        <p:spPr>
          <a:xfrm>
            <a:off x="311700" y="43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Ventajas / desventajas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B51FDA-693A-47A8-8AC3-72CA95FFDED3}"/>
              </a:ext>
            </a:extLst>
          </p:cNvPr>
          <p:cNvSpPr/>
          <p:nvPr/>
        </p:nvSpPr>
        <p:spPr>
          <a:xfrm>
            <a:off x="311700" y="1493045"/>
            <a:ext cx="6386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800" dirty="0">
                <a:solidFill>
                  <a:schemeClr val="dk2"/>
                </a:solidFill>
              </a:rPr>
              <a:t>Ventajas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Fáciles de entender y visualizar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Útiles para la exploración de los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Requieren poco </a:t>
            </a:r>
            <a:r>
              <a:rPr lang="es-PE" sz="1800" dirty="0" err="1">
                <a:solidFill>
                  <a:schemeClr val="dk2"/>
                </a:solidFill>
              </a:rPr>
              <a:t>pre-procesamiento</a:t>
            </a:r>
            <a:r>
              <a:rPr lang="es-PE" sz="1800" dirty="0">
                <a:solidFill>
                  <a:schemeClr val="dk2"/>
                </a:solidFill>
              </a:rPr>
              <a:t> de los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No se limitan a un tipo de dato (discretos o continuos)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Pueden manejar múltiples salidas </a:t>
            </a:r>
          </a:p>
          <a:p>
            <a:endParaRPr lang="es-PE" sz="1800" dirty="0">
              <a:solidFill>
                <a:schemeClr val="dk2"/>
              </a:solidFill>
            </a:endParaRPr>
          </a:p>
          <a:p>
            <a:r>
              <a:rPr lang="es-PE" sz="1800" dirty="0">
                <a:solidFill>
                  <a:schemeClr val="dk2"/>
                </a:solidFill>
              </a:rPr>
              <a:t>Desventajas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Riesgo de </a:t>
            </a:r>
            <a:r>
              <a:rPr lang="es-PE" sz="1800" dirty="0" err="1">
                <a:solidFill>
                  <a:schemeClr val="dk2"/>
                </a:solidFill>
              </a:rPr>
              <a:t>overfitting</a:t>
            </a:r>
            <a:r>
              <a:rPr lang="es-PE" sz="1800" dirty="0">
                <a:solidFill>
                  <a:schemeClr val="dk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schemeClr val="dk2"/>
                </a:solidFill>
              </a:rPr>
              <a:t>No son lo más apropiado para variables continuas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C82AC8-3ED3-4661-9379-D97BD86D7A80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7134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Ensembles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3909500" y="1344838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4271225" y="19109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3909500" y="2476988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 3</a:t>
            </a:r>
            <a:endParaRPr dirty="0"/>
          </a:p>
        </p:txBody>
      </p:sp>
      <p:sp>
        <p:nvSpPr>
          <p:cNvPr id="230" name="Google Shape;230;p26"/>
          <p:cNvSpPr/>
          <p:nvPr/>
        </p:nvSpPr>
        <p:spPr>
          <a:xfrm>
            <a:off x="4271225" y="304306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180150" y="3609138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5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1729375" y="2452063"/>
            <a:ext cx="1066500" cy="3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/>
          </a:p>
        </p:txBody>
      </p:sp>
      <p:cxnSp>
        <p:nvCxnSpPr>
          <p:cNvPr id="233" name="Google Shape;233;p26"/>
          <p:cNvCxnSpPr>
            <a:stCxn id="232" idx="3"/>
            <a:endCxn id="227" idx="1"/>
          </p:cNvCxnSpPr>
          <p:nvPr/>
        </p:nvCxnSpPr>
        <p:spPr>
          <a:xfrm rot="10800000" flipH="1">
            <a:off x="2795875" y="1514263"/>
            <a:ext cx="1113600" cy="11073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6"/>
          <p:cNvCxnSpPr>
            <a:stCxn id="232" idx="3"/>
            <a:endCxn id="229" idx="1"/>
          </p:cNvCxnSpPr>
          <p:nvPr/>
        </p:nvCxnSpPr>
        <p:spPr>
          <a:xfrm>
            <a:off x="2795875" y="2621563"/>
            <a:ext cx="1113600" cy="249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6"/>
          <p:cNvCxnSpPr>
            <a:stCxn id="232" idx="3"/>
            <a:endCxn id="228" idx="1"/>
          </p:cNvCxnSpPr>
          <p:nvPr/>
        </p:nvCxnSpPr>
        <p:spPr>
          <a:xfrm rot="10800000" flipH="1">
            <a:off x="2795875" y="2080363"/>
            <a:ext cx="1475400" cy="5412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6"/>
          <p:cNvCxnSpPr>
            <a:stCxn id="232" idx="3"/>
            <a:endCxn id="230" idx="1"/>
          </p:cNvCxnSpPr>
          <p:nvPr/>
        </p:nvCxnSpPr>
        <p:spPr>
          <a:xfrm>
            <a:off x="2795875" y="2621563"/>
            <a:ext cx="1475400" cy="5910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6"/>
          <p:cNvCxnSpPr>
            <a:stCxn id="232" idx="3"/>
            <a:endCxn id="231" idx="1"/>
          </p:cNvCxnSpPr>
          <p:nvPr/>
        </p:nvCxnSpPr>
        <p:spPr>
          <a:xfrm>
            <a:off x="2795875" y="2621563"/>
            <a:ext cx="1384200" cy="1157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6"/>
          <p:cNvSpPr/>
          <p:nvPr/>
        </p:nvSpPr>
        <p:spPr>
          <a:xfrm>
            <a:off x="6338825" y="2134250"/>
            <a:ext cx="986100" cy="1024500"/>
          </a:xfrm>
          <a:prstGeom prst="ellipse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</a:t>
            </a:r>
            <a:endParaRPr/>
          </a:p>
        </p:txBody>
      </p:sp>
      <p:cxnSp>
        <p:nvCxnSpPr>
          <p:cNvPr id="239" name="Google Shape;239;p26"/>
          <p:cNvCxnSpPr>
            <a:stCxn id="227" idx="3"/>
            <a:endCxn id="238" idx="0"/>
          </p:cNvCxnSpPr>
          <p:nvPr/>
        </p:nvCxnSpPr>
        <p:spPr>
          <a:xfrm>
            <a:off x="4976000" y="1514338"/>
            <a:ext cx="1855800" cy="619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6"/>
          <p:cNvCxnSpPr>
            <a:stCxn id="228" idx="3"/>
            <a:endCxn id="238" idx="1"/>
          </p:cNvCxnSpPr>
          <p:nvPr/>
        </p:nvCxnSpPr>
        <p:spPr>
          <a:xfrm>
            <a:off x="5337725" y="2080413"/>
            <a:ext cx="1145400" cy="204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6"/>
          <p:cNvCxnSpPr>
            <a:stCxn id="229" idx="3"/>
            <a:endCxn id="238" idx="2"/>
          </p:cNvCxnSpPr>
          <p:nvPr/>
        </p:nvCxnSpPr>
        <p:spPr>
          <a:xfrm>
            <a:off x="4976000" y="2646488"/>
            <a:ext cx="1362900" cy="6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6"/>
          <p:cNvCxnSpPr>
            <a:stCxn id="230" idx="3"/>
            <a:endCxn id="238" idx="3"/>
          </p:cNvCxnSpPr>
          <p:nvPr/>
        </p:nvCxnSpPr>
        <p:spPr>
          <a:xfrm rot="10800000" flipH="1">
            <a:off x="5337725" y="3008863"/>
            <a:ext cx="1145400" cy="203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6"/>
          <p:cNvCxnSpPr>
            <a:cxnSpLocks/>
          </p:cNvCxnSpPr>
          <p:nvPr/>
        </p:nvCxnSpPr>
        <p:spPr>
          <a:xfrm rot="10800000" flipH="1">
            <a:off x="5246650" y="3208846"/>
            <a:ext cx="1585200" cy="619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478300" y="2093275"/>
            <a:ext cx="1435500" cy="8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de entrenamiento</a:t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2907400" y="2282831"/>
            <a:ext cx="1066500" cy="5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sample</a:t>
            </a:r>
            <a:endParaRPr/>
          </a:p>
        </p:txBody>
      </p:sp>
      <p:cxnSp>
        <p:nvCxnSpPr>
          <p:cNvPr id="251" name="Google Shape;251;p27"/>
          <p:cNvCxnSpPr>
            <a:stCxn id="249" idx="3"/>
            <a:endCxn id="250" idx="1"/>
          </p:cNvCxnSpPr>
          <p:nvPr/>
        </p:nvCxnSpPr>
        <p:spPr>
          <a:xfrm>
            <a:off x="1913800" y="2536975"/>
            <a:ext cx="99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7"/>
          <p:cNvSpPr txBox="1"/>
          <p:nvPr/>
        </p:nvSpPr>
        <p:spPr>
          <a:xfrm>
            <a:off x="1725225" y="3050350"/>
            <a:ext cx="3198900" cy="1066500"/>
          </a:xfrm>
          <a:prstGeom prst="rect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toma una muestra con reemplazo (los elementos pueden ser seleccionados más de una vez en la muestra).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2907400" y="2282831"/>
            <a:ext cx="1066500" cy="5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sample</a:t>
            </a:r>
            <a:endParaRPr/>
          </a:p>
        </p:txBody>
      </p:sp>
      <p:cxnSp>
        <p:nvCxnSpPr>
          <p:cNvPr id="259" name="Google Shape;259;p28"/>
          <p:cNvCxnSpPr>
            <a:stCxn id="260" idx="3"/>
            <a:endCxn id="258" idx="1"/>
          </p:cNvCxnSpPr>
          <p:nvPr/>
        </p:nvCxnSpPr>
        <p:spPr>
          <a:xfrm>
            <a:off x="1916036" y="2536925"/>
            <a:ext cx="99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8"/>
          <p:cNvSpPr/>
          <p:nvPr/>
        </p:nvSpPr>
        <p:spPr>
          <a:xfrm>
            <a:off x="2907400" y="1650281"/>
            <a:ext cx="1066500" cy="5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sample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2907400" y="2915381"/>
            <a:ext cx="1066500" cy="5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sample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907400" y="3547931"/>
            <a:ext cx="1066500" cy="5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sample</a:t>
            </a:r>
            <a:endParaRPr/>
          </a:p>
        </p:txBody>
      </p:sp>
      <p:cxnSp>
        <p:nvCxnSpPr>
          <p:cNvPr id="264" name="Google Shape;264;p28"/>
          <p:cNvCxnSpPr>
            <a:stCxn id="260" idx="3"/>
            <a:endCxn id="261" idx="1"/>
          </p:cNvCxnSpPr>
          <p:nvPr/>
        </p:nvCxnSpPr>
        <p:spPr>
          <a:xfrm rot="10800000" flipH="1">
            <a:off x="1916036" y="1904525"/>
            <a:ext cx="991500" cy="6324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8"/>
          <p:cNvCxnSpPr>
            <a:stCxn id="260" idx="3"/>
            <a:endCxn id="262" idx="1"/>
          </p:cNvCxnSpPr>
          <p:nvPr/>
        </p:nvCxnSpPr>
        <p:spPr>
          <a:xfrm>
            <a:off x="1916036" y="2536925"/>
            <a:ext cx="991500" cy="6327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8"/>
          <p:cNvCxnSpPr>
            <a:stCxn id="260" idx="3"/>
            <a:endCxn id="263" idx="1"/>
          </p:cNvCxnSpPr>
          <p:nvPr/>
        </p:nvCxnSpPr>
        <p:spPr>
          <a:xfrm>
            <a:off x="1916036" y="2536925"/>
            <a:ext cx="991500" cy="12651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28"/>
          <p:cNvSpPr/>
          <p:nvPr/>
        </p:nvSpPr>
        <p:spPr>
          <a:xfrm>
            <a:off x="4572000" y="173486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572000" y="23674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572000" y="299996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4572000" y="36325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</a:t>
            </a:r>
            <a:endParaRPr/>
          </a:p>
        </p:txBody>
      </p:sp>
      <p:cxnSp>
        <p:nvCxnSpPr>
          <p:cNvPr id="271" name="Google Shape;271;p28"/>
          <p:cNvCxnSpPr>
            <a:stCxn id="261" idx="3"/>
            <a:endCxn id="267" idx="1"/>
          </p:cNvCxnSpPr>
          <p:nvPr/>
        </p:nvCxnSpPr>
        <p:spPr>
          <a:xfrm>
            <a:off x="3973900" y="1904381"/>
            <a:ext cx="59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8"/>
          <p:cNvCxnSpPr>
            <a:stCxn id="258" idx="3"/>
            <a:endCxn id="268" idx="1"/>
          </p:cNvCxnSpPr>
          <p:nvPr/>
        </p:nvCxnSpPr>
        <p:spPr>
          <a:xfrm>
            <a:off x="3973900" y="2536931"/>
            <a:ext cx="59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8"/>
          <p:cNvCxnSpPr>
            <a:stCxn id="262" idx="3"/>
            <a:endCxn id="269" idx="1"/>
          </p:cNvCxnSpPr>
          <p:nvPr/>
        </p:nvCxnSpPr>
        <p:spPr>
          <a:xfrm>
            <a:off x="3973900" y="3169481"/>
            <a:ext cx="59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8"/>
          <p:cNvCxnSpPr>
            <a:stCxn id="263" idx="3"/>
            <a:endCxn id="270" idx="1"/>
          </p:cNvCxnSpPr>
          <p:nvPr/>
        </p:nvCxnSpPr>
        <p:spPr>
          <a:xfrm>
            <a:off x="3973900" y="3802031"/>
            <a:ext cx="59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8"/>
          <p:cNvSpPr/>
          <p:nvPr/>
        </p:nvSpPr>
        <p:spPr>
          <a:xfrm>
            <a:off x="480536" y="2093225"/>
            <a:ext cx="1435500" cy="8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de entrenamiento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5911025" y="2462100"/>
            <a:ext cx="18240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FF"/>
                </a:solidFill>
              </a:rPr>
              <a:t>Se entrenan los modelos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cxnSp>
        <p:nvCxnSpPr>
          <p:cNvPr id="281" name="Google Shape;281;p29"/>
          <p:cNvCxnSpPr>
            <a:stCxn id="282" idx="3"/>
            <a:endCxn id="283" idx="1"/>
          </p:cNvCxnSpPr>
          <p:nvPr/>
        </p:nvCxnSpPr>
        <p:spPr>
          <a:xfrm>
            <a:off x="2386525" y="2536925"/>
            <a:ext cx="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>
            <a:stCxn id="282" idx="3"/>
            <a:endCxn id="285" idx="1"/>
          </p:cNvCxnSpPr>
          <p:nvPr/>
        </p:nvCxnSpPr>
        <p:spPr>
          <a:xfrm flipV="1">
            <a:off x="2386525" y="1911564"/>
            <a:ext cx="873406" cy="62536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9"/>
          <p:cNvCxnSpPr>
            <a:stCxn id="282" idx="3"/>
            <a:endCxn id="287" idx="1"/>
          </p:cNvCxnSpPr>
          <p:nvPr/>
        </p:nvCxnSpPr>
        <p:spPr>
          <a:xfrm>
            <a:off x="2386525" y="2536925"/>
            <a:ext cx="966300" cy="6324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9"/>
          <p:cNvCxnSpPr>
            <a:stCxn id="282" idx="3"/>
            <a:endCxn id="289" idx="1"/>
          </p:cNvCxnSpPr>
          <p:nvPr/>
        </p:nvCxnSpPr>
        <p:spPr>
          <a:xfrm>
            <a:off x="2386525" y="2536925"/>
            <a:ext cx="966300" cy="12651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9"/>
          <p:cNvSpPr/>
          <p:nvPr/>
        </p:nvSpPr>
        <p:spPr>
          <a:xfrm>
            <a:off x="3259931" y="1742064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</a:t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352800" y="23674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</a:t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3352800" y="299996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3352800" y="36325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</a:t>
            </a: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951025" y="2250575"/>
            <a:ext cx="1435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 data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5893961" y="3064650"/>
            <a:ext cx="1903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FF"/>
                </a:solidFill>
              </a:rPr>
              <a:t>Para predecir, se promedian los resultados de los modelos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5039263" y="2491950"/>
            <a:ext cx="1182300" cy="57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</a:t>
            </a:r>
            <a:endParaRPr/>
          </a:p>
        </p:txBody>
      </p:sp>
      <p:cxnSp>
        <p:nvCxnSpPr>
          <p:cNvPr id="292" name="Google Shape;292;p29"/>
          <p:cNvCxnSpPr>
            <a:stCxn id="285" idx="3"/>
            <a:endCxn id="291" idx="1"/>
          </p:cNvCxnSpPr>
          <p:nvPr/>
        </p:nvCxnSpPr>
        <p:spPr>
          <a:xfrm>
            <a:off x="4326431" y="1911564"/>
            <a:ext cx="712832" cy="86673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9"/>
          <p:cNvCxnSpPr>
            <a:stCxn id="283" idx="3"/>
            <a:endCxn id="291" idx="1"/>
          </p:cNvCxnSpPr>
          <p:nvPr/>
        </p:nvCxnSpPr>
        <p:spPr>
          <a:xfrm>
            <a:off x="4419300" y="2536913"/>
            <a:ext cx="620100" cy="2415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9"/>
          <p:cNvCxnSpPr>
            <a:stCxn id="287" idx="3"/>
            <a:endCxn id="291" idx="1"/>
          </p:cNvCxnSpPr>
          <p:nvPr/>
        </p:nvCxnSpPr>
        <p:spPr>
          <a:xfrm rot="10800000" flipH="1">
            <a:off x="4419300" y="2778263"/>
            <a:ext cx="620100" cy="3912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9"/>
          <p:cNvCxnSpPr>
            <a:stCxn id="289" idx="3"/>
            <a:endCxn id="291" idx="1"/>
          </p:cNvCxnSpPr>
          <p:nvPr/>
        </p:nvCxnSpPr>
        <p:spPr>
          <a:xfrm rot="10800000" flipH="1">
            <a:off x="4419300" y="2778413"/>
            <a:ext cx="620100" cy="1023600"/>
          </a:xfrm>
          <a:prstGeom prst="curved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673575" y="1317950"/>
            <a:ext cx="2406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FF"/>
                </a:solidFill>
              </a:rPr>
              <a:t>¿Por qué funciona?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970225" y="2180788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</a:t>
            </a:r>
            <a:endParaRPr/>
          </a:p>
        </p:txBody>
      </p:sp>
      <p:sp>
        <p:nvSpPr>
          <p:cNvPr id="303" name="Google Shape;303;p30"/>
          <p:cNvSpPr/>
          <p:nvPr/>
        </p:nvSpPr>
        <p:spPr>
          <a:xfrm>
            <a:off x="1149650" y="24074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</a:t>
            </a:r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309125" y="2628526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528425" y="2852385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</a:t>
            </a: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3208325" y="1906350"/>
            <a:ext cx="41082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8761D"/>
                </a:solidFill>
              </a:rPr>
              <a:t>Ej: </a:t>
            </a:r>
            <a:endParaRPr sz="18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8761D"/>
                </a:solidFill>
              </a:rPr>
              <a:t>Si cada entrenamos cada modelo al punto de overfeat con distintas muestras aleatorias de la data, los errores de cada modelo son aleatorios y el promedio de los errores es 0.</a:t>
            </a:r>
            <a:endParaRPr sz="1800" b="1">
              <a:solidFill>
                <a:srgbClr val="38761D"/>
              </a:solidFill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1680825" y="3074561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5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1833225" y="3276801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6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673575" y="1317950"/>
            <a:ext cx="2406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FF"/>
                </a:solidFill>
              </a:rPr>
              <a:t>¿Por qué funciona?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970225" y="2180788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1</a:t>
            </a: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149650" y="2407413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2</a:t>
            </a: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309125" y="2628526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3</a:t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1528425" y="2852385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4</a:t>
            </a:r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3158475" y="2328150"/>
            <a:ext cx="3659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8761D"/>
                </a:solidFill>
              </a:rPr>
              <a:t>Para que el método de bagging sea efectivo, es importante que los modelos sean diversos.</a:t>
            </a:r>
            <a:endParaRPr sz="1800" b="1">
              <a:solidFill>
                <a:srgbClr val="38761D"/>
              </a:solidFill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1680825" y="3074561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5</a:t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1833225" y="3276801"/>
            <a:ext cx="1066500" cy="339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6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322" y="2064375"/>
            <a:ext cx="1134000" cy="13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/>
        </p:nvSpPr>
        <p:spPr>
          <a:xfrm>
            <a:off x="2447875" y="1491775"/>
            <a:ext cx="4031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0000FF"/>
                </a:solidFill>
              </a:rPr>
              <a:t>¿Si usamos árboles de decisión?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72" y="1608700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22" y="177242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347" y="217637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222" y="202382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8272" y="244672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3722" y="2482375"/>
            <a:ext cx="1134000" cy="13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6947" y="2674300"/>
            <a:ext cx="1134000" cy="13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33" y="1610550"/>
            <a:ext cx="4120550" cy="30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4"/>
          <p:cNvGrpSpPr/>
          <p:nvPr/>
        </p:nvGrpSpPr>
        <p:grpSpPr>
          <a:xfrm>
            <a:off x="1032972" y="1096125"/>
            <a:ext cx="3279875" cy="2380376"/>
            <a:chOff x="2374347" y="1608700"/>
            <a:chExt cx="3279875" cy="2380376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34"/>
          <p:cNvGrpSpPr/>
          <p:nvPr/>
        </p:nvGrpSpPr>
        <p:grpSpPr>
          <a:xfrm>
            <a:off x="4980447" y="1256963"/>
            <a:ext cx="2767925" cy="2345476"/>
            <a:chOff x="2374347" y="1643600"/>
            <a:chExt cx="2767925" cy="2345476"/>
          </a:xfrm>
        </p:grpSpPr>
        <p:pic>
          <p:nvPicPr>
            <p:cNvPr id="354" name="Google Shape;35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34"/>
          <p:cNvGrpSpPr/>
          <p:nvPr/>
        </p:nvGrpSpPr>
        <p:grpSpPr>
          <a:xfrm>
            <a:off x="2932060" y="995150"/>
            <a:ext cx="3279875" cy="2216651"/>
            <a:chOff x="2374347" y="1772425"/>
            <a:chExt cx="3279875" cy="2216651"/>
          </a:xfrm>
        </p:grpSpPr>
        <p:pic>
          <p:nvPicPr>
            <p:cNvPr id="362" name="Google Shape;36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4947" y="18240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>
            <a:off x="2374347" y="1608700"/>
            <a:ext cx="3279875" cy="2380376"/>
            <a:chOff x="2374347" y="1608700"/>
            <a:chExt cx="3279875" cy="2380376"/>
          </a:xfrm>
        </p:grpSpPr>
        <p:pic>
          <p:nvPicPr>
            <p:cNvPr id="371" name="Google Shape;37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" name="Google Shape;378;p34"/>
          <p:cNvGrpSpPr/>
          <p:nvPr/>
        </p:nvGrpSpPr>
        <p:grpSpPr>
          <a:xfrm>
            <a:off x="3423897" y="1791000"/>
            <a:ext cx="3279875" cy="2380376"/>
            <a:chOff x="2374347" y="1608700"/>
            <a:chExt cx="3279875" cy="2380376"/>
          </a:xfrm>
        </p:grpSpPr>
        <p:pic>
          <p:nvPicPr>
            <p:cNvPr id="379" name="Google Shape;37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6" name="Google Shape;386;p34"/>
          <p:cNvGrpSpPr/>
          <p:nvPr/>
        </p:nvGrpSpPr>
        <p:grpSpPr>
          <a:xfrm>
            <a:off x="907697" y="2235350"/>
            <a:ext cx="3279875" cy="2380376"/>
            <a:chOff x="2374347" y="1608700"/>
            <a:chExt cx="3279875" cy="2380376"/>
          </a:xfrm>
        </p:grpSpPr>
        <p:pic>
          <p:nvPicPr>
            <p:cNvPr id="387" name="Google Shape;387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34"/>
          <p:cNvGrpSpPr/>
          <p:nvPr/>
        </p:nvGrpSpPr>
        <p:grpSpPr>
          <a:xfrm>
            <a:off x="2702810" y="2723250"/>
            <a:ext cx="3279875" cy="2380376"/>
            <a:chOff x="2374347" y="1608700"/>
            <a:chExt cx="3279875" cy="2380376"/>
          </a:xfrm>
        </p:grpSpPr>
        <p:pic>
          <p:nvPicPr>
            <p:cNvPr id="395" name="Google Shape;39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4"/>
          <p:cNvGrpSpPr/>
          <p:nvPr/>
        </p:nvGrpSpPr>
        <p:grpSpPr>
          <a:xfrm>
            <a:off x="4531872" y="2390675"/>
            <a:ext cx="3279875" cy="2380376"/>
            <a:chOff x="2374347" y="1608700"/>
            <a:chExt cx="3279875" cy="2380376"/>
          </a:xfrm>
        </p:grpSpPr>
        <p:pic>
          <p:nvPicPr>
            <p:cNvPr id="403" name="Google Shape;40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5"/>
          <p:cNvGrpSpPr/>
          <p:nvPr/>
        </p:nvGrpSpPr>
        <p:grpSpPr>
          <a:xfrm>
            <a:off x="1032972" y="1096125"/>
            <a:ext cx="3279875" cy="2380376"/>
            <a:chOff x="2374347" y="1608700"/>
            <a:chExt cx="3279875" cy="2380376"/>
          </a:xfrm>
        </p:grpSpPr>
        <p:pic>
          <p:nvPicPr>
            <p:cNvPr id="415" name="Google Shape;41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35"/>
          <p:cNvGrpSpPr/>
          <p:nvPr/>
        </p:nvGrpSpPr>
        <p:grpSpPr>
          <a:xfrm>
            <a:off x="4980447" y="1256963"/>
            <a:ext cx="2767925" cy="2345476"/>
            <a:chOff x="2374347" y="1643600"/>
            <a:chExt cx="2767925" cy="2345476"/>
          </a:xfrm>
        </p:grpSpPr>
        <p:pic>
          <p:nvPicPr>
            <p:cNvPr id="423" name="Google Shape;42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35"/>
          <p:cNvGrpSpPr/>
          <p:nvPr/>
        </p:nvGrpSpPr>
        <p:grpSpPr>
          <a:xfrm>
            <a:off x="2932060" y="995150"/>
            <a:ext cx="3279875" cy="2216651"/>
            <a:chOff x="2374347" y="1772425"/>
            <a:chExt cx="3279875" cy="2216651"/>
          </a:xfrm>
        </p:grpSpPr>
        <p:pic>
          <p:nvPicPr>
            <p:cNvPr id="431" name="Google Shape;43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4947" y="18240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 aggregating (bagging)</a:t>
            </a: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>
            <a:off x="2374347" y="1608700"/>
            <a:ext cx="3279875" cy="2380376"/>
            <a:chOff x="2374347" y="1608700"/>
            <a:chExt cx="3279875" cy="2380376"/>
          </a:xfrm>
        </p:grpSpPr>
        <p:pic>
          <p:nvPicPr>
            <p:cNvPr id="440" name="Google Shape;44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7" name="Google Shape;447;p35"/>
          <p:cNvGrpSpPr/>
          <p:nvPr/>
        </p:nvGrpSpPr>
        <p:grpSpPr>
          <a:xfrm>
            <a:off x="3423897" y="1791000"/>
            <a:ext cx="3279875" cy="2380376"/>
            <a:chOff x="2374347" y="1608700"/>
            <a:chExt cx="3279875" cy="2380376"/>
          </a:xfrm>
        </p:grpSpPr>
        <p:pic>
          <p:nvPicPr>
            <p:cNvPr id="448" name="Google Shape;44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35"/>
          <p:cNvGrpSpPr/>
          <p:nvPr/>
        </p:nvGrpSpPr>
        <p:grpSpPr>
          <a:xfrm>
            <a:off x="907697" y="2235350"/>
            <a:ext cx="3279875" cy="2380376"/>
            <a:chOff x="2374347" y="1608700"/>
            <a:chExt cx="3279875" cy="2380376"/>
          </a:xfrm>
        </p:grpSpPr>
        <p:pic>
          <p:nvPicPr>
            <p:cNvPr id="456" name="Google Shape;45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" name="Google Shape;463;p35"/>
          <p:cNvGrpSpPr/>
          <p:nvPr/>
        </p:nvGrpSpPr>
        <p:grpSpPr>
          <a:xfrm>
            <a:off x="2702810" y="2723250"/>
            <a:ext cx="3279875" cy="2380376"/>
            <a:chOff x="2374347" y="1608700"/>
            <a:chExt cx="3279875" cy="2380376"/>
          </a:xfrm>
        </p:grpSpPr>
        <p:pic>
          <p:nvPicPr>
            <p:cNvPr id="464" name="Google Shape;46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" name="Google Shape;471;p35"/>
          <p:cNvGrpSpPr/>
          <p:nvPr/>
        </p:nvGrpSpPr>
        <p:grpSpPr>
          <a:xfrm>
            <a:off x="4531872" y="2390675"/>
            <a:ext cx="3279875" cy="2380376"/>
            <a:chOff x="2374347" y="1608700"/>
            <a:chExt cx="3279875" cy="2380376"/>
          </a:xfrm>
        </p:grpSpPr>
        <p:pic>
          <p:nvPicPr>
            <p:cNvPr id="472" name="Google Shape;47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p35"/>
          <p:cNvGrpSpPr/>
          <p:nvPr/>
        </p:nvGrpSpPr>
        <p:grpSpPr>
          <a:xfrm>
            <a:off x="-719215" y="-531000"/>
            <a:ext cx="2800500" cy="2380376"/>
            <a:chOff x="2853722" y="1608700"/>
            <a:chExt cx="2800500" cy="2380376"/>
          </a:xfrm>
        </p:grpSpPr>
        <p:pic>
          <p:nvPicPr>
            <p:cNvPr id="480" name="Google Shape;48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7447" y="22849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" name="Google Shape;487;p35"/>
          <p:cNvGrpSpPr/>
          <p:nvPr/>
        </p:nvGrpSpPr>
        <p:grpSpPr>
          <a:xfrm>
            <a:off x="2748885" y="-370162"/>
            <a:ext cx="2767925" cy="2345476"/>
            <a:chOff x="2374347" y="1643600"/>
            <a:chExt cx="2767925" cy="2345476"/>
          </a:xfrm>
        </p:grpSpPr>
        <p:pic>
          <p:nvPicPr>
            <p:cNvPr id="488" name="Google Shape;48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" name="Google Shape;495;p35"/>
          <p:cNvGrpSpPr/>
          <p:nvPr/>
        </p:nvGrpSpPr>
        <p:grpSpPr>
          <a:xfrm>
            <a:off x="700497" y="-506025"/>
            <a:ext cx="3279875" cy="2090701"/>
            <a:chOff x="2374347" y="1898375"/>
            <a:chExt cx="3279875" cy="2090701"/>
          </a:xfrm>
        </p:grpSpPr>
        <p:pic>
          <p:nvPicPr>
            <p:cNvPr id="496" name="Google Shape;49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39060" y="1979113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38197" y="1898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" name="Google Shape;501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35"/>
          <p:cNvGrpSpPr/>
          <p:nvPr/>
        </p:nvGrpSpPr>
        <p:grpSpPr>
          <a:xfrm>
            <a:off x="142785" y="-18425"/>
            <a:ext cx="3279875" cy="2380376"/>
            <a:chOff x="2374347" y="1608700"/>
            <a:chExt cx="3279875" cy="2380376"/>
          </a:xfrm>
        </p:grpSpPr>
        <p:pic>
          <p:nvPicPr>
            <p:cNvPr id="504" name="Google Shape;50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" name="Google Shape;511;p35"/>
          <p:cNvGrpSpPr/>
          <p:nvPr/>
        </p:nvGrpSpPr>
        <p:grpSpPr>
          <a:xfrm>
            <a:off x="1192335" y="163875"/>
            <a:ext cx="3279875" cy="2380376"/>
            <a:chOff x="2374347" y="1608700"/>
            <a:chExt cx="3279875" cy="2380376"/>
          </a:xfrm>
        </p:grpSpPr>
        <p:pic>
          <p:nvPicPr>
            <p:cNvPr id="512" name="Google Shape;51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35"/>
          <p:cNvGrpSpPr/>
          <p:nvPr/>
        </p:nvGrpSpPr>
        <p:grpSpPr>
          <a:xfrm>
            <a:off x="-960440" y="608225"/>
            <a:ext cx="2916450" cy="2380376"/>
            <a:chOff x="2737772" y="1608700"/>
            <a:chExt cx="2916450" cy="2380376"/>
          </a:xfrm>
        </p:grpSpPr>
        <p:pic>
          <p:nvPicPr>
            <p:cNvPr id="520" name="Google Shape;52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7772" y="21415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35"/>
            <p:cNvPicPr preferRelativeResize="0"/>
            <p:nvPr/>
          </p:nvPicPr>
          <p:blipFill rotWithShape="1">
            <a:blip r:embed="rId8">
              <a:alphaModFix/>
            </a:blip>
            <a:srcRect l="-13210" t="-15190" r="13209" b="15190"/>
            <a:stretch/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Google Shape;526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7" name="Google Shape;527;p35"/>
          <p:cNvGrpSpPr/>
          <p:nvPr/>
        </p:nvGrpSpPr>
        <p:grpSpPr>
          <a:xfrm>
            <a:off x="471247" y="1096125"/>
            <a:ext cx="3279875" cy="2380376"/>
            <a:chOff x="2374347" y="1608700"/>
            <a:chExt cx="3279875" cy="2380376"/>
          </a:xfrm>
        </p:grpSpPr>
        <p:pic>
          <p:nvPicPr>
            <p:cNvPr id="528" name="Google Shape;52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5" name="Google Shape;535;p35"/>
          <p:cNvGrpSpPr/>
          <p:nvPr/>
        </p:nvGrpSpPr>
        <p:grpSpPr>
          <a:xfrm>
            <a:off x="2300310" y="763550"/>
            <a:ext cx="3279875" cy="2380376"/>
            <a:chOff x="2374347" y="1608700"/>
            <a:chExt cx="3279875" cy="2380376"/>
          </a:xfrm>
        </p:grpSpPr>
        <p:pic>
          <p:nvPicPr>
            <p:cNvPr id="536" name="Google Shape;53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35"/>
          <p:cNvGrpSpPr/>
          <p:nvPr/>
        </p:nvGrpSpPr>
        <p:grpSpPr>
          <a:xfrm>
            <a:off x="2874147" y="1627600"/>
            <a:ext cx="3279875" cy="2380376"/>
            <a:chOff x="2374347" y="1608700"/>
            <a:chExt cx="3279875" cy="2380376"/>
          </a:xfrm>
        </p:grpSpPr>
        <p:pic>
          <p:nvPicPr>
            <p:cNvPr id="544" name="Google Shape;54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" name="Google Shape;551;p35"/>
          <p:cNvGrpSpPr/>
          <p:nvPr/>
        </p:nvGrpSpPr>
        <p:grpSpPr>
          <a:xfrm>
            <a:off x="6821622" y="1788438"/>
            <a:ext cx="2767925" cy="2345476"/>
            <a:chOff x="2374347" y="1643600"/>
            <a:chExt cx="2767925" cy="2345476"/>
          </a:xfrm>
        </p:grpSpPr>
        <p:pic>
          <p:nvPicPr>
            <p:cNvPr id="552" name="Google Shape;55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6" name="Google Shape;55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Google Shape;559;p35"/>
          <p:cNvGrpSpPr/>
          <p:nvPr/>
        </p:nvGrpSpPr>
        <p:grpSpPr>
          <a:xfrm>
            <a:off x="4773235" y="1526625"/>
            <a:ext cx="3279875" cy="2216651"/>
            <a:chOff x="2374347" y="1772425"/>
            <a:chExt cx="3279875" cy="2216651"/>
          </a:xfrm>
        </p:grpSpPr>
        <p:pic>
          <p:nvPicPr>
            <p:cNvPr id="560" name="Google Shape;56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4947" y="18240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7" name="Google Shape;567;p35"/>
          <p:cNvGrpSpPr/>
          <p:nvPr/>
        </p:nvGrpSpPr>
        <p:grpSpPr>
          <a:xfrm>
            <a:off x="4215522" y="2140175"/>
            <a:ext cx="3279875" cy="2380376"/>
            <a:chOff x="2374347" y="1608700"/>
            <a:chExt cx="3279875" cy="2380376"/>
          </a:xfrm>
        </p:grpSpPr>
        <p:pic>
          <p:nvPicPr>
            <p:cNvPr id="568" name="Google Shape;56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5" name="Google Shape;575;p35"/>
          <p:cNvGrpSpPr/>
          <p:nvPr/>
        </p:nvGrpSpPr>
        <p:grpSpPr>
          <a:xfrm>
            <a:off x="5265072" y="2322475"/>
            <a:ext cx="3279875" cy="2380376"/>
            <a:chOff x="2374347" y="1608700"/>
            <a:chExt cx="3279875" cy="2380376"/>
          </a:xfrm>
        </p:grpSpPr>
        <p:pic>
          <p:nvPicPr>
            <p:cNvPr id="576" name="Google Shape;57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7" name="Google Shape;57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" name="Google Shape;583;p35"/>
          <p:cNvGrpSpPr/>
          <p:nvPr/>
        </p:nvGrpSpPr>
        <p:grpSpPr>
          <a:xfrm>
            <a:off x="2748872" y="2766825"/>
            <a:ext cx="3279875" cy="2380376"/>
            <a:chOff x="2374347" y="1608700"/>
            <a:chExt cx="3279875" cy="2380376"/>
          </a:xfrm>
        </p:grpSpPr>
        <p:pic>
          <p:nvPicPr>
            <p:cNvPr id="584" name="Google Shape;58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" name="Google Shape;591;p35"/>
          <p:cNvGrpSpPr/>
          <p:nvPr/>
        </p:nvGrpSpPr>
        <p:grpSpPr>
          <a:xfrm>
            <a:off x="4543985" y="3254725"/>
            <a:ext cx="3279875" cy="2380376"/>
            <a:chOff x="2374347" y="1608700"/>
            <a:chExt cx="3279875" cy="2380376"/>
          </a:xfrm>
        </p:grpSpPr>
        <p:pic>
          <p:nvPicPr>
            <p:cNvPr id="592" name="Google Shape;5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Google Shape;59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9" name="Google Shape;599;p35"/>
          <p:cNvGrpSpPr/>
          <p:nvPr/>
        </p:nvGrpSpPr>
        <p:grpSpPr>
          <a:xfrm>
            <a:off x="6373047" y="2922150"/>
            <a:ext cx="3279875" cy="2380376"/>
            <a:chOff x="2374347" y="1608700"/>
            <a:chExt cx="3279875" cy="2380376"/>
          </a:xfrm>
        </p:grpSpPr>
        <p:pic>
          <p:nvPicPr>
            <p:cNvPr id="600" name="Google Shape;60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7" name="Google Shape;607;p35"/>
          <p:cNvGrpSpPr/>
          <p:nvPr/>
        </p:nvGrpSpPr>
        <p:grpSpPr>
          <a:xfrm>
            <a:off x="-906803" y="1891975"/>
            <a:ext cx="3279875" cy="2380376"/>
            <a:chOff x="2374347" y="1608700"/>
            <a:chExt cx="3279875" cy="2380376"/>
          </a:xfrm>
        </p:grpSpPr>
        <p:pic>
          <p:nvPicPr>
            <p:cNvPr id="608" name="Google Shape;60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Google Shape;615;p35"/>
          <p:cNvGrpSpPr/>
          <p:nvPr/>
        </p:nvGrpSpPr>
        <p:grpSpPr>
          <a:xfrm>
            <a:off x="992285" y="1791000"/>
            <a:ext cx="3279875" cy="2216651"/>
            <a:chOff x="2374347" y="1772425"/>
            <a:chExt cx="3279875" cy="2216651"/>
          </a:xfrm>
        </p:grpSpPr>
        <p:pic>
          <p:nvPicPr>
            <p:cNvPr id="616" name="Google Shape;61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4947" y="18240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9" name="Google Shape;619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1" name="Google Shape;621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" name="Google Shape;623;p35"/>
          <p:cNvGrpSpPr/>
          <p:nvPr/>
        </p:nvGrpSpPr>
        <p:grpSpPr>
          <a:xfrm>
            <a:off x="434572" y="2404550"/>
            <a:ext cx="3279875" cy="2380376"/>
            <a:chOff x="2374347" y="1608700"/>
            <a:chExt cx="3279875" cy="2380376"/>
          </a:xfrm>
        </p:grpSpPr>
        <p:pic>
          <p:nvPicPr>
            <p:cNvPr id="624" name="Google Shape;62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1" name="Google Shape;631;p35"/>
          <p:cNvGrpSpPr/>
          <p:nvPr/>
        </p:nvGrpSpPr>
        <p:grpSpPr>
          <a:xfrm>
            <a:off x="1484122" y="2586850"/>
            <a:ext cx="3279875" cy="2380376"/>
            <a:chOff x="2374347" y="1608700"/>
            <a:chExt cx="3279875" cy="2380376"/>
          </a:xfrm>
        </p:grpSpPr>
        <p:pic>
          <p:nvPicPr>
            <p:cNvPr id="632" name="Google Shape;63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9" name="Google Shape;639;p35"/>
          <p:cNvGrpSpPr/>
          <p:nvPr/>
        </p:nvGrpSpPr>
        <p:grpSpPr>
          <a:xfrm>
            <a:off x="763035" y="3519100"/>
            <a:ext cx="3279875" cy="2188451"/>
            <a:chOff x="2374347" y="1608700"/>
            <a:chExt cx="3279875" cy="2188451"/>
          </a:xfrm>
        </p:grpSpPr>
        <p:pic>
          <p:nvPicPr>
            <p:cNvPr id="640" name="Google Shape;64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Google Shape;64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Google Shape;642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91960" y="22609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35"/>
            <p:cNvPicPr preferRelativeResize="0"/>
            <p:nvPr/>
          </p:nvPicPr>
          <p:blipFill rotWithShape="1">
            <a:blip r:embed="rId8">
              <a:alphaModFix/>
            </a:blip>
            <a:srcRect l="-4400" t="17470" r="4400" b="-17470"/>
            <a:stretch/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p35"/>
          <p:cNvGrpSpPr/>
          <p:nvPr/>
        </p:nvGrpSpPr>
        <p:grpSpPr>
          <a:xfrm>
            <a:off x="2592097" y="3186525"/>
            <a:ext cx="3279875" cy="2380376"/>
            <a:chOff x="2374347" y="1608700"/>
            <a:chExt cx="3279875" cy="2380376"/>
          </a:xfrm>
        </p:grpSpPr>
        <p:pic>
          <p:nvPicPr>
            <p:cNvPr id="647" name="Google Shape;64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1" name="Google Shape;651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2" name="Google Shape;652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4" name="Google Shape;654;p35"/>
          <p:cNvGrpSpPr/>
          <p:nvPr/>
        </p:nvGrpSpPr>
        <p:grpSpPr>
          <a:xfrm>
            <a:off x="3165960" y="-405050"/>
            <a:ext cx="3279875" cy="2380376"/>
            <a:chOff x="2374347" y="1608700"/>
            <a:chExt cx="3279875" cy="2380376"/>
          </a:xfrm>
        </p:grpSpPr>
        <p:pic>
          <p:nvPicPr>
            <p:cNvPr id="655" name="Google Shape;65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" name="Google Shape;662;p35"/>
          <p:cNvGrpSpPr/>
          <p:nvPr/>
        </p:nvGrpSpPr>
        <p:grpSpPr>
          <a:xfrm>
            <a:off x="7113435" y="-244212"/>
            <a:ext cx="2767925" cy="2345476"/>
            <a:chOff x="2374347" y="1643600"/>
            <a:chExt cx="2767925" cy="2345476"/>
          </a:xfrm>
        </p:grpSpPr>
        <p:pic>
          <p:nvPicPr>
            <p:cNvPr id="663" name="Google Shape;66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Google Shape;66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35"/>
          <p:cNvGrpSpPr/>
          <p:nvPr/>
        </p:nvGrpSpPr>
        <p:grpSpPr>
          <a:xfrm>
            <a:off x="4921922" y="-506025"/>
            <a:ext cx="3423000" cy="2216651"/>
            <a:chOff x="2231222" y="1772425"/>
            <a:chExt cx="3423000" cy="2216651"/>
          </a:xfrm>
        </p:grpSpPr>
        <p:pic>
          <p:nvPicPr>
            <p:cNvPr id="671" name="Google Shape;67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4947" y="18240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2" name="Google Shape;67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31222" y="19159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7" name="Google Shape;67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35"/>
          <p:cNvGrpSpPr/>
          <p:nvPr/>
        </p:nvGrpSpPr>
        <p:grpSpPr>
          <a:xfrm>
            <a:off x="4507335" y="-297062"/>
            <a:ext cx="3279875" cy="2784963"/>
            <a:chOff x="2374347" y="1204113"/>
            <a:chExt cx="3279875" cy="2784963"/>
          </a:xfrm>
        </p:grpSpPr>
        <p:pic>
          <p:nvPicPr>
            <p:cNvPr id="679" name="Google Shape;67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3985" y="1204113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13160" y="16289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p35"/>
          <p:cNvGrpSpPr/>
          <p:nvPr/>
        </p:nvGrpSpPr>
        <p:grpSpPr>
          <a:xfrm>
            <a:off x="5556885" y="289825"/>
            <a:ext cx="3279875" cy="2380376"/>
            <a:chOff x="2374347" y="1608700"/>
            <a:chExt cx="3279875" cy="2380376"/>
          </a:xfrm>
        </p:grpSpPr>
        <p:pic>
          <p:nvPicPr>
            <p:cNvPr id="687" name="Google Shape;68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Google Shape;68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Google Shape;694;p35"/>
          <p:cNvGrpSpPr/>
          <p:nvPr/>
        </p:nvGrpSpPr>
        <p:grpSpPr>
          <a:xfrm>
            <a:off x="4835797" y="1222075"/>
            <a:ext cx="3279875" cy="2380376"/>
            <a:chOff x="2374347" y="1608700"/>
            <a:chExt cx="3279875" cy="2380376"/>
          </a:xfrm>
        </p:grpSpPr>
        <p:pic>
          <p:nvPicPr>
            <p:cNvPr id="695" name="Google Shape;69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8" name="Google Shape;698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2" name="Google Shape;702;p35"/>
          <p:cNvGrpSpPr/>
          <p:nvPr/>
        </p:nvGrpSpPr>
        <p:grpSpPr>
          <a:xfrm>
            <a:off x="3040685" y="734175"/>
            <a:ext cx="3279875" cy="2380376"/>
            <a:chOff x="2374347" y="1608700"/>
            <a:chExt cx="3279875" cy="2380376"/>
          </a:xfrm>
        </p:grpSpPr>
        <p:pic>
          <p:nvPicPr>
            <p:cNvPr id="703" name="Google Shape;70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Google Shape;70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" name="Google Shape;706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8" name="Google Shape;708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9" name="Google Shape;709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0" name="Google Shape;710;p35"/>
          <p:cNvGrpSpPr/>
          <p:nvPr/>
        </p:nvGrpSpPr>
        <p:grpSpPr>
          <a:xfrm>
            <a:off x="6664860" y="889500"/>
            <a:ext cx="3279875" cy="2380376"/>
            <a:chOff x="2374347" y="1608700"/>
            <a:chExt cx="3279875" cy="2380376"/>
          </a:xfrm>
        </p:grpSpPr>
        <p:pic>
          <p:nvPicPr>
            <p:cNvPr id="711" name="Google Shape;71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4" name="Google Shape;714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Google Shape;715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Google Shape;718;p35"/>
          <p:cNvGrpSpPr/>
          <p:nvPr/>
        </p:nvGrpSpPr>
        <p:grpSpPr>
          <a:xfrm>
            <a:off x="-1032078" y="3031200"/>
            <a:ext cx="3279875" cy="2380376"/>
            <a:chOff x="2374347" y="1608700"/>
            <a:chExt cx="3279875" cy="2380376"/>
          </a:xfrm>
        </p:grpSpPr>
        <p:pic>
          <p:nvPicPr>
            <p:cNvPr id="719" name="Google Shape;719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0" name="Google Shape;72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1" name="Google Shape;721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3" name="Google Shape;723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6" name="Google Shape;726;p35"/>
          <p:cNvGrpSpPr/>
          <p:nvPr/>
        </p:nvGrpSpPr>
        <p:grpSpPr>
          <a:xfrm>
            <a:off x="6703772" y="3254725"/>
            <a:ext cx="3279875" cy="2380376"/>
            <a:chOff x="2374347" y="1608700"/>
            <a:chExt cx="3279875" cy="2380376"/>
          </a:xfrm>
        </p:grpSpPr>
        <p:pic>
          <p:nvPicPr>
            <p:cNvPr id="727" name="Google Shape;72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372" y="16087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7622" y="17724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222" y="20238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4" name="Google Shape;734;p35"/>
          <p:cNvGrpSpPr/>
          <p:nvPr/>
        </p:nvGrpSpPr>
        <p:grpSpPr>
          <a:xfrm>
            <a:off x="6885097" y="-631987"/>
            <a:ext cx="3218588" cy="2345476"/>
            <a:chOff x="1923685" y="1643600"/>
            <a:chExt cx="3218588" cy="2345476"/>
          </a:xfrm>
        </p:grpSpPr>
        <p:pic>
          <p:nvPicPr>
            <p:cNvPr id="735" name="Google Shape;73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23685" y="2031388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9" name="Google Shape;739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1" name="Google Shape;741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Google Shape;742;p35"/>
          <p:cNvGrpSpPr/>
          <p:nvPr/>
        </p:nvGrpSpPr>
        <p:grpSpPr>
          <a:xfrm>
            <a:off x="3040672" y="2052813"/>
            <a:ext cx="2767925" cy="2345476"/>
            <a:chOff x="2374347" y="1643600"/>
            <a:chExt cx="2767925" cy="2345476"/>
          </a:xfrm>
        </p:grpSpPr>
        <p:pic>
          <p:nvPicPr>
            <p:cNvPr id="743" name="Google Shape;74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6572" y="16436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4" name="Google Shape;74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3722" y="173255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74347" y="2176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6" name="Google Shape;746;p3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05822" y="19953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7" name="Google Shape;747;p3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08272" y="244672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53722" y="2482375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3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496947" y="2674300"/>
              <a:ext cx="1134000" cy="1314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Notebook 2: </a:t>
            </a:r>
            <a:endParaRPr/>
          </a:p>
        </p:txBody>
      </p:sp>
      <p:pic>
        <p:nvPicPr>
          <p:cNvPr id="760" name="Google Shape;7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0" y="1047629"/>
            <a:ext cx="7542901" cy="37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Ambiente de trabajo</a:t>
            </a:r>
            <a:endParaRPr/>
          </a:p>
        </p:txBody>
      </p:sp>
      <p:sp>
        <p:nvSpPr>
          <p:cNvPr id="669" name="Google Shape;669;p6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Github: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https://github.com/iapucp/winter-school-2018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0" name="Google Shape;67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25" y="1132131"/>
            <a:ext cx="846875" cy="8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0"/>
          <p:cNvSpPr/>
          <p:nvPr/>
        </p:nvSpPr>
        <p:spPr>
          <a:xfrm>
            <a:off x="976925" y="2210000"/>
            <a:ext cx="6842400" cy="12189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git clone https://github.com/iapucp/winter-school-2018.git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Notebook 1: </a:t>
            </a:r>
            <a:endParaRPr/>
          </a:p>
        </p:txBody>
      </p:sp>
      <p:pic>
        <p:nvPicPr>
          <p:cNvPr id="677" name="Google Shape;6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1585913"/>
            <a:ext cx="6391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Jupyter extensions</a:t>
            </a:r>
            <a:endParaRPr/>
          </a:p>
        </p:txBody>
      </p:sp>
      <p:sp>
        <p:nvSpPr>
          <p:cNvPr id="683" name="Google Shape;683;p62"/>
          <p:cNvSpPr/>
          <p:nvPr/>
        </p:nvSpPr>
        <p:spPr>
          <a:xfrm>
            <a:off x="976925" y="1185288"/>
            <a:ext cx="6842400" cy="12189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&gt; conda install -c conda-forge jupyter_contrib_nbextensions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4" name="Google Shape;68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2" cy="227379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2"/>
          <p:cNvSpPr/>
          <p:nvPr/>
        </p:nvSpPr>
        <p:spPr>
          <a:xfrm>
            <a:off x="2041554" y="2600790"/>
            <a:ext cx="783000" cy="30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Jupyter extensions</a:t>
            </a:r>
            <a:endParaRPr/>
          </a:p>
        </p:txBody>
      </p:sp>
      <p:pic>
        <p:nvPicPr>
          <p:cNvPr id="691" name="Google Shape;6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50" y="1017725"/>
            <a:ext cx="79197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3"/>
          <p:cNvSpPr/>
          <p:nvPr/>
        </p:nvSpPr>
        <p:spPr>
          <a:xfrm>
            <a:off x="697450" y="2527175"/>
            <a:ext cx="2037900" cy="21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3"/>
          <p:cNvSpPr/>
          <p:nvPr/>
        </p:nvSpPr>
        <p:spPr>
          <a:xfrm>
            <a:off x="756950" y="4394075"/>
            <a:ext cx="1106100" cy="16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Referencias</a:t>
            </a:r>
            <a:endParaRPr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615F41-0C8B-4034-97D2-24C2E3B2257A}"/>
              </a:ext>
            </a:extLst>
          </p:cNvPr>
          <p:cNvSpPr/>
          <p:nvPr/>
        </p:nvSpPr>
        <p:spPr>
          <a:xfrm>
            <a:off x="420151" y="1246287"/>
            <a:ext cx="8309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064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s-PE" dirty="0" err="1"/>
              <a:t>StatQuest</a:t>
            </a:r>
            <a:r>
              <a:rPr lang="es-PE" dirty="0"/>
              <a:t>: </a:t>
            </a:r>
            <a:r>
              <a:rPr lang="es-PE" dirty="0" err="1"/>
              <a:t>Decision</a:t>
            </a:r>
            <a:r>
              <a:rPr lang="es-PE" dirty="0"/>
              <a:t> </a:t>
            </a:r>
            <a:r>
              <a:rPr lang="es-PE" dirty="0" err="1"/>
              <a:t>Trees</a:t>
            </a:r>
            <a:r>
              <a:rPr lang="es-PE" dirty="0"/>
              <a:t> </a:t>
            </a:r>
            <a:r>
              <a:rPr lang="es-PE" sz="1600" dirty="0">
                <a:solidFill>
                  <a:schemeClr val="tx1"/>
                </a:solidFill>
              </a:rPr>
              <a:t>- </a:t>
            </a:r>
            <a:r>
              <a:rPr lang="es-PE" sz="1600" dirty="0">
                <a:hlinkClick r:id="rId3"/>
              </a:rPr>
              <a:t>https://www.youtube.com/watch?v=7VeUPuFGJHk</a:t>
            </a:r>
            <a:endParaRPr lang="es-PE" sz="1600" u="sng" dirty="0">
              <a:solidFill>
                <a:schemeClr val="hlink"/>
              </a:solidFill>
              <a:hlinkClick r:id="rId4"/>
            </a:endParaRPr>
          </a:p>
          <a:p>
            <a:pPr marL="457200" indent="-4064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dirty="0"/>
              <a:t>Beware Default Random Forest </a:t>
            </a:r>
            <a:r>
              <a:rPr lang="en-US" dirty="0" err="1"/>
              <a:t>Importances</a:t>
            </a:r>
            <a:r>
              <a:rPr lang="en-US" dirty="0"/>
              <a:t> - </a:t>
            </a:r>
            <a:r>
              <a:rPr lang="es-PE" sz="1600" u="sng" dirty="0">
                <a:solidFill>
                  <a:schemeClr val="hlink"/>
                </a:solidFill>
                <a:hlinkClick r:id="rId4"/>
              </a:rPr>
              <a:t>http://explained.ai/rf-importance/index.html</a:t>
            </a:r>
            <a:endParaRPr lang="es-PE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47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>
            <a:spLocks noGrp="1"/>
          </p:cNvSpPr>
          <p:nvPr>
            <p:ph type="title"/>
          </p:nvPr>
        </p:nvSpPr>
        <p:spPr>
          <a:xfrm>
            <a:off x="3128962" y="2153540"/>
            <a:ext cx="2886075" cy="836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400" dirty="0"/>
              <a:t>GRACIAS!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</a:t>
            </a:r>
            <a:endParaRPr/>
          </a:p>
        </p:txBody>
      </p:sp>
      <p:cxnSp>
        <p:nvCxnSpPr>
          <p:cNvPr id="331" name="Google Shape;331;p42"/>
          <p:cNvCxnSpPr>
            <a:stCxn id="332" idx="6"/>
            <a:endCxn id="333" idx="2"/>
          </p:cNvCxnSpPr>
          <p:nvPr/>
        </p:nvCxnSpPr>
        <p:spPr>
          <a:xfrm>
            <a:off x="1824200" y="2952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42"/>
          <p:cNvCxnSpPr>
            <a:stCxn id="332" idx="6"/>
            <a:endCxn id="335" idx="2"/>
          </p:cNvCxnSpPr>
          <p:nvPr/>
        </p:nvCxnSpPr>
        <p:spPr>
          <a:xfrm rot="10800000" flipH="1">
            <a:off x="1824200" y="20167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42"/>
          <p:cNvCxnSpPr>
            <a:stCxn id="337" idx="3"/>
            <a:endCxn id="338" idx="2"/>
          </p:cNvCxnSpPr>
          <p:nvPr/>
        </p:nvCxnSpPr>
        <p:spPr>
          <a:xfrm rot="10800000" flipH="1">
            <a:off x="3882725" y="1559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42"/>
          <p:cNvCxnSpPr>
            <a:stCxn id="337" idx="3"/>
            <a:endCxn id="340" idx="2"/>
          </p:cNvCxnSpPr>
          <p:nvPr/>
        </p:nvCxnSpPr>
        <p:spPr>
          <a:xfrm>
            <a:off x="3882725" y="2016750"/>
            <a:ext cx="586200" cy="112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1" name="Google Shape;341;p42"/>
          <p:cNvGrpSpPr/>
          <p:nvPr/>
        </p:nvGrpSpPr>
        <p:grpSpPr>
          <a:xfrm>
            <a:off x="4468925" y="1399950"/>
            <a:ext cx="1356300" cy="319200"/>
            <a:chOff x="4621325" y="1018950"/>
            <a:chExt cx="1356300" cy="319200"/>
          </a:xfrm>
        </p:grpSpPr>
        <p:sp>
          <p:nvSpPr>
            <p:cNvPr id="342" name="Google Shape;342;p42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Does it bark?</a:t>
              </a:r>
              <a:endParaRPr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2"/>
          <p:cNvGrpSpPr/>
          <p:nvPr/>
        </p:nvGrpSpPr>
        <p:grpSpPr>
          <a:xfrm>
            <a:off x="2526425" y="1857150"/>
            <a:ext cx="1356300" cy="319200"/>
            <a:chOff x="2678825" y="1476150"/>
            <a:chExt cx="1356300" cy="319200"/>
          </a:xfrm>
        </p:grpSpPr>
        <p:sp>
          <p:nvSpPr>
            <p:cNvPr id="337" name="Google Shape;337;p42"/>
            <p:cNvSpPr/>
            <p:nvPr/>
          </p:nvSpPr>
          <p:spPr>
            <a:xfrm>
              <a:off x="2852825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Does it have fur?</a:t>
              </a:r>
              <a:endParaRPr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42"/>
          <p:cNvGrpSpPr/>
          <p:nvPr/>
        </p:nvGrpSpPr>
        <p:grpSpPr>
          <a:xfrm>
            <a:off x="461925" y="2793150"/>
            <a:ext cx="1362275" cy="319200"/>
            <a:chOff x="614325" y="2412150"/>
            <a:chExt cx="1362275" cy="319200"/>
          </a:xfrm>
        </p:grpSpPr>
        <p:sp>
          <p:nvSpPr>
            <p:cNvPr id="345" name="Google Shape;345;p42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Is it an animal?</a:t>
              </a:r>
              <a:endParaRPr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42"/>
          <p:cNvGrpSpPr/>
          <p:nvPr/>
        </p:nvGrpSpPr>
        <p:grpSpPr>
          <a:xfrm>
            <a:off x="2526425" y="3729150"/>
            <a:ext cx="1356300" cy="319200"/>
            <a:chOff x="2678825" y="3348150"/>
            <a:chExt cx="1356300" cy="319200"/>
          </a:xfrm>
        </p:grpSpPr>
        <p:sp>
          <p:nvSpPr>
            <p:cNvPr id="347" name="Google Shape;347;p42"/>
            <p:cNvSpPr/>
            <p:nvPr/>
          </p:nvSpPr>
          <p:spPr>
            <a:xfrm>
              <a:off x="2852825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ROCK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48" name="Google Shape;348;p42"/>
          <p:cNvGrpSpPr/>
          <p:nvPr/>
        </p:nvGrpSpPr>
        <p:grpSpPr>
          <a:xfrm>
            <a:off x="4468925" y="3000150"/>
            <a:ext cx="1356300" cy="319200"/>
            <a:chOff x="4621325" y="1933350"/>
            <a:chExt cx="1356300" cy="319200"/>
          </a:xfrm>
        </p:grpSpPr>
        <p:sp>
          <p:nvSpPr>
            <p:cNvPr id="349" name="Google Shape;349;p42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Can it fly?</a:t>
              </a:r>
              <a:endParaRPr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0" name="Google Shape;350;p42"/>
          <p:cNvCxnSpPr>
            <a:stCxn id="342" idx="3"/>
            <a:endCxn id="351" idx="2"/>
          </p:cNvCxnSpPr>
          <p:nvPr/>
        </p:nvCxnSpPr>
        <p:spPr>
          <a:xfrm rot="10800000" flipH="1">
            <a:off x="5825225" y="1102350"/>
            <a:ext cx="586200" cy="457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2" name="Google Shape;352;p42"/>
          <p:cNvCxnSpPr>
            <a:stCxn id="342" idx="3"/>
            <a:endCxn id="353" idx="2"/>
          </p:cNvCxnSpPr>
          <p:nvPr/>
        </p:nvCxnSpPr>
        <p:spPr>
          <a:xfrm>
            <a:off x="5825225" y="1559550"/>
            <a:ext cx="586200" cy="442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4" name="Google Shape;354;p42"/>
          <p:cNvGrpSpPr/>
          <p:nvPr/>
        </p:nvGrpSpPr>
        <p:grpSpPr>
          <a:xfrm>
            <a:off x="6411350" y="942750"/>
            <a:ext cx="1356300" cy="319200"/>
            <a:chOff x="6563750" y="561750"/>
            <a:chExt cx="1356300" cy="319200"/>
          </a:xfrm>
        </p:grpSpPr>
        <p:sp>
          <p:nvSpPr>
            <p:cNvPr id="355" name="Google Shape;355;p42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DOG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56" name="Google Shape;356;p42"/>
          <p:cNvGrpSpPr/>
          <p:nvPr/>
        </p:nvGrpSpPr>
        <p:grpSpPr>
          <a:xfrm>
            <a:off x="6411350" y="1857150"/>
            <a:ext cx="1356300" cy="319200"/>
            <a:chOff x="6563750" y="1476150"/>
            <a:chExt cx="1356300" cy="319200"/>
          </a:xfrm>
        </p:grpSpPr>
        <p:sp>
          <p:nvSpPr>
            <p:cNvPr id="357" name="Google Shape;357;p42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CAT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cxnSp>
        <p:nvCxnSpPr>
          <p:cNvPr id="358" name="Google Shape;358;p42"/>
          <p:cNvCxnSpPr>
            <a:endCxn id="359" idx="2"/>
          </p:cNvCxnSpPr>
          <p:nvPr/>
        </p:nvCxnSpPr>
        <p:spPr>
          <a:xfrm rot="10800000" flipH="1">
            <a:off x="5825150" y="2702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42"/>
          <p:cNvCxnSpPr>
            <a:endCxn id="361" idx="2"/>
          </p:cNvCxnSpPr>
          <p:nvPr/>
        </p:nvCxnSpPr>
        <p:spPr>
          <a:xfrm>
            <a:off x="5825150" y="3159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2" name="Google Shape;362;p42"/>
          <p:cNvGrpSpPr/>
          <p:nvPr/>
        </p:nvGrpSpPr>
        <p:grpSpPr>
          <a:xfrm>
            <a:off x="6411350" y="2542950"/>
            <a:ext cx="1356300" cy="319200"/>
            <a:chOff x="6563750" y="561750"/>
            <a:chExt cx="1356300" cy="319200"/>
          </a:xfrm>
        </p:grpSpPr>
        <p:sp>
          <p:nvSpPr>
            <p:cNvPr id="363" name="Google Shape;363;p42"/>
            <p:cNvSpPr/>
            <p:nvPr/>
          </p:nvSpPr>
          <p:spPr>
            <a:xfrm>
              <a:off x="6737750" y="5617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BIRD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563750" y="6343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64" name="Google Shape;364;p42"/>
          <p:cNvGrpSpPr/>
          <p:nvPr/>
        </p:nvGrpSpPr>
        <p:grpSpPr>
          <a:xfrm>
            <a:off x="6411350" y="3457350"/>
            <a:ext cx="1356300" cy="319200"/>
            <a:chOff x="6563750" y="1476150"/>
            <a:chExt cx="1356300" cy="319200"/>
          </a:xfrm>
        </p:grpSpPr>
        <p:sp>
          <p:nvSpPr>
            <p:cNvPr id="365" name="Google Shape;365;p42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b="1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FISH</a:t>
              </a:r>
              <a:endParaRPr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66" name="Google Shape;366;p42"/>
          <p:cNvSpPr txBox="1"/>
          <p:nvPr/>
        </p:nvSpPr>
        <p:spPr>
          <a:xfrm>
            <a:off x="1460075" y="4302750"/>
            <a:ext cx="6371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/>
              <a:t>Classification example: bird, cat, dog, fish or rock?</a:t>
            </a:r>
            <a:endParaRPr sz="1800" i="1"/>
          </a:p>
        </p:txBody>
      </p:sp>
      <p:sp>
        <p:nvSpPr>
          <p:cNvPr id="367" name="Google Shape;367;p42"/>
          <p:cNvSpPr txBox="1"/>
          <p:nvPr/>
        </p:nvSpPr>
        <p:spPr>
          <a:xfrm>
            <a:off x="1824200" y="2300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  <p:sp>
        <p:nvSpPr>
          <p:cNvPr id="368" name="Google Shape;368;p42"/>
          <p:cNvSpPr txBox="1"/>
          <p:nvPr/>
        </p:nvSpPr>
        <p:spPr>
          <a:xfrm>
            <a:off x="1824200" y="32364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sp>
        <p:nvSpPr>
          <p:cNvPr id="369" name="Google Shape;369;p42"/>
          <p:cNvSpPr txBox="1"/>
          <p:nvPr/>
        </p:nvSpPr>
        <p:spPr>
          <a:xfrm>
            <a:off x="3824675" y="15964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  <p:sp>
        <p:nvSpPr>
          <p:cNvPr id="370" name="Google Shape;370;p42"/>
          <p:cNvSpPr txBox="1"/>
          <p:nvPr/>
        </p:nvSpPr>
        <p:spPr>
          <a:xfrm>
            <a:off x="5767175" y="112185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  <p:sp>
        <p:nvSpPr>
          <p:cNvPr id="371" name="Google Shape;371;p42"/>
          <p:cNvSpPr txBox="1"/>
          <p:nvPr/>
        </p:nvSpPr>
        <p:spPr>
          <a:xfrm>
            <a:off x="3766625" y="2324100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sp>
        <p:nvSpPr>
          <p:cNvPr id="372" name="Google Shape;372;p42"/>
          <p:cNvSpPr txBox="1"/>
          <p:nvPr/>
        </p:nvSpPr>
        <p:spPr>
          <a:xfrm>
            <a:off x="5791966" y="1595988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sp>
        <p:nvSpPr>
          <p:cNvPr id="373" name="Google Shape;373;p42"/>
          <p:cNvSpPr txBox="1"/>
          <p:nvPr/>
        </p:nvSpPr>
        <p:spPr>
          <a:xfrm>
            <a:off x="5803027" y="3207711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No</a:t>
            </a:r>
            <a:endParaRPr sz="1100"/>
          </a:p>
        </p:txBody>
      </p:sp>
      <p:sp>
        <p:nvSpPr>
          <p:cNvPr id="374" name="Google Shape;374;p42"/>
          <p:cNvSpPr txBox="1"/>
          <p:nvPr/>
        </p:nvSpPr>
        <p:spPr>
          <a:xfrm>
            <a:off x="5756114" y="2820373"/>
            <a:ext cx="7023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Yes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Árboles de decisión</a:t>
            </a: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C2F8D6-35F9-4168-BD4C-3F6ED6D57A36}"/>
              </a:ext>
            </a:extLst>
          </p:cNvPr>
          <p:cNvSpPr/>
          <p:nvPr/>
        </p:nvSpPr>
        <p:spPr>
          <a:xfrm>
            <a:off x="364331" y="128292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Un ´</a:t>
            </a:r>
            <a:r>
              <a:rPr lang="es-PE" dirty="0" err="1"/>
              <a:t>arbol</a:t>
            </a:r>
            <a:r>
              <a:rPr lang="es-PE" dirty="0"/>
              <a:t> de </a:t>
            </a:r>
            <a:r>
              <a:rPr lang="es-PE" dirty="0" err="1"/>
              <a:t>decisi´on</a:t>
            </a:r>
            <a:r>
              <a:rPr lang="es-PE" dirty="0"/>
              <a:t> es un ´</a:t>
            </a:r>
            <a:r>
              <a:rPr lang="es-PE" dirty="0" err="1"/>
              <a:t>arbol</a:t>
            </a:r>
            <a:r>
              <a:rPr lang="es-PE" dirty="0"/>
              <a:t> tal que: Cada nodo interno (los nodos que no son hojas) es etiquetado con una </a:t>
            </a:r>
            <a:r>
              <a:rPr lang="es-PE" dirty="0" err="1"/>
              <a:t>caracter´ıstica</a:t>
            </a:r>
            <a:r>
              <a:rPr lang="es-PE" dirty="0"/>
              <a:t>. Cada arista que parte de un nodo interno es etiquetada con un literal (una </a:t>
            </a:r>
            <a:r>
              <a:rPr lang="es-PE" dirty="0" err="1"/>
              <a:t>afirmaci´on</a:t>
            </a:r>
            <a:r>
              <a:rPr lang="es-PE" dirty="0"/>
              <a:t> sobre la </a:t>
            </a:r>
            <a:r>
              <a:rPr lang="es-PE" dirty="0" err="1"/>
              <a:t>caracter´ıstica</a:t>
            </a:r>
            <a:r>
              <a:rPr lang="es-PE" dirty="0"/>
              <a:t> correspondiente). El conjunto de literales de un nodo se denomina </a:t>
            </a:r>
            <a:r>
              <a:rPr lang="es-PE" dirty="0" err="1"/>
              <a:t>partici´on</a:t>
            </a:r>
            <a:r>
              <a:rPr lang="es-PE" dirty="0"/>
              <a:t> (</a:t>
            </a:r>
            <a:r>
              <a:rPr lang="es-PE" dirty="0" err="1"/>
              <a:t>split</a:t>
            </a:r>
            <a:r>
              <a:rPr lang="es-PE" dirty="0"/>
              <a:t>). Cada hoja del ´</a:t>
            </a:r>
            <a:r>
              <a:rPr lang="es-PE" dirty="0" err="1"/>
              <a:t>arbol</a:t>
            </a:r>
            <a:r>
              <a:rPr lang="es-PE" dirty="0"/>
              <a:t> representa una </a:t>
            </a:r>
            <a:r>
              <a:rPr lang="es-PE" dirty="0" err="1"/>
              <a:t>expresi´on</a:t>
            </a:r>
            <a:r>
              <a:rPr lang="es-PE" dirty="0"/>
              <a:t> </a:t>
            </a:r>
            <a:r>
              <a:rPr lang="es-PE" dirty="0" err="1"/>
              <a:t>l´ogica</a:t>
            </a:r>
            <a:r>
              <a:rPr lang="es-PE" dirty="0"/>
              <a:t>, que es la </a:t>
            </a:r>
            <a:r>
              <a:rPr lang="es-PE" dirty="0" err="1"/>
              <a:t>conjunci´on</a:t>
            </a:r>
            <a:r>
              <a:rPr lang="es-PE" dirty="0"/>
              <a:t> de los literales encontrados en la ruta desde la </a:t>
            </a:r>
            <a:r>
              <a:rPr lang="es-PE" dirty="0" err="1"/>
              <a:t>ra´ız</a:t>
            </a:r>
            <a:r>
              <a:rPr lang="es-PE" dirty="0"/>
              <a:t> del ´</a:t>
            </a:r>
            <a:r>
              <a:rPr lang="es-PE" dirty="0" err="1"/>
              <a:t>arbol</a:t>
            </a:r>
            <a:r>
              <a:rPr lang="es-PE" dirty="0"/>
              <a:t> hasta dicha hoja. La </a:t>
            </a:r>
            <a:r>
              <a:rPr lang="es-PE" dirty="0" err="1"/>
              <a:t>extensi´on</a:t>
            </a:r>
            <a:r>
              <a:rPr lang="es-PE" dirty="0"/>
              <a:t> de dicha </a:t>
            </a:r>
            <a:r>
              <a:rPr lang="es-PE" dirty="0" err="1"/>
              <a:t>conjunci´on</a:t>
            </a:r>
            <a:r>
              <a:rPr lang="es-PE" dirty="0"/>
              <a:t> (el conjunto de instancias que cubre) es el segmento del espacio de instancias asociado a la hoja</a:t>
            </a:r>
          </a:p>
        </p:txBody>
      </p:sp>
    </p:spTree>
    <p:extLst>
      <p:ext uri="{BB962C8B-B14F-4D97-AF65-F5344CB8AC3E}">
        <p14:creationId xmlns:p14="http://schemas.microsoft.com/office/powerpoint/2010/main" val="34614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Clasificación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78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5" y="624250"/>
            <a:ext cx="7363674" cy="42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1335</Words>
  <Application>Microsoft Office PowerPoint</Application>
  <PresentationFormat>Presentación en pantalla (16:9)</PresentationFormat>
  <Paragraphs>255</Paragraphs>
  <Slides>59</Slides>
  <Notes>59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3" baseType="lpstr">
      <vt:lpstr>Roboto Mono</vt:lpstr>
      <vt:lpstr>Roboto</vt:lpstr>
      <vt:lpstr>Arial</vt:lpstr>
      <vt:lpstr>Simple Light</vt:lpstr>
      <vt:lpstr>  Fundamentos de aprendizaje de máquina</vt:lpstr>
      <vt:lpstr>Github</vt:lpstr>
      <vt:lpstr>Agenda</vt:lpstr>
      <vt:lpstr>Árboles de decisión, métricas de evaluación</vt:lpstr>
      <vt:lpstr>Árboles de decisión</vt:lpstr>
      <vt:lpstr>Árboles de decisión</vt:lpstr>
      <vt:lpstr>Árboles de decisión</vt:lpstr>
      <vt:lpstr>Clasificación</vt:lpstr>
      <vt:lpstr>Presentación de PowerPoint</vt:lpstr>
      <vt:lpstr>Presentación de PowerPoint</vt:lpstr>
      <vt:lpstr>Presentación de PowerPoint</vt:lpstr>
      <vt:lpstr>¿Cómo hallar las mejores separaciones?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Gini impurity</vt:lpstr>
      <vt:lpstr>Presentación de PowerPoint</vt:lpstr>
      <vt:lpstr>Presentación de PowerPoint</vt:lpstr>
      <vt:lpstr>Presentación de PowerPoint</vt:lpstr>
      <vt:lpstr>Presentación de PowerPoint</vt:lpstr>
      <vt:lpstr>Regresión</vt:lpstr>
      <vt:lpstr>Presentación de PowerPoint</vt:lpstr>
      <vt:lpstr>Clasificación vs Regresión</vt:lpstr>
      <vt:lpstr>Clasificación vs Regresión</vt:lpstr>
      <vt:lpstr>¿Cómo hallar las mejores separaciones (regresión)?</vt:lpstr>
      <vt:lpstr>¿Cómo hallar las mejores separaciones (regresión)?</vt:lpstr>
      <vt:lpstr>Árbol de regresión</vt:lpstr>
      <vt:lpstr>Coefficient of determination (R2)</vt:lpstr>
      <vt:lpstr>Feature importance</vt:lpstr>
      <vt:lpstr>Mean decrease impurity (or gini importance)</vt:lpstr>
      <vt:lpstr>Permutation importance</vt:lpstr>
      <vt:lpstr>Drop-column importance</vt:lpstr>
      <vt:lpstr>Condiciones para detener la recursión</vt:lpstr>
      <vt:lpstr>Poda</vt:lpstr>
      <vt:lpstr>Ventajas / desventajas</vt:lpstr>
      <vt:lpstr>Ensembles</vt:lpstr>
      <vt:lpstr>Presentación de PowerPoint</vt:lpstr>
      <vt:lpstr>Bootstrap aggregating (bagging)</vt:lpstr>
      <vt:lpstr>Bootstrap aggregating (bagging)</vt:lpstr>
      <vt:lpstr>Bootstrap aggregating (bagging)</vt:lpstr>
      <vt:lpstr>Bootstrap aggregating (bagging)</vt:lpstr>
      <vt:lpstr>Bootstrap aggregating (bagging)</vt:lpstr>
      <vt:lpstr>Bootstrap aggregating (bagging)</vt:lpstr>
      <vt:lpstr>Bootstrap aggregating (bagging)</vt:lpstr>
      <vt:lpstr>Bootstrap aggregating (bagging)</vt:lpstr>
      <vt:lpstr>Bootstrap aggregating (bagging)</vt:lpstr>
      <vt:lpstr>Random Forest</vt:lpstr>
      <vt:lpstr>Notebook 2: </vt:lpstr>
      <vt:lpstr>Ambiente de trabajo</vt:lpstr>
      <vt:lpstr>Notebook 1: </vt:lpstr>
      <vt:lpstr>Jupyter extensions</vt:lpstr>
      <vt:lpstr>Jupyter extensions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Fundamentos de aprendizaje de máquina</dc:title>
  <cp:lastModifiedBy>Rodrigo</cp:lastModifiedBy>
  <cp:revision>8</cp:revision>
  <dcterms:modified xsi:type="dcterms:W3CDTF">2019-07-29T20:52:42Z</dcterms:modified>
</cp:coreProperties>
</file>