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gn72zKwNThWYb48pzKlum6wDN3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e4a07c9b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5e4a07c9b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e4a07c9b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5e4a07c9b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e4a07c9b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5e4a07c9b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e4a07c9b3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5e4a07c9b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e4a07c9b3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5e4a07c9b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e4a07c9b3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5e4a07c9b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e4a07c9b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5e4a07c9b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e4a07c9b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5e4a07c9b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e4a07c9b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5e4a07c9b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e4a07c9b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5e4a07c9b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e4a07c9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2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2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2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" name="Google Shape;55;p72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3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3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3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3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73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>
  <p:cSld name="TITLE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4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4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4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4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74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>
  <p:cSld name="TITLE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5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5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5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5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75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>
  <p:cSld name="TITLE_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6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6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6 -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6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76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heCidRMC/Diplomatura-de-Especializacion-en-Desarrollo-de-Aplicaciones-con-I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s.wikipedia.org/wiki/Aprendizaje_basado_en_%C3%A1rboles_de_decisi%C3%B3n" TargetMode="External"/><Relationship Id="rId4" Type="http://schemas.openxmlformats.org/officeDocument/2006/relationships/hyperlink" Target="https://es.wikipedia.org/wiki/Varianza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s://miro.medium.com/max/740/1*i0o8mjFfCn-uD79-F1Cqkw.png" TargetMode="External"/><Relationship Id="rId5" Type="http://schemas.openxmlformats.org/officeDocument/2006/relationships/hyperlink" Target="https://es.wikipedia.org/wiki/Sobreajuste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31.png"/><Relationship Id="rId8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hyperlink" Target="https://miro.medium.com/max/875/0*8SQzmRaMb49CX1yI.png" TargetMode="External"/><Relationship Id="rId6" Type="http://schemas.openxmlformats.org/officeDocument/2006/relationships/hyperlink" Target="https://miro.medium.com/max/1088/1*m2UHkzWWJ0kfQyL5tBFNsQ.png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hyperlink" Target="https://xgboost.readthedocs.io/en/latest/tutorials/model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Relationship Id="rId4" Type="http://schemas.openxmlformats.org/officeDocument/2006/relationships/hyperlink" Target="https://miro.medium.com/max/875/1*vsg1IUlGtzCoNuGo9XqGwg.png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Relationship Id="rId4" Type="http://schemas.openxmlformats.org/officeDocument/2006/relationships/hyperlink" Target="https://rohitgr7.github.io/content/images/2019/03/Screenshot-from-2019-03-27-23-09-47-1.png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1" Type="http://schemas.openxmlformats.org/officeDocument/2006/relationships/hyperlink" Target="https://papers.nips.cc/paper/6907-lightgbm-a-highly-efficient-gradient-boosting-decision-tree.pdf" TargetMode="External"/><Relationship Id="rId10" Type="http://schemas.openxmlformats.org/officeDocument/2006/relationships/hyperlink" Target="http://learningsys.org/nips17/assets/papers/paper_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ww.youtube.com/watch?v=7VeUPuFGJHk" TargetMode="External"/><Relationship Id="rId4" Type="http://schemas.openxmlformats.org/officeDocument/2006/relationships/hyperlink" Target="https://www.youtube.com/watch?v=7VeUPuFGJHk" TargetMode="External"/><Relationship Id="rId9" Type="http://schemas.openxmlformats.org/officeDocument/2006/relationships/hyperlink" Target="https://xgboost.readthedocs.io/en/latest/tutorials/model.html" TargetMode="External"/><Relationship Id="rId5" Type="http://schemas.openxmlformats.org/officeDocument/2006/relationships/hyperlink" Target="https://scikit-learn.org/stable/modules/tree.html" TargetMode="External"/><Relationship Id="rId6" Type="http://schemas.openxmlformats.org/officeDocument/2006/relationships/hyperlink" Target="http://explained.ai/rf-importance/index.html" TargetMode="External"/><Relationship Id="rId7" Type="http://schemas.openxmlformats.org/officeDocument/2006/relationships/hyperlink" Target="https://www.stat.berkeley.edu/~breiman/randomforest2001.pdf" TargetMode="External"/><Relationship Id="rId8" Type="http://schemas.openxmlformats.org/officeDocument/2006/relationships/hyperlink" Target="https://arxiv.org/pdf/1603.0275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s"/>
            </a:br>
            <a:r>
              <a:rPr b="1" lang="es"/>
              <a:t> </a:t>
            </a:r>
            <a:r>
              <a:rPr lang="es"/>
              <a:t>Fundamentos de aprendizaje de máquina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s" sz="2000"/>
            </a:br>
            <a:r>
              <a:rPr b="1" lang="es" sz="2000"/>
              <a:t>Diplomado de especialización de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2000"/>
              <a:t>desarrollo de aplicaciones con Inteligencia Artificial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Rodrigo Maldonado – rodrigo.maldonado@pucp.edu.pe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36498" y="192042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7003520" y="192046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36501" y="192050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b="1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</a:t>
            </a:r>
            <a:r>
              <a:rPr lang="es" sz="1800">
                <a:solidFill>
                  <a:schemeClr val="dk2"/>
                </a:solidFill>
              </a:rPr>
              <a:t>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</a:t>
            </a:r>
            <a:r>
              <a:rPr lang="es" sz="1800">
                <a:solidFill>
                  <a:schemeClr val="dk2"/>
                </a:solidFill>
              </a:rPr>
              <a:t>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b="0" l="-1501" r="90015" t="0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b="0" l="-1501" r="90015" t="0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311700" y="1355068"/>
            <a:ext cx="8520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311700" y="2178267"/>
            <a:ext cx="8520600" cy="1772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2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b="0" l="0" r="29328" t="0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b="0" l="0" r="51722" t="0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flipH="1" rot="10800000">
            <a:off x="3653306" y="1254750"/>
            <a:ext cx="641700" cy="946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b="1" i="0" sz="18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15945" r="69788" t="0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flipH="1" rot="10800000">
            <a:off x="3653306" y="1254750"/>
            <a:ext cx="641700" cy="946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b="1" i="0" sz="18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b="0" l="15945" r="69788" t="0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flipH="1" rot="10800000">
            <a:off x="3349175" y="1974858"/>
            <a:ext cx="6696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b="-996" l="0" r="0" t="12012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s" sz="1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Pre-procesamiento y aprendizaje no supervisado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s">
                <a:solidFill>
                  <a:srgbClr val="FF0000"/>
                </a:solidFill>
              </a:rPr>
              <a:t>Árboles de decisión, métricas de evaluación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Regresión Lineal y logística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Redes neuronales y bibliotecas para desarrollo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Deep Learning, aplicaciones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Optimización de redes, auto-tuning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fmla="val 81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baseline="30000" lang="es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flipH="1" rot="10800000">
            <a:off x="3669648" y="1923823"/>
            <a:ext cx="1005300" cy="64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493045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Ventajas / desventajas</a:t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311700" y="1404375"/>
            <a:ext cx="8201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>
                <a:solidFill>
                  <a:schemeClr val="dk2"/>
                </a:solidFill>
              </a:rPr>
              <a:t>Son inestables. Una alteración en la data puede cambiar todo el árbol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4a07c9b3_1_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Feature importance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Feature importance</a:t>
            </a:r>
            <a:endParaRPr/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Mean decrease in impurity (or gini importance)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Permutation importance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Drop-column importance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Mean decrease impurity (or gini importance)</a:t>
            </a:r>
            <a:endParaRPr/>
          </a:p>
        </p:txBody>
      </p:sp>
      <p:sp>
        <p:nvSpPr>
          <p:cNvPr id="633" name="Google Shape;6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/>
              <a:t>Suma las disminuciones de gini (o mse) para cada variable individual sobre todos los árboles en el bosque.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Permutation importance</a:t>
            </a:r>
            <a:endParaRPr/>
          </a:p>
        </p:txBody>
      </p:sp>
      <p:sp>
        <p:nvSpPr>
          <p:cNvPr id="639" name="Google Shape;6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permutan los valores de la variable a analizar y se obtiene un score.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Drop-column importance</a:t>
            </a:r>
            <a:endParaRPr/>
          </a:p>
        </p:txBody>
      </p:sp>
      <p:sp>
        <p:nvSpPr>
          <p:cNvPr id="645" name="Google Shape;6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elimina la variable a analizar, se entrena nuevamente 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nuevo score.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ensamblados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Random Forest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(Bagging)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/>
          <p:nvPr/>
        </p:nvSpPr>
        <p:spPr>
          <a:xfrm>
            <a:off x="3909500" y="1344838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4271225" y="19109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3909500" y="2476988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4271225" y="304306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4180150" y="3609138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1729375" y="2452063"/>
            <a:ext cx="1066500" cy="33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42"/>
          <p:cNvCxnSpPr>
            <a:stCxn id="665" idx="3"/>
            <a:endCxn id="660" idx="1"/>
          </p:cNvCxnSpPr>
          <p:nvPr/>
        </p:nvCxnSpPr>
        <p:spPr>
          <a:xfrm flipH="1" rot="10800000">
            <a:off x="2795875" y="1514263"/>
            <a:ext cx="1113600" cy="11073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42"/>
          <p:cNvCxnSpPr>
            <a:stCxn id="665" idx="3"/>
            <a:endCxn id="662" idx="1"/>
          </p:cNvCxnSpPr>
          <p:nvPr/>
        </p:nvCxnSpPr>
        <p:spPr>
          <a:xfrm>
            <a:off x="2795875" y="2621563"/>
            <a:ext cx="1113600" cy="249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8" name="Google Shape;668;p42"/>
          <p:cNvCxnSpPr>
            <a:stCxn id="665" idx="3"/>
            <a:endCxn id="661" idx="1"/>
          </p:cNvCxnSpPr>
          <p:nvPr/>
        </p:nvCxnSpPr>
        <p:spPr>
          <a:xfrm flipH="1" rot="10800000">
            <a:off x="2795875" y="2080363"/>
            <a:ext cx="1475400" cy="541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9" name="Google Shape;669;p42"/>
          <p:cNvCxnSpPr>
            <a:stCxn id="665" idx="3"/>
            <a:endCxn id="663" idx="1"/>
          </p:cNvCxnSpPr>
          <p:nvPr/>
        </p:nvCxnSpPr>
        <p:spPr>
          <a:xfrm>
            <a:off x="2795875" y="2621563"/>
            <a:ext cx="1475400" cy="591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0" name="Google Shape;670;p42"/>
          <p:cNvCxnSpPr>
            <a:stCxn id="665" idx="3"/>
            <a:endCxn id="664" idx="1"/>
          </p:cNvCxnSpPr>
          <p:nvPr/>
        </p:nvCxnSpPr>
        <p:spPr>
          <a:xfrm>
            <a:off x="2795875" y="2621563"/>
            <a:ext cx="1384200" cy="1157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42"/>
          <p:cNvSpPr/>
          <p:nvPr/>
        </p:nvSpPr>
        <p:spPr>
          <a:xfrm>
            <a:off x="6338825" y="2134250"/>
            <a:ext cx="986100" cy="10245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2"/>
          <p:cNvCxnSpPr>
            <a:stCxn id="660" idx="3"/>
            <a:endCxn id="671" idx="0"/>
          </p:cNvCxnSpPr>
          <p:nvPr/>
        </p:nvCxnSpPr>
        <p:spPr>
          <a:xfrm>
            <a:off x="4976000" y="1514338"/>
            <a:ext cx="1855800" cy="619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42"/>
          <p:cNvCxnSpPr>
            <a:stCxn id="661" idx="3"/>
            <a:endCxn id="671" idx="1"/>
          </p:cNvCxnSpPr>
          <p:nvPr/>
        </p:nvCxnSpPr>
        <p:spPr>
          <a:xfrm>
            <a:off x="5337725" y="2080413"/>
            <a:ext cx="1145400" cy="20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p42"/>
          <p:cNvCxnSpPr>
            <a:stCxn id="662" idx="3"/>
            <a:endCxn id="671" idx="2"/>
          </p:cNvCxnSpPr>
          <p:nvPr/>
        </p:nvCxnSpPr>
        <p:spPr>
          <a:xfrm>
            <a:off x="4976000" y="2646488"/>
            <a:ext cx="13629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5" name="Google Shape;675;p42"/>
          <p:cNvCxnSpPr>
            <a:stCxn id="663" idx="3"/>
            <a:endCxn id="671" idx="3"/>
          </p:cNvCxnSpPr>
          <p:nvPr/>
        </p:nvCxnSpPr>
        <p:spPr>
          <a:xfrm flipH="1" rot="10800000">
            <a:off x="5337725" y="3008863"/>
            <a:ext cx="1145400" cy="20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42"/>
          <p:cNvCxnSpPr/>
          <p:nvPr/>
        </p:nvCxnSpPr>
        <p:spPr>
          <a:xfrm flipH="1" rot="10800000">
            <a:off x="5246650" y="3208846"/>
            <a:ext cx="1585200" cy="619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682" name="Google Shape;682;p43"/>
          <p:cNvSpPr/>
          <p:nvPr/>
        </p:nvSpPr>
        <p:spPr>
          <a:xfrm>
            <a:off x="478300" y="2093275"/>
            <a:ext cx="1435500" cy="88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 entrenamiento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3"/>
          <p:cNvSpPr/>
          <p:nvPr/>
        </p:nvSpPr>
        <p:spPr>
          <a:xfrm>
            <a:off x="2907400" y="2282831"/>
            <a:ext cx="1066500" cy="50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43"/>
          <p:cNvCxnSpPr>
            <a:stCxn id="682" idx="3"/>
            <a:endCxn id="683" idx="1"/>
          </p:cNvCxnSpPr>
          <p:nvPr/>
        </p:nvCxnSpPr>
        <p:spPr>
          <a:xfrm>
            <a:off x="1913800" y="2536975"/>
            <a:ext cx="9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5" name="Google Shape;685;p43"/>
          <p:cNvSpPr txBox="1"/>
          <p:nvPr/>
        </p:nvSpPr>
        <p:spPr>
          <a:xfrm>
            <a:off x="1725225" y="3050350"/>
            <a:ext cx="3198900" cy="10665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toma una muestra con reemplazo (los elementos pueden ser seleccionados más de una vez en la muestra).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691" name="Google Shape;691;p44"/>
          <p:cNvSpPr/>
          <p:nvPr/>
        </p:nvSpPr>
        <p:spPr>
          <a:xfrm>
            <a:off x="2907400" y="2282831"/>
            <a:ext cx="1066500" cy="50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44"/>
          <p:cNvCxnSpPr>
            <a:stCxn id="693" idx="3"/>
            <a:endCxn id="691" idx="1"/>
          </p:cNvCxnSpPr>
          <p:nvPr/>
        </p:nvCxnSpPr>
        <p:spPr>
          <a:xfrm>
            <a:off x="1916036" y="2536925"/>
            <a:ext cx="9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44"/>
          <p:cNvSpPr/>
          <p:nvPr/>
        </p:nvSpPr>
        <p:spPr>
          <a:xfrm>
            <a:off x="2907400" y="1650281"/>
            <a:ext cx="1066500" cy="50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4"/>
          <p:cNvSpPr/>
          <p:nvPr/>
        </p:nvSpPr>
        <p:spPr>
          <a:xfrm>
            <a:off x="2907400" y="2915381"/>
            <a:ext cx="1066500" cy="50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4"/>
          <p:cNvSpPr/>
          <p:nvPr/>
        </p:nvSpPr>
        <p:spPr>
          <a:xfrm>
            <a:off x="2907400" y="3547931"/>
            <a:ext cx="1066500" cy="50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44"/>
          <p:cNvCxnSpPr>
            <a:stCxn id="693" idx="3"/>
            <a:endCxn id="694" idx="1"/>
          </p:cNvCxnSpPr>
          <p:nvPr/>
        </p:nvCxnSpPr>
        <p:spPr>
          <a:xfrm flipH="1" rot="10800000">
            <a:off x="1916036" y="1904525"/>
            <a:ext cx="991500" cy="632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8" name="Google Shape;698;p44"/>
          <p:cNvCxnSpPr>
            <a:stCxn id="693" idx="3"/>
            <a:endCxn id="695" idx="1"/>
          </p:cNvCxnSpPr>
          <p:nvPr/>
        </p:nvCxnSpPr>
        <p:spPr>
          <a:xfrm>
            <a:off x="1916036" y="2536925"/>
            <a:ext cx="991500" cy="6327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44"/>
          <p:cNvCxnSpPr>
            <a:stCxn id="693" idx="3"/>
            <a:endCxn id="696" idx="1"/>
          </p:cNvCxnSpPr>
          <p:nvPr/>
        </p:nvCxnSpPr>
        <p:spPr>
          <a:xfrm>
            <a:off x="1916036" y="2536925"/>
            <a:ext cx="991500" cy="1265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44"/>
          <p:cNvSpPr/>
          <p:nvPr/>
        </p:nvSpPr>
        <p:spPr>
          <a:xfrm>
            <a:off x="4572000" y="173486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4"/>
          <p:cNvSpPr/>
          <p:nvPr/>
        </p:nvSpPr>
        <p:spPr>
          <a:xfrm>
            <a:off x="4572000" y="23674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4"/>
          <p:cNvSpPr/>
          <p:nvPr/>
        </p:nvSpPr>
        <p:spPr>
          <a:xfrm>
            <a:off x="4572000" y="299996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4"/>
          <p:cNvSpPr/>
          <p:nvPr/>
        </p:nvSpPr>
        <p:spPr>
          <a:xfrm>
            <a:off x="4572000" y="36325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44"/>
          <p:cNvCxnSpPr>
            <a:stCxn id="694" idx="3"/>
            <a:endCxn id="700" idx="1"/>
          </p:cNvCxnSpPr>
          <p:nvPr/>
        </p:nvCxnSpPr>
        <p:spPr>
          <a:xfrm>
            <a:off x="3973900" y="1904381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44"/>
          <p:cNvCxnSpPr>
            <a:stCxn id="691" idx="3"/>
            <a:endCxn id="701" idx="1"/>
          </p:cNvCxnSpPr>
          <p:nvPr/>
        </p:nvCxnSpPr>
        <p:spPr>
          <a:xfrm>
            <a:off x="3973900" y="2536931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44"/>
          <p:cNvCxnSpPr>
            <a:stCxn id="695" idx="3"/>
            <a:endCxn id="702" idx="1"/>
          </p:cNvCxnSpPr>
          <p:nvPr/>
        </p:nvCxnSpPr>
        <p:spPr>
          <a:xfrm>
            <a:off x="3973900" y="3169481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p44"/>
          <p:cNvCxnSpPr>
            <a:stCxn id="696" idx="3"/>
            <a:endCxn id="703" idx="1"/>
          </p:cNvCxnSpPr>
          <p:nvPr/>
        </p:nvCxnSpPr>
        <p:spPr>
          <a:xfrm>
            <a:off x="3973900" y="3802031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3" name="Google Shape;693;p44"/>
          <p:cNvSpPr/>
          <p:nvPr/>
        </p:nvSpPr>
        <p:spPr>
          <a:xfrm>
            <a:off x="480536" y="2093225"/>
            <a:ext cx="1435500" cy="88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 entrenamiento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4"/>
          <p:cNvSpPr txBox="1"/>
          <p:nvPr/>
        </p:nvSpPr>
        <p:spPr>
          <a:xfrm>
            <a:off x="5911025" y="2462100"/>
            <a:ext cx="1824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entrenan los modelos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cxnSp>
        <p:nvCxnSpPr>
          <p:cNvPr id="714" name="Google Shape;714;p45"/>
          <p:cNvCxnSpPr>
            <a:stCxn id="715" idx="3"/>
            <a:endCxn id="716" idx="1"/>
          </p:cNvCxnSpPr>
          <p:nvPr/>
        </p:nvCxnSpPr>
        <p:spPr>
          <a:xfrm>
            <a:off x="2386525" y="2536925"/>
            <a:ext cx="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45"/>
          <p:cNvCxnSpPr>
            <a:stCxn id="715" idx="3"/>
            <a:endCxn id="718" idx="1"/>
          </p:cNvCxnSpPr>
          <p:nvPr/>
        </p:nvCxnSpPr>
        <p:spPr>
          <a:xfrm flipH="1" rot="10800000">
            <a:off x="2386525" y="1911425"/>
            <a:ext cx="873300" cy="6255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9" name="Google Shape;719;p45"/>
          <p:cNvCxnSpPr>
            <a:stCxn id="715" idx="3"/>
            <a:endCxn id="720" idx="1"/>
          </p:cNvCxnSpPr>
          <p:nvPr/>
        </p:nvCxnSpPr>
        <p:spPr>
          <a:xfrm>
            <a:off x="2386525" y="2536925"/>
            <a:ext cx="966300" cy="632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1" name="Google Shape;721;p45"/>
          <p:cNvCxnSpPr>
            <a:stCxn id="715" idx="3"/>
            <a:endCxn id="722" idx="1"/>
          </p:cNvCxnSpPr>
          <p:nvPr/>
        </p:nvCxnSpPr>
        <p:spPr>
          <a:xfrm>
            <a:off x="2386525" y="2536925"/>
            <a:ext cx="966300" cy="1265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8" name="Google Shape;718;p45"/>
          <p:cNvSpPr/>
          <p:nvPr/>
        </p:nvSpPr>
        <p:spPr>
          <a:xfrm>
            <a:off x="3259931" y="1742064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5"/>
          <p:cNvSpPr/>
          <p:nvPr/>
        </p:nvSpPr>
        <p:spPr>
          <a:xfrm>
            <a:off x="3352800" y="23674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/>
          <p:nvPr/>
        </p:nvSpPr>
        <p:spPr>
          <a:xfrm>
            <a:off x="3352800" y="299996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5"/>
          <p:cNvSpPr/>
          <p:nvPr/>
        </p:nvSpPr>
        <p:spPr>
          <a:xfrm>
            <a:off x="3352800" y="36325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5"/>
          <p:cNvSpPr/>
          <p:nvPr/>
        </p:nvSpPr>
        <p:spPr>
          <a:xfrm>
            <a:off x="951025" y="2250575"/>
            <a:ext cx="1435500" cy="57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nueva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5893961" y="3064650"/>
            <a:ext cx="1903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Para predecir, se promedian los resultados de los modelos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5"/>
          <p:cNvSpPr/>
          <p:nvPr/>
        </p:nvSpPr>
        <p:spPr>
          <a:xfrm>
            <a:off x="5039263" y="2491950"/>
            <a:ext cx="11823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45"/>
          <p:cNvCxnSpPr>
            <a:stCxn id="718" idx="3"/>
            <a:endCxn id="724" idx="1"/>
          </p:cNvCxnSpPr>
          <p:nvPr/>
        </p:nvCxnSpPr>
        <p:spPr>
          <a:xfrm>
            <a:off x="4326431" y="1911564"/>
            <a:ext cx="712800" cy="866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45"/>
          <p:cNvCxnSpPr>
            <a:stCxn id="716" idx="3"/>
            <a:endCxn id="724" idx="1"/>
          </p:cNvCxnSpPr>
          <p:nvPr/>
        </p:nvCxnSpPr>
        <p:spPr>
          <a:xfrm>
            <a:off x="4419300" y="2536913"/>
            <a:ext cx="620100" cy="2415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45"/>
          <p:cNvCxnSpPr>
            <a:stCxn id="720" idx="3"/>
            <a:endCxn id="724" idx="1"/>
          </p:cNvCxnSpPr>
          <p:nvPr/>
        </p:nvCxnSpPr>
        <p:spPr>
          <a:xfrm flipH="1" rot="10800000">
            <a:off x="4419300" y="2778263"/>
            <a:ext cx="620100" cy="391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45"/>
          <p:cNvCxnSpPr>
            <a:stCxn id="722" idx="3"/>
            <a:endCxn id="724" idx="1"/>
          </p:cNvCxnSpPr>
          <p:nvPr/>
        </p:nvCxnSpPr>
        <p:spPr>
          <a:xfrm flipH="1" rot="10800000">
            <a:off x="4419300" y="2778413"/>
            <a:ext cx="620100" cy="10236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734" name="Google Shape;734;p46"/>
          <p:cNvSpPr txBox="1"/>
          <p:nvPr/>
        </p:nvSpPr>
        <p:spPr>
          <a:xfrm>
            <a:off x="673575" y="1317950"/>
            <a:ext cx="2406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¿Por qué funciona?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6"/>
          <p:cNvSpPr/>
          <p:nvPr/>
        </p:nvSpPr>
        <p:spPr>
          <a:xfrm>
            <a:off x="970225" y="2180788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6"/>
          <p:cNvSpPr/>
          <p:nvPr/>
        </p:nvSpPr>
        <p:spPr>
          <a:xfrm>
            <a:off x="1149650" y="24074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6"/>
          <p:cNvSpPr/>
          <p:nvPr/>
        </p:nvSpPr>
        <p:spPr>
          <a:xfrm>
            <a:off x="1309125" y="2628526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6"/>
          <p:cNvSpPr/>
          <p:nvPr/>
        </p:nvSpPr>
        <p:spPr>
          <a:xfrm>
            <a:off x="1528425" y="2852385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3208325" y="1906350"/>
            <a:ext cx="41082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Ej: </a:t>
            </a:r>
            <a:endParaRPr b="1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Si entrenamos cada modelo con distintas muestras aleatorias de la data, los errores de cada modelo son aleatorios y el promedio de los errores es 0.</a:t>
            </a:r>
            <a:endParaRPr b="1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6"/>
          <p:cNvSpPr/>
          <p:nvPr/>
        </p:nvSpPr>
        <p:spPr>
          <a:xfrm>
            <a:off x="1680825" y="3074561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6"/>
          <p:cNvSpPr/>
          <p:nvPr/>
        </p:nvSpPr>
        <p:spPr>
          <a:xfrm>
            <a:off x="1833225" y="3276801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747" name="Google Shape;747;p47"/>
          <p:cNvSpPr txBox="1"/>
          <p:nvPr/>
        </p:nvSpPr>
        <p:spPr>
          <a:xfrm>
            <a:off x="673575" y="1317950"/>
            <a:ext cx="2406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¿Por qué funciona?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7"/>
          <p:cNvSpPr/>
          <p:nvPr/>
        </p:nvSpPr>
        <p:spPr>
          <a:xfrm>
            <a:off x="970225" y="2180788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7"/>
          <p:cNvSpPr/>
          <p:nvPr/>
        </p:nvSpPr>
        <p:spPr>
          <a:xfrm>
            <a:off x="1149650" y="2407413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7"/>
          <p:cNvSpPr/>
          <p:nvPr/>
        </p:nvSpPr>
        <p:spPr>
          <a:xfrm>
            <a:off x="1309125" y="2628526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1528425" y="2852385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7"/>
          <p:cNvSpPr txBox="1"/>
          <p:nvPr/>
        </p:nvSpPr>
        <p:spPr>
          <a:xfrm>
            <a:off x="3158475" y="2328150"/>
            <a:ext cx="3659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Para que el método de bagging sea efectivo, es importante que se trabajen un gran conjunto de modelos.</a:t>
            </a:r>
            <a:endParaRPr b="1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1680825" y="3074561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1833225" y="3276801"/>
            <a:ext cx="1066500" cy="33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Bootstrap aggregating (bagging)</a:t>
            </a:r>
            <a:endParaRPr/>
          </a:p>
        </p:txBody>
      </p:sp>
      <p:pic>
        <p:nvPicPr>
          <p:cNvPr id="760" name="Google Shape;7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322" y="2064375"/>
            <a:ext cx="1134000" cy="13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8"/>
          <p:cNvSpPr txBox="1"/>
          <p:nvPr/>
        </p:nvSpPr>
        <p:spPr>
          <a:xfrm>
            <a:off x="2447875" y="1491775"/>
            <a:ext cx="4031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¿Si usamos árboles de decisión?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flipH="1" rot="10800000">
            <a:off x="1824200" y="2016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flipH="1" rot="10800000">
            <a:off x="3882725" y="1559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flipH="1" rot="10800000">
            <a:off x="5825225" y="11023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flipH="1" rot="10800000">
            <a:off x="5825150" y="270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s" sz="1800"/>
              <a:t>Ejemplo de clasificación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" sz="1800"/>
              <a:t>ave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gato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perro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pez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i="1" lang="es" sz="1800"/>
              <a:t>a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70698" l="0" r="72560" t="-45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38865" l="37849" r="36138" t="32303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7963" l="70353" r="2" t="63204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8214" l="33361" r="34030" t="67849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e4a07c9b3_1_68"/>
          <p:cNvSpPr txBox="1"/>
          <p:nvPr>
            <p:ph type="title"/>
          </p:nvPr>
        </p:nvSpPr>
        <p:spPr>
          <a:xfrm>
            <a:off x="311700" y="167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Random Forest</a:t>
            </a:r>
            <a:endParaRPr/>
          </a:p>
        </p:txBody>
      </p:sp>
      <p:sp>
        <p:nvSpPr>
          <p:cNvPr id="767" name="Google Shape;767;g5e4a07c9b3_1_68"/>
          <p:cNvSpPr txBox="1"/>
          <p:nvPr/>
        </p:nvSpPr>
        <p:spPr>
          <a:xfrm>
            <a:off x="143850" y="839975"/>
            <a:ext cx="88563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Es un tipo especial de Bagging </a:t>
            </a:r>
            <a:r>
              <a:rPr lang="es" sz="1800">
                <a:solidFill>
                  <a:schemeClr val="dk2"/>
                </a:solidFill>
              </a:rPr>
              <a:t>aplicado a </a:t>
            </a:r>
            <a:r>
              <a:rPr lang="es" sz="1800">
                <a:solidFill>
                  <a:schemeClr val="dk2"/>
                </a:solidFill>
                <a:uFill>
                  <a:noFill/>
                </a:uFill>
                <a:hlinkClick r:id="rId3"/>
              </a:rPr>
              <a:t>árboles de decisión</a:t>
            </a:r>
            <a:r>
              <a:rPr lang="es" sz="1800">
                <a:solidFill>
                  <a:schemeClr val="dk2"/>
                </a:solidFill>
              </a:rPr>
              <a:t>, en el que se entrenan árboles de decisión con bootstraps que contienen un subconjunto aleatorio de las características del conjunto de datos subspace sampling.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Mejora la estabilidad y precisión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Reduce la </a:t>
            </a:r>
            <a:r>
              <a:rPr lang="es" sz="1800">
                <a:solidFill>
                  <a:schemeClr val="dk2"/>
                </a:solidFill>
                <a:uFill>
                  <a:noFill/>
                </a:uFill>
                <a:hlinkClick r:id="rId4"/>
              </a:rPr>
              <a:t>varianza</a:t>
            </a:r>
            <a:r>
              <a:rPr lang="es" sz="1800">
                <a:solidFill>
                  <a:schemeClr val="dk2"/>
                </a:solidFill>
              </a:rPr>
              <a:t> y ayuda a evitar el </a:t>
            </a:r>
            <a:r>
              <a:rPr lang="es" sz="1800">
                <a:solidFill>
                  <a:schemeClr val="dk2"/>
                </a:solidFill>
                <a:uFill>
                  <a:noFill/>
                </a:uFill>
                <a:hlinkClick r:id="rId5"/>
              </a:rPr>
              <a:t>sobreajuste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8" name="Google Shape;768;g5e4a07c9b3_1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6097" y="2387350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g5e4a07c9b3_1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67347" y="255107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5e4a07c9b3_1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4072" y="295502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g5e4a07c9b3_1_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29947" y="280247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g5e4a07c9b3_1_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17997" y="322537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5e4a07c9b3_1_6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63447" y="326102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5e4a07c9b3_1_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06672" y="3452950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5e4a07c9b3_1_68"/>
          <p:cNvPicPr preferRelativeResize="0"/>
          <p:nvPr/>
        </p:nvPicPr>
        <p:blipFill rotWithShape="1">
          <a:blip r:embed="rId13">
            <a:alphaModFix/>
          </a:blip>
          <a:srcRect b="0" l="0" r="0" t="12510"/>
          <a:stretch/>
        </p:blipFill>
        <p:spPr>
          <a:xfrm>
            <a:off x="383450" y="2421775"/>
            <a:ext cx="3947574" cy="2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5e4a07c9b3_1_68"/>
          <p:cNvSpPr txBox="1"/>
          <p:nvPr/>
        </p:nvSpPr>
        <p:spPr>
          <a:xfrm>
            <a:off x="710988" y="4767725"/>
            <a:ext cx="3292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14"/>
              </a:rPr>
              <a:t>https://miro.medium.com/max/740/1*i0o8mjFfCn-uD79-F1Cqkw.png</a:t>
            </a:r>
            <a:endParaRPr sz="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e4a07c9b3_1_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XGBoost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e4a07c9b3_1_110"/>
          <p:cNvSpPr txBox="1"/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Boosting</a:t>
            </a:r>
            <a:endParaRPr/>
          </a:p>
        </p:txBody>
      </p:sp>
      <p:pic>
        <p:nvPicPr>
          <p:cNvPr id="787" name="Google Shape;787;g5e4a07c9b3_1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262"/>
            <a:ext cx="4443824" cy="33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5e4a07c9b3_1_110"/>
          <p:cNvPicPr preferRelativeResize="0"/>
          <p:nvPr/>
        </p:nvPicPr>
        <p:blipFill rotWithShape="1">
          <a:blip r:embed="rId4">
            <a:alphaModFix/>
          </a:blip>
          <a:srcRect b="0" l="0" r="0" t="17776"/>
          <a:stretch/>
        </p:blipFill>
        <p:spPr>
          <a:xfrm>
            <a:off x="4361375" y="1640600"/>
            <a:ext cx="4572001" cy="29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5e4a07c9b3_1_110"/>
          <p:cNvSpPr txBox="1"/>
          <p:nvPr/>
        </p:nvSpPr>
        <p:spPr>
          <a:xfrm>
            <a:off x="5214325" y="4782500"/>
            <a:ext cx="437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5"/>
              </a:rPr>
              <a:t>https://miro.medium.com/max/875/0*8SQzmRaMb49CX1yI.png</a:t>
            </a:r>
            <a:endParaRPr sz="800"/>
          </a:p>
        </p:txBody>
      </p:sp>
      <p:sp>
        <p:nvSpPr>
          <p:cNvPr id="790" name="Google Shape;790;g5e4a07c9b3_1_110"/>
          <p:cNvSpPr txBox="1"/>
          <p:nvPr/>
        </p:nvSpPr>
        <p:spPr>
          <a:xfrm>
            <a:off x="442763" y="4782500"/>
            <a:ext cx="355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6"/>
              </a:rPr>
              <a:t>https://miro.medium.com/max/1088/1*m2UHkzWWJ0kfQyL5tBFNsQ.png</a:t>
            </a:r>
            <a:endParaRPr sz="800"/>
          </a:p>
        </p:txBody>
      </p:sp>
      <p:sp>
        <p:nvSpPr>
          <p:cNvPr id="791" name="Google Shape;791;g5e4a07c9b3_1_110"/>
          <p:cNvSpPr txBox="1"/>
          <p:nvPr/>
        </p:nvSpPr>
        <p:spPr>
          <a:xfrm>
            <a:off x="256125" y="531725"/>
            <a:ext cx="841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Convierte a los weak learners en strong learners. La idea entrenar a los weak learners secuencialmente, cada uno tratando de corregir a su predecesor.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e4a07c9b3_1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XGBoost</a:t>
            </a:r>
            <a:endParaRPr/>
          </a:p>
        </p:txBody>
      </p:sp>
      <p:sp>
        <p:nvSpPr>
          <p:cNvPr id="797" name="Google Shape;797;g5e4a07c9b3_1_148"/>
          <p:cNvSpPr txBox="1"/>
          <p:nvPr/>
        </p:nvSpPr>
        <p:spPr>
          <a:xfrm>
            <a:off x="266050" y="1186100"/>
            <a:ext cx="87564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XGBoost es una biblioteca optimizada de gradient boosting distribuido diseñado para ser altamente eficiente, flexible y portátil.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Tiene una r</a:t>
            </a:r>
            <a:r>
              <a:rPr lang="es" sz="1800">
                <a:solidFill>
                  <a:schemeClr val="dk2"/>
                </a:solidFill>
              </a:rPr>
              <a:t>egularización L1 (lasso regresion) y L2 (ridge regresion) incorporada que evita que el modelo se sobreajuste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Utiliza el poder del procesamiento en paralelo y es por eso que es mucho más rápido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Tiene una capacidad incorporada para manejar valores perdidos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Tiene una poda efectiva. Realiza divisiones hasta la profundidad máxima especificada y luego comienza a podar, eliminando las divisiones más allá de las cuales no hay ganancia positiva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e4a07c9b3_1_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XGBoost</a:t>
            </a:r>
            <a:endParaRPr/>
          </a:p>
        </p:txBody>
      </p:sp>
      <p:pic>
        <p:nvPicPr>
          <p:cNvPr id="803" name="Google Shape;803;g5e4a07c9b3_1_143"/>
          <p:cNvPicPr preferRelativeResize="0"/>
          <p:nvPr/>
        </p:nvPicPr>
        <p:blipFill rotWithShape="1">
          <a:blip r:embed="rId3">
            <a:alphaModFix/>
          </a:blip>
          <a:srcRect b="30778" l="22450" r="24236" t="27064"/>
          <a:stretch/>
        </p:blipFill>
        <p:spPr>
          <a:xfrm>
            <a:off x="3218925" y="609562"/>
            <a:ext cx="4895400" cy="185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g5e4a07c9b3_1_143"/>
          <p:cNvPicPr preferRelativeResize="0"/>
          <p:nvPr/>
        </p:nvPicPr>
        <p:blipFill rotWithShape="1">
          <a:blip r:embed="rId4">
            <a:alphaModFix/>
          </a:blip>
          <a:srcRect b="30744" l="21168" r="23460" t="22862"/>
          <a:stretch/>
        </p:blipFill>
        <p:spPr>
          <a:xfrm>
            <a:off x="3150475" y="2610950"/>
            <a:ext cx="5032301" cy="21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5e4a07c9b3_1_143"/>
          <p:cNvSpPr txBox="1"/>
          <p:nvPr/>
        </p:nvSpPr>
        <p:spPr>
          <a:xfrm>
            <a:off x="4221087" y="4788325"/>
            <a:ext cx="289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5"/>
              </a:rPr>
              <a:t>https://xgboost.readthedocs.io/en/latest/tutorials/model.html</a:t>
            </a:r>
            <a:endParaRPr sz="800"/>
          </a:p>
        </p:txBody>
      </p:sp>
      <p:sp>
        <p:nvSpPr>
          <p:cNvPr id="806" name="Google Shape;806;g5e4a07c9b3_1_143"/>
          <p:cNvSpPr txBox="1"/>
          <p:nvPr>
            <p:ph type="title"/>
          </p:nvPr>
        </p:nvSpPr>
        <p:spPr>
          <a:xfrm>
            <a:off x="885325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Ejemplo</a:t>
            </a:r>
            <a:endParaRPr/>
          </a:p>
        </p:txBody>
      </p:sp>
      <p:cxnSp>
        <p:nvCxnSpPr>
          <p:cNvPr id="807" name="Google Shape;807;g5e4a07c9b3_1_143"/>
          <p:cNvCxnSpPr/>
          <p:nvPr/>
        </p:nvCxnSpPr>
        <p:spPr>
          <a:xfrm flipH="1" rot="10800000">
            <a:off x="2261375" y="714125"/>
            <a:ext cx="809100" cy="16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g5e4a07c9b3_1_143"/>
          <p:cNvCxnSpPr/>
          <p:nvPr/>
        </p:nvCxnSpPr>
        <p:spPr>
          <a:xfrm>
            <a:off x="2261375" y="2864675"/>
            <a:ext cx="853500" cy="16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e4a07c9b3_1_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Catboost y </a:t>
            </a:r>
            <a:r>
              <a:rPr lang="es"/>
              <a:t>LighGBM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e4a07c9b3_1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Catboost </a:t>
            </a:r>
            <a:endParaRPr/>
          </a:p>
        </p:txBody>
      </p:sp>
      <p:sp>
        <p:nvSpPr>
          <p:cNvPr id="819" name="Google Shape;819;g5e4a07c9b3_1_104"/>
          <p:cNvSpPr txBox="1"/>
          <p:nvPr/>
        </p:nvSpPr>
        <p:spPr>
          <a:xfrm>
            <a:off x="166275" y="1186100"/>
            <a:ext cx="88563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Es un algoritmo que utiliza gradient boosting en árboles de decisión de código abierto y desarrollado por Yandex.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Arroja resultados muy competitivos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Maneja automáticamente características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categóricas sin la necesidad hacer un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procesamiento previo explícito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Robusto: reduce la necesidad de una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amplia sintonización de hiperparámetros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y reduce las posibilidades de sobreajuste,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lo que conduce a modelos más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generalizados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0" name="Google Shape;820;g5e4a07c9b3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00" y="1649475"/>
            <a:ext cx="4034275" cy="31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5e4a07c9b3_1_104"/>
          <p:cNvSpPr txBox="1"/>
          <p:nvPr/>
        </p:nvSpPr>
        <p:spPr>
          <a:xfrm>
            <a:off x="5287191" y="4760225"/>
            <a:ext cx="343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https://miro.medium.com/max/875/1*vsg1IUlGtzCoNuGo9XqGwg.png</a:t>
            </a:r>
            <a:endParaRPr sz="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e4a07c9b3_1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LightGBM</a:t>
            </a:r>
            <a:endParaRPr/>
          </a:p>
        </p:txBody>
      </p:sp>
      <p:sp>
        <p:nvSpPr>
          <p:cNvPr id="827" name="Google Shape;827;g5e4a07c9b3_1_84"/>
          <p:cNvSpPr txBox="1"/>
          <p:nvPr/>
        </p:nvSpPr>
        <p:spPr>
          <a:xfrm>
            <a:off x="311700" y="1186100"/>
            <a:ext cx="87108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Es un algoritmo</a:t>
            </a:r>
            <a:r>
              <a:rPr lang="es" sz="1800">
                <a:solidFill>
                  <a:schemeClr val="dk2"/>
                </a:solidFill>
              </a:rPr>
              <a:t> de gradient boosting que utiliza árboles de decisión. Está diseñado para ser distribuido y eficiente con las siguientes ventajas: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Mayor velocidad de entrenamiento y uso de memoria.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Mejor precisión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Soporte de aprendizaje paralelo y GPU.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Capaz de manejar datos a gran escala.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Divide el árbol a base de la hoja con el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mejor ajuste, lo que reduce la pérdida y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mejora la precisión a comparación de la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división por niveles (XGBoost)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Tiende a overfittear, pero estableciendo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un correcto parámetro max_depth se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puede controlar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8" name="Google Shape;828;g5e4a07c9b3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25" y="2280850"/>
            <a:ext cx="3936975" cy="24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5e4a07c9b3_1_84"/>
          <p:cNvSpPr txBox="1"/>
          <p:nvPr/>
        </p:nvSpPr>
        <p:spPr>
          <a:xfrm>
            <a:off x="5162700" y="4715875"/>
            <a:ext cx="398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https://rohitgr7.github.io/content/images/2019/03/Screenshot-from-2019-03-27-23-09-47-1.png</a:t>
            </a:r>
            <a:endParaRPr sz="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e4a07c9b3_1_128"/>
          <p:cNvSpPr txBox="1"/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835" name="Google Shape;835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841" name="Google Shape;841;p58"/>
          <p:cNvSpPr/>
          <p:nvPr/>
        </p:nvSpPr>
        <p:spPr>
          <a:xfrm>
            <a:off x="311700" y="1246200"/>
            <a:ext cx="8722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StatQuest: Decision Trees - </a:t>
            </a:r>
            <a:r>
              <a:rPr lang="es">
                <a:uFill>
                  <a:noFill/>
                </a:uFill>
                <a:hlinkClick r:id="rId3"/>
              </a:rPr>
              <a:t>https://www.youtube.com/watch?v=7VeUPuFGJH</a:t>
            </a:r>
            <a:r>
              <a:rPr lang="es">
                <a:uFill>
                  <a:noFill/>
                </a:uFill>
                <a:hlinkClick r:id="rId4"/>
              </a:rPr>
              <a:t>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Decision Trees -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Beware Default Random Forest Importances - </a:t>
            </a:r>
            <a:r>
              <a:rPr lang="es">
                <a:uFill>
                  <a:noFill/>
                </a:uFill>
                <a:hlinkClick r:id="rId6"/>
              </a:rPr>
              <a:t>http://explained.ai/rf-importance/index.html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RandomForest - </a:t>
            </a:r>
            <a:r>
              <a:rPr lang="es">
                <a:uFill>
                  <a:noFill/>
                </a:uFill>
                <a:hlinkClick r:id="rId7"/>
              </a:rPr>
              <a:t>https://www.stat.berkeley.edu/~breiman/randomforest2001.pdf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XGBoost - </a:t>
            </a:r>
            <a:r>
              <a:rPr lang="es">
                <a:uFill>
                  <a:noFill/>
                </a:uFill>
                <a:hlinkClick r:id="rId8"/>
              </a:rPr>
              <a:t>https://arxiv.org/pdf/1603.02754.pdf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XGBoost - </a:t>
            </a:r>
            <a:r>
              <a:rPr lang="es">
                <a:uFill>
                  <a:noFill/>
                </a:uFill>
                <a:hlinkClick r:id="rId9"/>
              </a:rPr>
              <a:t>https://xgboost.readthedocs.io/en/latest/tutorials/model.html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Catboost - </a:t>
            </a:r>
            <a:r>
              <a:rPr lang="es">
                <a:uFill>
                  <a:noFill/>
                </a:uFill>
                <a:hlinkClick r:id="rId10"/>
              </a:rPr>
              <a:t>http://learningsys.org/nips17/assets/papers/paper_11.pdf</a:t>
            </a:r>
            <a:r>
              <a:rPr lang="es"/>
              <a:t>paper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LightGBM - </a:t>
            </a:r>
            <a:r>
              <a:rPr lang="es">
                <a:uFill>
                  <a:noFill/>
                </a:uFill>
                <a:hlinkClick r:id="rId11"/>
              </a:rPr>
              <a:t>https://papers.nips.cc/paper/6907-lightgbm-a-highly-efficient-gradient-boosting-decision-tree.pdf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flipH="1" rot="10800000">
            <a:off x="1824200" y="2016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flipH="1" rot="10800000">
            <a:off x="3882725" y="1559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flipH="1" rot="10800000">
            <a:off x="5825225" y="11023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flipH="1" rot="10800000">
            <a:off x="5825150" y="270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s" sz="1800"/>
              <a:t>Ejemplo de clasificación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" sz="1800"/>
              <a:t>ave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gato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perro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pez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i="1" lang="es" sz="1800"/>
              <a:t>a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b="70698" l="0" r="72560" t="-45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b="38865" l="37849" r="36138" t="32303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b="7963" l="70353" r="2" t="63204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b="8214" l="33361" r="34030" t="67849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Raíz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C78D8"/>
                </a:solidFill>
              </a:rPr>
              <a:t>Nodo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71600" y="267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AA84F"/>
                </a:solidFill>
              </a:rPr>
              <a:t>Hoja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"/>
          <p:cNvSpPr txBox="1"/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GRACIAS!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/>
              <a:t>ón es un método de aprendizaje </a:t>
            </a:r>
            <a:r>
              <a:rPr b="1" lang="es"/>
              <a:t>supervisado no paramétrico</a:t>
            </a:r>
            <a:r>
              <a:rPr lang="es"/>
              <a:t> utilizado para la </a:t>
            </a:r>
            <a:r>
              <a:rPr b="1" lang="es"/>
              <a:t>clasificación </a:t>
            </a:r>
            <a:r>
              <a:rPr lang="es"/>
              <a:t>y la </a:t>
            </a:r>
            <a:r>
              <a:rPr b="1" lang="es"/>
              <a:t>regresión</a:t>
            </a:r>
            <a:r>
              <a:rPr lang="es"/>
              <a:t>, donde se cumple lo siguiente: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El nodo inicial se le conoce como </a:t>
            </a:r>
            <a:r>
              <a:rPr b="1" lang="es">
                <a:solidFill>
                  <a:srgbClr val="FF0000"/>
                </a:solidFill>
              </a:rPr>
              <a:t>Raíz</a:t>
            </a:r>
            <a:endParaRPr b="1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es" sz="1400" u="none" cap="none" strike="noStrike">
                <a:solidFill>
                  <a:srgbClr val="3C78D8"/>
                </a:solidFill>
              </a:rPr>
              <a:t>nodo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i="0" lang="es" sz="1400" u="none" cap="none" strike="noStrike">
                <a:solidFill>
                  <a:srgbClr val="000000"/>
                </a:solidFill>
              </a:rPr>
              <a:t>arista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es" sz="1400" u="none" cap="none" strike="noStrike">
                <a:solidFill>
                  <a:srgbClr val="6AA84F"/>
                </a:solidFill>
              </a:rPr>
              <a:t>hoja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extensi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dicha conjunci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(el conjunto de instancias que cubre) es el segmento del espacio de instancias asociado a la hoja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