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99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6" r:id="rId38"/>
    <p:sldId id="297" r:id="rId39"/>
    <p:sldId id="29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OwjG65VCCl/v4qwULABoIICf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73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5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e4a07c9b3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5e4a07c9b3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4a07c9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e4a07c9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534EBB0E-9B39-4A08-B87C-1249AAD2931C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Resultado de imagen para logo pucp png">
            <a:extLst>
              <a:ext uri="{FF2B5EF4-FFF2-40B4-BE49-F238E27FC236}">
                <a16:creationId xmlns:a16="http://schemas.microsoft.com/office/drawing/2014/main" id="{A5D96607-EF7D-44CF-8964-C5733642B9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" name="Google Shape;30;p4">
            <a:extLst>
              <a:ext uri="{FF2B5EF4-FFF2-40B4-BE49-F238E27FC236}">
                <a16:creationId xmlns:a16="http://schemas.microsoft.com/office/drawing/2014/main" id="{DC61B2AF-5B65-448F-9385-9A637BA20E9D}"/>
              </a:ext>
            </a:extLst>
          </p:cNvPr>
          <p:cNvSpPr/>
          <p:nvPr userDrawn="1"/>
        </p:nvSpPr>
        <p:spPr>
          <a:xfrm rot="10800000">
            <a:off x="-825332" y="3524"/>
            <a:ext cx="8614038" cy="441501"/>
          </a:xfrm>
          <a:prstGeom prst="trapezoid">
            <a:avLst>
              <a:gd name="adj" fmla="val 74633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;p4">
            <a:extLst>
              <a:ext uri="{FF2B5EF4-FFF2-40B4-BE49-F238E27FC236}">
                <a16:creationId xmlns:a16="http://schemas.microsoft.com/office/drawing/2014/main" id="{4BA5017F-306C-48A6-8FE9-A6DB73F6BD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700" y="4663217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41" name="Picture 2" descr="Resultado de imagen para logo pucp png">
            <a:extLst>
              <a:ext uri="{FF2B5EF4-FFF2-40B4-BE49-F238E27FC236}">
                <a16:creationId xmlns:a16="http://schemas.microsoft.com/office/drawing/2014/main" id="{21431AA7-79DB-413D-BF69-7E1C44B5D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06" y="639"/>
            <a:ext cx="1355294" cy="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heCidRMC/Diplomatura-de-Especializacion-en-Desarrollo-de-Aplicaciones-con-I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rodrigo-maldonado-cadenillas-73a9b2b9/" TargetMode="External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www.youtube.com/watch?v=7VeUPuFGJH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155405" y="-212651"/>
            <a:ext cx="10299405" cy="4082967"/>
            <a:chOff x="-1157471" y="0"/>
            <a:chExt cx="10301471" cy="4751148"/>
          </a:xfrm>
        </p:grpSpPr>
        <p:sp>
          <p:nvSpPr>
            <p:cNvPr id="116" name="Google Shape;116;p14"/>
            <p:cNvSpPr/>
            <p:nvPr/>
          </p:nvSpPr>
          <p:spPr>
            <a:xfrm rot="5400000">
              <a:off x="580150" y="3305729"/>
              <a:ext cx="865269" cy="2025569"/>
            </a:xfrm>
            <a:prstGeom prst="rtTriangle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0"/>
              <a:ext cx="9144000" cy="4027990"/>
            </a:xfrm>
            <a:prstGeom prst="rect">
              <a:avLst/>
            </a:prstGeom>
            <a:gradFill>
              <a:gsLst>
                <a:gs pos="0">
                  <a:srgbClr val="2E75B5"/>
                </a:gs>
                <a:gs pos="48000">
                  <a:srgbClr val="1E4E79"/>
                </a:gs>
                <a:gs pos="100000">
                  <a:srgbClr val="1E4E79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-1157471" y="0"/>
              <a:ext cx="9444941" cy="239797"/>
            </a:xfrm>
            <a:prstGeom prst="trapezoid">
              <a:avLst>
                <a:gd name="adj" fmla="val 190384"/>
              </a:avLst>
            </a:prstGeom>
            <a:solidFill>
              <a:srgbClr val="D0CECE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3094467" y="4218490"/>
            <a:ext cx="5143500" cy="7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b="1" u="sng" dirty="0">
              <a:solidFill>
                <a:srgbClr val="1E4E79"/>
              </a:solidFill>
            </a:endParaRPr>
          </a:p>
          <a:p>
            <a:pPr marL="0" indent="0">
              <a:buClr>
                <a:srgbClr val="1E4E79"/>
              </a:buClr>
              <a:buSzPts val="2000"/>
            </a:pPr>
            <a:r>
              <a:rPr lang="pt-BR" sz="800" b="1" dirty="0">
                <a:solidFill>
                  <a:srgbClr val="1E4E79"/>
                </a:solidFill>
              </a:rPr>
              <a:t>ia.inf.pucp.edu.pe</a:t>
            </a:r>
            <a:endParaRPr sz="800" b="1" dirty="0">
              <a:solidFill>
                <a:srgbClr val="1E4E79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7554" y="243329"/>
            <a:ext cx="6663070" cy="22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lnSpc>
                <a:spcPct val="100000"/>
              </a:lnSpc>
              <a:buSzPts val="2800"/>
            </a:pPr>
            <a:r>
              <a:rPr lang="pt-BR" sz="4400" dirty="0">
                <a:solidFill>
                  <a:schemeClr val="lt1"/>
                </a:solidFill>
              </a:rPr>
              <a:t>Fundamentos de </a:t>
            </a:r>
            <a:r>
              <a:rPr lang="es-PE" sz="4400" dirty="0">
                <a:solidFill>
                  <a:schemeClr val="lt1"/>
                </a:solidFill>
              </a:rPr>
              <a:t>aprendizaje</a:t>
            </a:r>
            <a:r>
              <a:rPr lang="pt-BR" sz="4400" dirty="0">
                <a:solidFill>
                  <a:schemeClr val="lt1"/>
                </a:solidFill>
              </a:rPr>
              <a:t> de máquina</a:t>
            </a:r>
            <a:endParaRPr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5212503" y="3591721"/>
            <a:ext cx="904732" cy="952718"/>
            <a:chOff x="3762640" y="4183090"/>
            <a:chExt cx="1642099" cy="1926547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3762640" y="4183090"/>
              <a:ext cx="1618719" cy="1402852"/>
              <a:chOff x="4060330" y="7062190"/>
              <a:chExt cx="6075347" cy="526515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4436519" y="7383988"/>
                <a:ext cx="5320932" cy="4525804"/>
              </a:xfrm>
              <a:prstGeom prst="triangle">
                <a:avLst>
                  <a:gd name="adj" fmla="val 50427"/>
                </a:avLst>
              </a:prstGeom>
              <a:noFill/>
              <a:ln w="3810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655660" y="8861095"/>
                <a:ext cx="930857" cy="3415810"/>
              </a:xfrm>
              <a:prstGeom prst="roundRect">
                <a:avLst>
                  <a:gd name="adj" fmla="val 50000"/>
                </a:avLst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673698" y="706219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5292346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9180953" y="11361726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060330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8003987" y="928065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5892997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7356750" y="813034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590653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642367" y="10354142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7946985" y="11411673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5304627" y="11361230"/>
                <a:ext cx="954724" cy="915675"/>
              </a:xfrm>
              <a:prstGeom prst="ellipse">
                <a:avLst/>
              </a:prstGeom>
              <a:solidFill>
                <a:srgbClr val="1E4E79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800"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6" name="Google Shape;136;p14" descr="https://lh3.googleusercontent.com/Ru49S6Fz9yTd4rSMHQ9NPSyNmDXXmLpxncWt6DtI3FBqawjWZ5qh-XuYw35G96E69zvrj0TIREyq4ii7uXbt8SoAyXnDgxSjxcWZ5812DIwV15sTCATJbUovGJoZIZU6zmoXKhOUqk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86020" y="5627991"/>
              <a:ext cx="1618719" cy="481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AFDD76E-11DE-4062-850F-5B0CAC7348F9}"/>
              </a:ext>
            </a:extLst>
          </p:cNvPr>
          <p:cNvSpPr/>
          <p:nvPr/>
        </p:nvSpPr>
        <p:spPr>
          <a:xfrm>
            <a:off x="2286000" y="23087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dirty="0">
                <a:solidFill>
                  <a:schemeClr val="lt1"/>
                </a:solidFill>
              </a:rPr>
              <a:t>Diplomado de especialización de </a:t>
            </a:r>
            <a:br>
              <a:rPr lang="es-PE" dirty="0">
                <a:solidFill>
                  <a:schemeClr val="lt1"/>
                </a:solidFill>
              </a:rPr>
            </a:br>
            <a:r>
              <a:rPr lang="es-PE" dirty="0">
                <a:solidFill>
                  <a:schemeClr val="lt1"/>
                </a:solidFill>
              </a:rPr>
              <a:t>desarrollo de aplicaciones con Inteligencia Artificial</a:t>
            </a:r>
            <a:br>
              <a:rPr lang="es-PE" sz="2400" dirty="0"/>
            </a:br>
            <a:endParaRPr lang="es-PE" dirty="0"/>
          </a:p>
        </p:txBody>
      </p:sp>
      <p:pic>
        <p:nvPicPr>
          <p:cNvPr id="1026" name="Picture 2" descr="Resultado de imagen para logo pucp">
            <a:extLst>
              <a:ext uri="{FF2B5EF4-FFF2-40B4-BE49-F238E27FC236}">
                <a16:creationId xmlns:a16="http://schemas.microsoft.com/office/drawing/2014/main" id="{13D59348-78D2-4E9D-962F-2072DD9D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09" y="3498525"/>
            <a:ext cx="27622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24142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Variables independientes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6490908" y="358378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Variable dependiente</a:t>
            </a:r>
            <a:endParaRPr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1424142" y="341301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45;p10">
            <a:extLst>
              <a:ext uri="{FF2B5EF4-FFF2-40B4-BE49-F238E27FC236}">
                <a16:creationId xmlns:a16="http://schemas.microsoft.com/office/drawing/2014/main" id="{AA7930BD-A7D9-41FC-A5B0-C60D57AA70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709309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6;p10">
            <a:extLst>
              <a:ext uri="{FF2B5EF4-FFF2-40B4-BE49-F238E27FC236}">
                <a16:creationId xmlns:a16="http://schemas.microsoft.com/office/drawing/2014/main" id="{61FCB638-FD4B-44F6-99E8-EB1B225D6F7B}"/>
              </a:ext>
            </a:extLst>
          </p:cNvPr>
          <p:cNvSpPr/>
          <p:nvPr/>
        </p:nvSpPr>
        <p:spPr>
          <a:xfrm>
            <a:off x="7056226" y="673246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47;p10">
            <a:extLst>
              <a:ext uri="{FF2B5EF4-FFF2-40B4-BE49-F238E27FC236}">
                <a16:creationId xmlns:a16="http://schemas.microsoft.com/office/drawing/2014/main" id="{9D61434F-8E25-437F-A77F-74D77DB3BFD5}"/>
              </a:ext>
            </a:extLst>
          </p:cNvPr>
          <p:cNvSpPr/>
          <p:nvPr/>
        </p:nvSpPr>
        <p:spPr>
          <a:xfrm>
            <a:off x="1533019" y="682396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264" name="Google Shape;2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5" y="3949738"/>
            <a:ext cx="28384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25" y="3833900"/>
            <a:ext cx="3443200" cy="50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159375" y="3214700"/>
            <a:ext cx="30000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Entropy impurity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4517775" y="3214700"/>
            <a:ext cx="4070100" cy="1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Misclasification Error impurity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1115025" y="3341350"/>
            <a:ext cx="74283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261375" y="1574100"/>
            <a:ext cx="4522800" cy="164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4/7 = 0.57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(0.43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+ 0.57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_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_/7 = ?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_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1/7 = 0.14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6/7 = 0.86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(0.14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+ 0.86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 b="1" i="1" dirty="0">
                <a:solidFill>
                  <a:srgbClr val="0070C0"/>
                </a:solidFill>
              </a:rPr>
              <a:t>Rodrigo Maldonado Cadenillas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60530-49DC-4D2D-9170-8493C859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9444"/>
            <a:ext cx="6812114" cy="3416400"/>
          </a:xfrm>
        </p:spPr>
        <p:txBody>
          <a:bodyPr/>
          <a:lstStyle/>
          <a:p>
            <a:r>
              <a:rPr lang="es-PE" sz="1600" dirty="0"/>
              <a:t>Bachiller y Licenciado en Ingeniería Informática</a:t>
            </a:r>
          </a:p>
          <a:p>
            <a:r>
              <a:rPr lang="es-PE" sz="1600" dirty="0"/>
              <a:t>Magister en Ingeniería Informática con mención en Ciencias de la Computación</a:t>
            </a:r>
          </a:p>
          <a:p>
            <a:r>
              <a:rPr lang="es-PE" sz="1600" dirty="0"/>
              <a:t>Participación en CLEI 2019 – </a:t>
            </a:r>
            <a:r>
              <a:rPr lang="en-US" sz="1600" dirty="0"/>
              <a:t>Residual convolutional neural network for the automatic detection of lung nodules in 3D CT Scans</a:t>
            </a:r>
          </a:p>
          <a:p>
            <a:r>
              <a:rPr lang="es-PE" sz="1600" dirty="0"/>
              <a:t>Senior Data </a:t>
            </a:r>
            <a:r>
              <a:rPr lang="es-PE" sz="1600" dirty="0" err="1"/>
              <a:t>Engineer</a:t>
            </a:r>
            <a:r>
              <a:rPr lang="es-PE" sz="1600" dirty="0"/>
              <a:t> en BCP – Cumplimiento</a:t>
            </a:r>
          </a:p>
          <a:p>
            <a:r>
              <a:rPr lang="es-PE" sz="1600" dirty="0"/>
              <a:t>Especialista en BI, Machine </a:t>
            </a:r>
            <a:r>
              <a:rPr lang="es-PE" sz="1600" dirty="0" err="1"/>
              <a:t>Learning</a:t>
            </a:r>
            <a:r>
              <a:rPr lang="es-PE" sz="1600" dirty="0"/>
              <a:t> y Deep </a:t>
            </a:r>
            <a:r>
              <a:rPr lang="es-PE" sz="1600" dirty="0" err="1"/>
              <a:t>Learning</a:t>
            </a:r>
            <a:endParaRPr lang="es-PE" sz="1600" dirty="0"/>
          </a:p>
          <a:p>
            <a:r>
              <a:rPr lang="es-PE" sz="1600" dirty="0"/>
              <a:t>Docente de diplomado en PUCP</a:t>
            </a:r>
          </a:p>
          <a:p>
            <a:r>
              <a:rPr lang="es-PE" sz="1600" dirty="0"/>
              <a:t>Me gustan los juegos de estrategia, hacer deporte, viajar y leer sobre tecnología o el universo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8D738A5-4ADF-4B7E-A851-80E427B5FD59}"/>
              </a:ext>
            </a:extLst>
          </p:cNvPr>
          <p:cNvSpPr/>
          <p:nvPr/>
        </p:nvSpPr>
        <p:spPr>
          <a:xfrm>
            <a:off x="719583" y="4040515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u="sng" dirty="0">
                <a:solidFill>
                  <a:schemeClr val="hlink"/>
                </a:solidFill>
                <a:hlinkClick r:id="rId3"/>
              </a:rPr>
              <a:t>https://github.com/TheCidRMC/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4102" name="Picture 6" descr="Resultado de imagen para github desktop logo">
            <a:extLst>
              <a:ext uri="{FF2B5EF4-FFF2-40B4-BE49-F238E27FC236}">
                <a16:creationId xmlns:a16="http://schemas.microsoft.com/office/drawing/2014/main" id="{EE48007D-56BE-4C8A-B576-93DB9355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t="10996" r="62599" b="11913"/>
          <a:stretch/>
        </p:blipFill>
        <p:spPr bwMode="auto">
          <a:xfrm>
            <a:off x="424308" y="4021299"/>
            <a:ext cx="336476" cy="2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988E322-DECC-4624-A17B-80606879580C}"/>
              </a:ext>
            </a:extLst>
          </p:cNvPr>
          <p:cNvSpPr/>
          <p:nvPr/>
        </p:nvSpPr>
        <p:spPr>
          <a:xfrm>
            <a:off x="730105" y="4304031"/>
            <a:ext cx="721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hlinkClick r:id="rId5"/>
              </a:rPr>
              <a:t>https://www.linkedin.com/in/rodrigo-maldonado-cadenillas-73a9b2b9/</a:t>
            </a:r>
            <a:endParaRPr lang="es-PE" sz="1200" dirty="0"/>
          </a:p>
        </p:txBody>
      </p:sp>
      <p:pic>
        <p:nvPicPr>
          <p:cNvPr id="4104" name="Picture 8" descr="Resultado de imagen para linkedin logo">
            <a:extLst>
              <a:ext uri="{FF2B5EF4-FFF2-40B4-BE49-F238E27FC236}">
                <a16:creationId xmlns:a16="http://schemas.microsoft.com/office/drawing/2014/main" id="{442775F7-870C-4CD2-814A-3056B47F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" y="4315712"/>
            <a:ext cx="224170" cy="2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gmail logo">
            <a:extLst>
              <a:ext uri="{FF2B5EF4-FFF2-40B4-BE49-F238E27FC236}">
                <a16:creationId xmlns:a16="http://schemas.microsoft.com/office/drawing/2014/main" id="{B335836C-6FB6-4680-8085-30AAD035E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10641"/>
          <a:stretch/>
        </p:blipFill>
        <p:spPr bwMode="auto">
          <a:xfrm>
            <a:off x="465509" y="4611963"/>
            <a:ext cx="254074" cy="2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93CC3-6BC5-4D98-9FB7-A087D3CC00A0}"/>
              </a:ext>
            </a:extLst>
          </p:cNvPr>
          <p:cNvSpPr/>
          <p:nvPr/>
        </p:nvSpPr>
        <p:spPr>
          <a:xfrm>
            <a:off x="730105" y="4567547"/>
            <a:ext cx="7081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s-PE" sz="1200" dirty="0">
                <a:solidFill>
                  <a:schemeClr val="hlink"/>
                </a:solidFill>
              </a:rPr>
              <a:t>rodrigo.maldonado@pucp.edu.pe</a:t>
            </a:r>
            <a:endParaRPr lang="es-PE" sz="1200" dirty="0">
              <a:solidFill>
                <a:schemeClr val="dk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AE273E-8EAC-4648-BB50-CB3E630A06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967"/>
          <a:stretch/>
        </p:blipFill>
        <p:spPr>
          <a:xfrm>
            <a:off x="7215963" y="1084217"/>
            <a:ext cx="1762990" cy="1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3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3/7 = 0.42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+ 0.42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+ 0.29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2/7 = 0.29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7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0/7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     ) = 7/7 =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(0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r>
              <a:rPr lang="es" sz="2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79;p23">
            <a:extLst>
              <a:ext uri="{FF2B5EF4-FFF2-40B4-BE49-F238E27FC236}">
                <a16:creationId xmlns:a16="http://schemas.microsoft.com/office/drawing/2014/main" id="{3809AAAB-8615-42A5-AC5C-D84698DD6AC6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23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3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3"/>
          <p:cNvCxnSpPr>
            <a:stCxn id="484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6" name="Google Shape;486;p23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3"/>
          <p:cNvPicPr preferRelativeResize="0"/>
          <p:nvPr/>
        </p:nvPicPr>
        <p:blipFill rotWithShape="1">
          <a:blip r:embed="rId5">
            <a:alphaModFix/>
          </a:blip>
          <a:srcRect r="51722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0.77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4"/>
          <p:cNvCxnSpPr>
            <a:stCxn id="498" idx="6"/>
            <a:endCxn id="49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4"/>
          <p:cNvCxnSpPr>
            <a:stCxn id="498" idx="6"/>
            <a:endCxn id="50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4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79;p23">
            <a:extLst>
              <a:ext uri="{FF2B5EF4-FFF2-40B4-BE49-F238E27FC236}">
                <a16:creationId xmlns:a16="http://schemas.microsoft.com/office/drawing/2014/main" id="{C6717441-9061-44CB-B780-155B1821221F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5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0.77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518" idx="6"/>
            <a:endCxn id="519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25"/>
          <p:cNvCxnSpPr>
            <a:stCxn id="518" idx="6"/>
            <a:endCxn id="521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1" name="Google Shape;521;p25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warm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blooded?</a:t>
            </a:r>
            <a:endParaRPr sz="18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gini(yes) = 1 - 0.59 = 0.41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gini(no) = 1 - 0.34 = 0.66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9;p23">
            <a:extLst>
              <a:ext uri="{FF2B5EF4-FFF2-40B4-BE49-F238E27FC236}">
                <a16:creationId xmlns:a16="http://schemas.microsoft.com/office/drawing/2014/main" id="{6C0516D3-2C83-4432-B24E-01AFFDDAFED2}"/>
              </a:ext>
            </a:extLst>
          </p:cNvPr>
          <p:cNvSpPr txBox="1"/>
          <p:nvPr/>
        </p:nvSpPr>
        <p:spPr>
          <a:xfrm>
            <a:off x="1055500" y="352809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¿Con qué pregunta iniciamos el árbol? </a:t>
            </a:r>
            <a:r>
              <a:rPr lang="es" sz="14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 la que produzca el mínimo gini impurity</a:t>
            </a:r>
            <a:endParaRPr sz="14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Regresión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clasificación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>
            <a:stCxn id="543" idx="3"/>
            <a:endCxn id="541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28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8"/>
          <p:cNvCxnSpPr>
            <a:stCxn id="541" idx="3"/>
            <a:endCxn id="542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28"/>
          <p:cNvCxnSpPr>
            <a:stCxn id="541" idx="3"/>
            <a:endCxn id="545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8" name="Google Shape;548;p28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detección de spam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8"/>
          <p:cNvCxnSpPr>
            <a:stCxn id="551" idx="3"/>
            <a:endCxn id="549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28"/>
          <p:cNvCxnSpPr>
            <a:stCxn id="549" idx="3"/>
            <a:endCxn id="550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4" name="Google Shape;554;p28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estimación de demanda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560" name="Google Shape;560;p29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67" name="Google Shape;5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0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s" sz="15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5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Conceptos generales y pre-procesamiento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s" b="1" dirty="0">
                <a:solidFill>
                  <a:srgbClr val="FF0000"/>
                </a:solidFill>
              </a:rPr>
              <a:t>Árboles de decisión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Regresión Lineal y logística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SVM, KNN y Naive Bayes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Reducción de dimensionalidad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" dirty="0"/>
              <a:t>Métodos ensamblados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Aprendizaje no supervisado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Redes neuronales e introducción a Deep Learning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1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3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33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de errores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Suma total al cuadrado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Condiciones para detener la recursión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11700" y="1237864"/>
            <a:ext cx="813935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Todos los datos pertenecen a la misma clase (Homogeneidad perfecta)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se particionó con todas las características (Características discretas)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la profundidad del árbol</a:t>
            </a:r>
            <a:endParaRPr lang="e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instancias por nodo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Limitar el número de características a evaluar en cada partición</a:t>
            </a:r>
            <a:endParaRPr dirty="0"/>
          </a:p>
        </p:txBody>
      </p:sp>
      <p:sp>
        <p:nvSpPr>
          <p:cNvPr id="602" name="Google Shape;602;p3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38B816-7A7F-4F42-8351-BF64334F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33" y="2864600"/>
            <a:ext cx="5481693" cy="19530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Poda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detención temprana del aprendizaje puede perder de vista “buenas” particiones que podrían darse después de otras “inútiles”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estrategia de poda consiste en dejar crecer por completo el árbol y simplificarlo después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Durante la poda se puede simplificar el árbol según diversos criterios que permitan limitar la complejidad del árbol, como por ejemplo el número de nodos hoja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manera general se busca minimizar de manera equilibrada, tanto el error de clasificación como la complejidad del modelo: Costo(T) = Error(T) + λComplejidad(T)</a:t>
            </a:r>
            <a:endParaRPr dirty="0"/>
          </a:p>
        </p:txBody>
      </p:sp>
      <p:sp>
        <p:nvSpPr>
          <p:cNvPr id="609" name="Google Shape;609;p3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/>
              <a:t>Ventajas </a:t>
            </a:r>
            <a:r>
              <a:rPr lang="es-PE" dirty="0"/>
              <a:t>y</a:t>
            </a:r>
            <a:r>
              <a:rPr lang="es" dirty="0"/>
              <a:t> desventajas </a:t>
            </a:r>
            <a:r>
              <a:rPr lang="es-PE" dirty="0"/>
              <a:t>de los Árboles de Decisión</a:t>
            </a:r>
            <a:endParaRPr dirty="0"/>
          </a:p>
        </p:txBody>
      </p:sp>
      <p:sp>
        <p:nvSpPr>
          <p:cNvPr id="615" name="Google Shape;615;p40"/>
          <p:cNvSpPr/>
          <p:nvPr/>
        </p:nvSpPr>
        <p:spPr>
          <a:xfrm>
            <a:off x="311699" y="1404375"/>
            <a:ext cx="847079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Fáciles de entender y visualizar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Útiles para la exploración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Requieren poco pre-procesamiento de los datos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 limitan a un tipo de dato (discretos o continuos)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Pueden manejar múltiples salidas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Desventajas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Riesgo de overfitting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son lo más apropiado para variables continuas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Son inestables. Una alteración en la data puede cambiar todo el árbol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" sz="1800" dirty="0">
                <a:solidFill>
                  <a:schemeClr val="dk2"/>
                </a:solidFill>
              </a:rPr>
              <a:t>No encuetran el óptimo glob</a:t>
            </a:r>
            <a:r>
              <a:rPr lang="es-PE" sz="1800" dirty="0">
                <a:solidFill>
                  <a:schemeClr val="dk2"/>
                </a:solidFill>
              </a:rPr>
              <a:t>al, dificultad NP Complete – O(</a:t>
            </a:r>
            <a:r>
              <a:rPr lang="es-PE" sz="1800" dirty="0" err="1">
                <a:solidFill>
                  <a:schemeClr val="dk2"/>
                </a:solidFill>
              </a:rPr>
              <a:t>exp</a:t>
            </a:r>
            <a:r>
              <a:rPr lang="es-PE" sz="1800" dirty="0">
                <a:solidFill>
                  <a:schemeClr val="dk2"/>
                </a:solidFill>
              </a:rPr>
              <a:t>(n))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2851021" y="2153540"/>
            <a:ext cx="3441958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¿</a:t>
            </a:r>
            <a:r>
              <a:rPr lang="es-PE" sz="4400" dirty="0"/>
              <a:t>Preguntas?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55662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e4a07c9b3_1_128"/>
          <p:cNvSpPr txBox="1">
            <a:spLocks noGrp="1"/>
          </p:cNvSpPr>
          <p:nvPr>
            <p:ph type="ctrTitle"/>
          </p:nvPr>
        </p:nvSpPr>
        <p:spPr>
          <a:xfrm>
            <a:off x="-1051767" y="86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Let’s code</a:t>
            </a:r>
            <a:endParaRPr/>
          </a:p>
        </p:txBody>
      </p:sp>
      <p:pic>
        <p:nvPicPr>
          <p:cNvPr id="651" name="Google Shape;651;g5e4a07c9b3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2" y="1488675"/>
            <a:ext cx="2166125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311700" y="1246200"/>
            <a:ext cx="8722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SzPts val="1400"/>
              <a:buFont typeface="Arial"/>
              <a:buChar char="●"/>
            </a:pPr>
            <a:r>
              <a:rPr lang="es-PE" u="sng" dirty="0">
                <a:solidFill>
                  <a:schemeClr val="hlink"/>
                </a:solidFill>
                <a:hlinkClick r:id="rId3"/>
              </a:rPr>
              <a:t>https://github.com/TheCidRMC/Diplomatura-de-Especializacion-en-Desarrollo-de-Aplicaciones-con-IA</a:t>
            </a:r>
            <a:endParaRPr lang="es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StatQuest: Decision Trees - </a:t>
            </a:r>
            <a:r>
              <a:rPr lang="es" dirty="0">
                <a:uFill>
                  <a:noFill/>
                </a:uFill>
                <a:hlinkClick r:id="rId4"/>
              </a:rPr>
              <a:t>https://www.youtube.com/watch?v=7VeUPuFGJHk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>
                <a:solidFill>
                  <a:schemeClr val="dk1"/>
                </a:solidFill>
              </a:rPr>
              <a:t>Decision Trees -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https://scikit-learn.org/stable/modules/tree.html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Hands on Machine Learning with Sckit-Learn, Teras &amp; Tensorflow - Aurélien Géron (O’Really)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311700" y="1068607"/>
            <a:ext cx="8520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200" y="2935475"/>
            <a:ext cx="2159600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10" name="Google Shape;110;p6"/>
          <p:cNvCxnSpPr>
            <a:stCxn id="111" idx="6"/>
            <a:endCxn id="112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6"/>
          <p:cNvCxnSpPr>
            <a:stCxn id="111" idx="6"/>
            <a:endCxn id="114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6"/>
          <p:cNvCxnSpPr>
            <a:stCxn id="116" idx="3"/>
            <a:endCxn id="117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>
            <a:stCxn id="116" idx="3"/>
            <a:endCxn id="119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6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21" name="Google Shape;121;p6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16" name="Google Shape;116;p6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24" name="Google Shape;124;p6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26" name="Google Shape;126;p6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28" name="Google Shape;128;p6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" name="Google Shape;129;p6"/>
          <p:cNvCxnSpPr>
            <a:stCxn id="121" idx="3"/>
            <a:endCxn id="130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6"/>
          <p:cNvCxnSpPr>
            <a:stCxn id="121" idx="3"/>
            <a:endCxn id="132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6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34" name="Google Shape;134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36" name="Google Shape;136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6"/>
          <p:cNvCxnSpPr>
            <a:endCxn id="138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>
            <a:endCxn id="140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" name="Google Shape;141;p6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42" name="Google Shape;142;p6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44" name="Google Shape;144;p6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4a07c9b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164" name="Google Shape;164;g5e4a07c9b3_0_13"/>
          <p:cNvCxnSpPr>
            <a:stCxn id="165" idx="6"/>
            <a:endCxn id="166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5e4a07c9b3_0_13"/>
          <p:cNvCxnSpPr>
            <a:stCxn id="165" idx="6"/>
            <a:endCxn id="168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5e4a07c9b3_0_13"/>
          <p:cNvCxnSpPr>
            <a:stCxn id="170" idx="3"/>
            <a:endCxn id="171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5e4a07c9b3_0_13"/>
          <p:cNvCxnSpPr>
            <a:stCxn id="170" idx="3"/>
            <a:endCxn id="173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4" name="Google Shape;174;g5e4a07c9b3_0_13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175" name="Google Shape;175;g5e4a07c9b3_0_13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Ladra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5e4a07c9b3_0_13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5e4a07c9b3_0_13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170" name="Google Shape;170;g5e4a07c9b3_0_13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Tiene piel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g5e4a07c9b3_0_13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5e4a07c9b3_0_13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178" name="Google Shape;178;g5e4a07c9b3_0_13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Es un </a:t>
              </a:r>
              <a:b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5e4a07c9b3_0_13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5e4a07c9b3_0_13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180" name="Google Shape;180;g5e4a07c9b3_0_13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Roca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g5e4a07c9b3_0_13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g5e4a07c9b3_0_13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182" name="Google Shape;182;g5e4a07c9b3_0_13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Puede volar</a:t>
              </a:r>
              <a:r>
                <a:rPr lang="es" sz="1400" b="0" i="0" u="none" strike="noStrike" cap="none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4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5e4a07c9b3_0_13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g5e4a07c9b3_0_13"/>
          <p:cNvCxnSpPr>
            <a:stCxn id="175" idx="3"/>
            <a:endCxn id="184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5e4a07c9b3_0_13"/>
          <p:cNvCxnSpPr>
            <a:stCxn id="175" idx="3"/>
            <a:endCxn id="186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g5e4a07c9b3_0_13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188" name="Google Shape;188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Perro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5e4a07c9b3_0_13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190" name="Google Shape;190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Gato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g5e4a07c9b3_0_13"/>
          <p:cNvCxnSpPr>
            <a:endCxn id="192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5e4a07c9b3_0_13"/>
          <p:cNvCxnSpPr>
            <a:endCxn id="194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5" name="Google Shape;195;g5e4a07c9b3_0_13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196" name="Google Shape;196;g5e4a07c9b3_0_13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Ave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g5e4a07c9b3_0_13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5e4a07c9b3_0_13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198" name="Google Shape;198;g5e4a07c9b3_0_13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Pez</a:t>
              </a:r>
              <a:endParaRPr sz="14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g5e4a07c9b3_0_13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5e4a07c9b3_0_13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i="1"/>
              <a:t>Ejemplo de clasificación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1800" i="1"/>
              <a:t>ave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gato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perro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800" i="1"/>
              <a:t>pez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roc</a:t>
            </a:r>
            <a:r>
              <a:rPr lang="es" sz="1800" i="1"/>
              <a:t>a</a:t>
            </a:r>
            <a:r>
              <a:rPr lang="e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e4a07c9b3_0_13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e4a07c9b3_0_13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e4a07c9b3_0_13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e4a07c9b3_0_13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4a07c9b3_0_13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4a07c9b3_0_13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e4a07c9b3_0_13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e4a07c9b3_0_13"/>
          <p:cNvSpPr txBox="1"/>
          <p:nvPr/>
        </p:nvSpPr>
        <p:spPr>
          <a:xfrm>
            <a:off x="58323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/>
              <a:t>sí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5e4a07c9b3_0_13"/>
          <p:cNvPicPr preferRelativeResize="0"/>
          <p:nvPr/>
        </p:nvPicPr>
        <p:blipFill rotWithShape="1">
          <a:blip r:embed="rId3">
            <a:alphaModFix/>
          </a:blip>
          <a:srcRect t="-458" r="72560" b="70698"/>
          <a:stretch/>
        </p:blipFill>
        <p:spPr>
          <a:xfrm>
            <a:off x="7245275" y="1673430"/>
            <a:ext cx="586200" cy="68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4a07c9b3_0_13"/>
          <p:cNvPicPr preferRelativeResize="0"/>
          <p:nvPr/>
        </p:nvPicPr>
        <p:blipFill rotWithShape="1">
          <a:blip r:embed="rId3">
            <a:alphaModFix/>
          </a:blip>
          <a:srcRect l="37849" t="32303" r="36138" b="38865"/>
          <a:stretch/>
        </p:blipFill>
        <p:spPr>
          <a:xfrm>
            <a:off x="7281179" y="2474475"/>
            <a:ext cx="514375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5e4a07c9b3_0_13"/>
          <p:cNvPicPr preferRelativeResize="0"/>
          <p:nvPr/>
        </p:nvPicPr>
        <p:blipFill rotWithShape="1">
          <a:blip r:embed="rId3">
            <a:alphaModFix/>
          </a:blip>
          <a:srcRect l="70353" t="63204" r="2" b="7963"/>
          <a:stretch/>
        </p:blipFill>
        <p:spPr>
          <a:xfrm>
            <a:off x="7245275" y="794475"/>
            <a:ext cx="586200" cy="6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5e4a07c9b3_0_13"/>
          <p:cNvPicPr preferRelativeResize="0"/>
          <p:nvPr/>
        </p:nvPicPr>
        <p:blipFill rotWithShape="1">
          <a:blip r:embed="rId3">
            <a:alphaModFix/>
          </a:blip>
          <a:srcRect l="33361" t="67849" r="34030" b="8214"/>
          <a:stretch/>
        </p:blipFill>
        <p:spPr>
          <a:xfrm>
            <a:off x="7215963" y="3388350"/>
            <a:ext cx="644825" cy="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4a07c9b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625" y="3519890"/>
            <a:ext cx="702300" cy="73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5e4a07c9b3_0_13"/>
          <p:cNvSpPr/>
          <p:nvPr/>
        </p:nvSpPr>
        <p:spPr>
          <a:xfrm>
            <a:off x="813725" y="2544450"/>
            <a:ext cx="1070700" cy="816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4a07c9b3_0_13"/>
          <p:cNvSpPr txBox="1"/>
          <p:nvPr/>
        </p:nvSpPr>
        <p:spPr>
          <a:xfrm>
            <a:off x="261175" y="23305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Raíz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15" name="Google Shape;215;g5e4a07c9b3_0_13"/>
          <p:cNvSpPr/>
          <p:nvPr/>
        </p:nvSpPr>
        <p:spPr>
          <a:xfrm>
            <a:off x="2422800" y="15769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e4a07c9b3_0_13"/>
          <p:cNvSpPr/>
          <p:nvPr/>
        </p:nvSpPr>
        <p:spPr>
          <a:xfrm>
            <a:off x="4303100" y="11512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e4a07c9b3_0_13"/>
          <p:cNvSpPr/>
          <p:nvPr/>
        </p:nvSpPr>
        <p:spPr>
          <a:xfrm>
            <a:off x="4303100" y="2725650"/>
            <a:ext cx="1356300" cy="816600"/>
          </a:xfrm>
          <a:prstGeom prst="ellipse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e4a07c9b3_0_13"/>
          <p:cNvSpPr/>
          <p:nvPr/>
        </p:nvSpPr>
        <p:spPr>
          <a:xfrm>
            <a:off x="6324050" y="750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4a07c9b3_0_13"/>
          <p:cNvSpPr/>
          <p:nvPr/>
        </p:nvSpPr>
        <p:spPr>
          <a:xfrm>
            <a:off x="6324050" y="1532513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e4a07c9b3_0_13"/>
          <p:cNvSpPr/>
          <p:nvPr/>
        </p:nvSpPr>
        <p:spPr>
          <a:xfrm>
            <a:off x="6324050" y="23740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e4a07c9b3_0_13"/>
          <p:cNvSpPr/>
          <p:nvPr/>
        </p:nvSpPr>
        <p:spPr>
          <a:xfrm>
            <a:off x="6324050" y="31741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a07c9b3_0_13"/>
          <p:cNvSpPr/>
          <p:nvPr/>
        </p:nvSpPr>
        <p:spPr>
          <a:xfrm>
            <a:off x="2422800" y="3480450"/>
            <a:ext cx="1813200" cy="816600"/>
          </a:xfrm>
          <a:prstGeom prst="ellipse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e4a07c9b3_0_13"/>
          <p:cNvSpPr txBox="1"/>
          <p:nvPr/>
        </p:nvSpPr>
        <p:spPr>
          <a:xfrm>
            <a:off x="2088050" y="1179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C78D8"/>
                </a:solidFill>
              </a:rPr>
              <a:t>Nodo</a:t>
            </a:r>
            <a:endParaRPr sz="1800" b="1">
              <a:solidFill>
                <a:srgbClr val="3C78D8"/>
              </a:solidFill>
            </a:endParaRPr>
          </a:p>
        </p:txBody>
      </p:sp>
      <p:sp>
        <p:nvSpPr>
          <p:cNvPr id="224" name="Google Shape;224;g5e4a07c9b3_0_13"/>
          <p:cNvSpPr txBox="1"/>
          <p:nvPr/>
        </p:nvSpPr>
        <p:spPr>
          <a:xfrm>
            <a:off x="6846650" y="347856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6AA84F"/>
                </a:solidFill>
              </a:rPr>
              <a:t>Hoja</a:t>
            </a:r>
            <a:endParaRPr sz="1800" b="1"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64320" y="1282925"/>
            <a:ext cx="8214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de decisi</a:t>
            </a:r>
            <a:r>
              <a:rPr lang="es" dirty="0"/>
              <a:t>ón es un método de aprendizaje </a:t>
            </a:r>
            <a:r>
              <a:rPr lang="es" b="1" dirty="0"/>
              <a:t>supervisado no paramétrico</a:t>
            </a:r>
            <a:r>
              <a:rPr lang="es" dirty="0"/>
              <a:t> utilizado para la </a:t>
            </a:r>
            <a:r>
              <a:rPr lang="es" b="1" dirty="0"/>
              <a:t>clasificación </a:t>
            </a:r>
            <a:r>
              <a:rPr lang="es" dirty="0"/>
              <a:t>y la </a:t>
            </a:r>
            <a:r>
              <a:rPr lang="es" b="1" dirty="0"/>
              <a:t>regresión</a:t>
            </a:r>
            <a:r>
              <a:rPr lang="es" dirty="0"/>
              <a:t>, donde se cumple lo siguiente: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dirty="0"/>
              <a:t>El nodo inicial se le conoce como </a:t>
            </a:r>
            <a:r>
              <a:rPr lang="es" b="1" dirty="0">
                <a:solidFill>
                  <a:srgbClr val="FF0000"/>
                </a:solidFill>
              </a:rPr>
              <a:t>Raíz</a:t>
            </a:r>
            <a:endParaRPr b="1" dirty="0">
              <a:solidFill>
                <a:srgbClr val="FF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3C78D8"/>
                </a:solidFill>
              </a:rPr>
              <a:t>nodo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interno (los nodos que no son hojas) es etiquetado con una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i="0" u="none" strike="noStrike" cap="none" dirty="0">
                <a:solidFill>
                  <a:srgbClr val="000000"/>
                </a:solidFill>
              </a:rPr>
              <a:t>arista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parte de un nodo interno es etiquetada con un literal (una afirmaci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sobre la caracter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stica correspondiente)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conjunto de literales de un nodo se denomina partici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(split)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400" b="1" i="0" u="none" strike="noStrike" cap="none" dirty="0">
                <a:solidFill>
                  <a:srgbClr val="6AA84F"/>
                </a:solidFill>
              </a:rPr>
              <a:t>hoja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representa una expresi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l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gica, que es la conjunci</a:t>
            </a:r>
            <a:r>
              <a:rPr lang="es" dirty="0"/>
              <a:t>ó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 los literales encontrados en la ruta desde la ra</a:t>
            </a:r>
            <a:r>
              <a:rPr lang="es" dirty="0"/>
              <a:t>í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del </a:t>
            </a:r>
            <a:r>
              <a:rPr lang="es" dirty="0"/>
              <a:t>á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rbol hasta dicha hoja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Clasificación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1084</Words>
  <Application>Microsoft Office PowerPoint</Application>
  <PresentationFormat>Presentación en pantalla (16:9)</PresentationFormat>
  <Paragraphs>208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Roboto</vt:lpstr>
      <vt:lpstr>Simple Light</vt:lpstr>
      <vt:lpstr>Fundamentos de aprendizaje de máquina</vt:lpstr>
      <vt:lpstr>Rodrigo Maldonado Cadenillas</vt:lpstr>
      <vt:lpstr>Agenda</vt:lpstr>
      <vt:lpstr>Árboles de decisión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Condiciones para detener la recursión</vt:lpstr>
      <vt:lpstr>Poda</vt:lpstr>
      <vt:lpstr>Ventajas y desventajas de los Árboles de Decisión</vt:lpstr>
      <vt:lpstr>¿Preguntas?</vt:lpstr>
      <vt:lpstr>Let’s code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38</cp:revision>
  <dcterms:modified xsi:type="dcterms:W3CDTF">2019-08-10T03:48:56Z</dcterms:modified>
</cp:coreProperties>
</file>