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4.xml" ContentType="application/vnd.openxmlformats-officedocument.themeOverride+xml"/>
  <Override PartName="/ppt/charts/chart3.xml" ContentType="application/vnd.openxmlformats-officedocument.drawingml.chart+xml"/>
  <Override PartName="/ppt/theme/themeOverride5.xml" ContentType="application/vnd.openxmlformats-officedocument.themeOverride+xml"/>
  <Override PartName="/ppt/charts/chart4.xml" ContentType="application/vnd.openxmlformats-officedocument.drawingml.chart+xml"/>
  <Override PartName="/ppt/theme/themeOverride6.xml" ContentType="application/vnd.openxmlformats-officedocument.themeOverride+xml"/>
  <Override PartName="/ppt/charts/chart5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93" r:id="rId2"/>
    <p:sldId id="292" r:id="rId3"/>
    <p:sldId id="294" r:id="rId4"/>
    <p:sldId id="295" r:id="rId5"/>
    <p:sldId id="297" r:id="rId6"/>
    <p:sldId id="291" r:id="rId7"/>
    <p:sldId id="296" r:id="rId8"/>
    <p:sldId id="298" r:id="rId9"/>
    <p:sldId id="299" r:id="rId10"/>
    <p:sldId id="300" r:id="rId11"/>
    <p:sldId id="301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A43"/>
    <a:srgbClr val="A82800"/>
    <a:srgbClr val="9E4F00"/>
    <a:srgbClr val="659C40"/>
    <a:srgbClr val="8FAADC"/>
    <a:srgbClr val="D6942A"/>
    <a:srgbClr val="A6A6A6"/>
    <a:srgbClr val="14222E"/>
    <a:srgbClr val="002142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41" autoAdjust="0"/>
  </p:normalViewPr>
  <p:slideViewPr>
    <p:cSldViewPr>
      <p:cViewPr varScale="1">
        <p:scale>
          <a:sx n="103" d="100"/>
          <a:sy n="103" d="100"/>
        </p:scale>
        <p:origin x="-12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4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5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6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Распределение количества судебных дел</a:t>
            </a:r>
            <a:r>
              <a:rPr lang="ru-RU" sz="1400" baseline="0" dirty="0">
                <a:latin typeface="Calibri" panose="020F0502020204030204" pitchFamily="34" charset="0"/>
                <a:cs typeface="Calibri" panose="020F0502020204030204" pitchFamily="34" charset="0"/>
              </a:rPr>
              <a:t> по годам</a:t>
            </a:r>
            <a:endParaRPr lang="ru-R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</c:v>
                </c:pt>
              </c:strCache>
            </c:strRef>
          </c:tx>
          <c:spPr>
            <a:solidFill>
              <a:srgbClr val="7C3E00"/>
            </a:solidFill>
          </c:spPr>
          <c:dPt>
            <c:idx val="0"/>
            <c:bubble3D val="0"/>
            <c:spPr>
              <a:solidFill>
                <a:srgbClr val="9E4F00"/>
              </a:solidFill>
            </c:spPr>
          </c:dPt>
          <c:dPt>
            <c:idx val="1"/>
            <c:bubble3D val="0"/>
            <c:spPr>
              <a:solidFill>
                <a:srgbClr val="8FAADC"/>
              </a:solidFill>
            </c:spPr>
          </c:dPt>
          <c:dPt>
            <c:idx val="2"/>
            <c:bubble3D val="0"/>
            <c:spPr>
              <a:solidFill>
                <a:srgbClr val="659C40"/>
              </a:solidFill>
            </c:spPr>
          </c:dPt>
          <c:dLbls>
            <c:dLbl>
              <c:idx val="0"/>
              <c:layout>
                <c:manualLayout>
                  <c:x val="-0.11951792490623746"/>
                  <c:y val="0.1544188804369026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0006596308313766"/>
                  <c:y val="-0.1227119173005656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4954423185513172"/>
                  <c:y val="-9.883986736883167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801" b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2017 г.</c:v>
                </c:pt>
                <c:pt idx="1">
                  <c:v>2019 г.</c:v>
                </c:pt>
                <c:pt idx="2">
                  <c:v>2020 г.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32674">
          <a:noFill/>
        </a:ln>
      </c:spPr>
    </c:plotArea>
    <c:legend>
      <c:legendPos val="r"/>
      <c:layout/>
      <c:overlay val="0"/>
      <c:spPr>
        <a:ln w="4084"/>
      </c:sp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sz="1400" dirty="0"/>
              <a:t>Распределение количества дел по годам и частям статьи </a:t>
            </a:r>
          </a:p>
          <a:p>
            <a:pPr>
              <a:defRPr/>
            </a:pPr>
            <a:r>
              <a:rPr lang="ru-RU" sz="1400" dirty="0"/>
              <a:t>273 УК РФ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часть 1</c:v>
                </c:pt>
              </c:strCache>
            </c:strRef>
          </c:tx>
          <c:spPr>
            <a:solidFill>
              <a:srgbClr val="659C40"/>
            </a:solidFill>
          </c:spPr>
          <c:invertIfNegative val="0"/>
          <c:dLbls>
            <c:dLbl>
              <c:idx val="0"/>
              <c:layout>
                <c:manualLayout>
                  <c:x val="-1.1574074074074073E-2"/>
                  <c:y val="0"/>
                </c:manualLayout>
              </c:layout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separator> </c:separator>
            </c:dLbl>
            <c:dLbl>
              <c:idx val="1"/>
              <c:layout>
                <c:manualLayout>
                  <c:x val="-1.2789770141379934E-2"/>
                  <c:y val="0"/>
                </c:manualLayout>
              </c:layout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separator> </c:separator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ru-RU"/>
                      <a:t>часть 1</a:t>
                    </a:r>
                  </a:p>
                </c:rich>
              </c:tx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  <c:separator> </c:separator>
            </c:dLbl>
            <c:showLegendKey val="0"/>
            <c:showVal val="0"/>
            <c:showCatName val="0"/>
            <c:showSerName val="1"/>
            <c:showPercent val="0"/>
            <c:showBubbleSize val="0"/>
            <c:separator> </c:separator>
            <c:showLeaderLines val="0"/>
          </c:dLbls>
          <c:cat>
            <c:strRef>
              <c:f>Лист1!$A$2:$A$4</c:f>
              <c:strCache>
                <c:ptCount val="3"/>
                <c:pt idx="0">
                  <c:v>2017 г. (6)</c:v>
                </c:pt>
                <c:pt idx="1">
                  <c:v>2019 г. (2)</c:v>
                </c:pt>
                <c:pt idx="2">
                  <c:v>2020 г. (12)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7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часть 2</c:v>
                </c:pt>
              </c:strCache>
            </c:strRef>
          </c:tx>
          <c:spPr>
            <a:solidFill>
              <a:srgbClr val="9E4F00"/>
            </a:solidFill>
          </c:spPr>
          <c:invertIfNegative val="0"/>
          <c:dLbls>
            <c:dLbl>
              <c:idx val="1"/>
              <c:layout>
                <c:manualLayout>
                  <c:x val="1.0474914101006516E-2"/>
                  <c:y val="-4.3754186978631801E-4"/>
                </c:manualLayout>
              </c:layout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layout>
                <c:manualLayout>
                  <c:x val="2.0833333333333249E-2"/>
                  <c:y val="1.1889990438075931E-2"/>
                </c:manualLayout>
              </c:layout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Pos val="out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2017 г. (6)</c:v>
                </c:pt>
                <c:pt idx="1">
                  <c:v>2019 г. (2)</c:v>
                </c:pt>
                <c:pt idx="2">
                  <c:v>2020 г. (12)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часть 3</c:v>
                </c:pt>
              </c:strCache>
            </c:strRef>
          </c:tx>
          <c:spPr>
            <a:solidFill>
              <a:srgbClr val="8FAADC"/>
            </a:solidFill>
          </c:spPr>
          <c:invertIfNegative val="0"/>
          <c:dLbls>
            <c:dLbl>
              <c:idx val="0"/>
              <c:layout>
                <c:manualLayout>
                  <c:x val="1.6572992286381306E-2"/>
                  <c:y val="-7.2660213300146305E-17"/>
                </c:manualLayout>
              </c:layout>
              <c:dLblPos val="outEnd"/>
              <c:showLegendKey val="0"/>
              <c:showVal val="0"/>
              <c:showCatName val="0"/>
              <c:showSerName val="1"/>
              <c:showPercent val="0"/>
              <c:showBubbleSize val="0"/>
            </c:dLbl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2017 г. (6)</c:v>
                </c:pt>
                <c:pt idx="1">
                  <c:v>2019 г. (2)</c:v>
                </c:pt>
                <c:pt idx="2">
                  <c:v>2020 г. (12)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2</c:v>
                </c:pt>
              </c:numCache>
            </c:numRef>
          </c:val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часть 1 и 2</c:v>
                </c:pt>
              </c:strCache>
            </c:strRef>
          </c:tx>
          <c:spPr>
            <a:solidFill>
              <a:srgbClr val="D6942A"/>
            </a:solidFill>
          </c:spPr>
          <c:invertIfNegative val="0"/>
          <c:dLbls>
            <c:dLblPos val="outEnd"/>
            <c:showLegendKey val="0"/>
            <c:showVal val="0"/>
            <c:showCatName val="0"/>
            <c:showSerName val="1"/>
            <c:showPercent val="0"/>
            <c:showBubbleSize val="0"/>
            <c:showLeaderLines val="0"/>
          </c:dLbls>
          <c:cat>
            <c:strRef>
              <c:f>Лист1!$A$2:$A$4</c:f>
              <c:strCache>
                <c:ptCount val="3"/>
                <c:pt idx="0">
                  <c:v>2017 г. (6)</c:v>
                </c:pt>
                <c:pt idx="1">
                  <c:v>2019 г. (2)</c:v>
                </c:pt>
                <c:pt idx="2">
                  <c:v>2020 г. (12)</c:v>
                </c:pt>
              </c:strCache>
            </c:strRef>
          </c:cat>
          <c:val>
            <c:numRef>
              <c:f>Лист1!$E$2:$E$4</c:f>
              <c:numCache>
                <c:formatCode>General</c:formatCode>
                <c:ptCount val="3"/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974336"/>
        <c:axId val="162980224"/>
      </c:barChart>
      <c:catAx>
        <c:axId val="162974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ru-RU"/>
          </a:p>
        </c:txPr>
        <c:crossAx val="162980224"/>
        <c:crosses val="autoZero"/>
        <c:auto val="1"/>
        <c:lblAlgn val="ctr"/>
        <c:lblOffset val="100"/>
        <c:noMultiLvlLbl val="0"/>
      </c:catAx>
      <c:valAx>
        <c:axId val="1629802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974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sz="1400" dirty="0"/>
              <a:t>Распределение количества преступлений </a:t>
            </a:r>
          </a:p>
          <a:p>
            <a:pPr>
              <a:defRPr/>
            </a:pPr>
            <a:r>
              <a:rPr lang="ru-RU" sz="1400" dirty="0"/>
              <a:t>по ст.273 УК РФ по </a:t>
            </a:r>
            <a:r>
              <a:rPr lang="ru-RU" sz="1400" dirty="0" smtClean="0"/>
              <a:t>регионам РФ</a:t>
            </a:r>
            <a:endParaRPr lang="ru-RU" sz="14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3816017789442986"/>
          <c:y val="0.18962647623657788"/>
          <c:w val="0.54541666666666666"/>
          <c:h val="0.8289773153355830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</c:spPr>
          </c:dPt>
          <c:dPt>
            <c:idx val="2"/>
            <c:bubble3D val="0"/>
            <c:spPr>
              <a:solidFill>
                <a:srgbClr val="006699"/>
              </a:solidFill>
            </c:spPr>
          </c:dPt>
          <c:dPt>
            <c:idx val="4"/>
            <c:bubble3D val="0"/>
            <c:spPr>
              <a:solidFill>
                <a:schemeClr val="bg2">
                  <a:lumMod val="50000"/>
                </a:schemeClr>
              </a:solidFill>
            </c:spPr>
          </c:dPt>
          <c:dPt>
            <c:idx val="5"/>
            <c:bubble3D val="0"/>
            <c:spPr>
              <a:solidFill>
                <a:schemeClr val="accent6">
                  <a:lumMod val="50000"/>
                </a:schemeClr>
              </a:solidFill>
            </c:spPr>
          </c:dPt>
          <c:dPt>
            <c:idx val="13"/>
            <c:bubble3D val="0"/>
            <c:spPr>
              <a:solidFill>
                <a:srgbClr val="CD9B2D"/>
              </a:solidFill>
            </c:spPr>
          </c:dPt>
          <c:dPt>
            <c:idx val="15"/>
            <c:bubble3D val="0"/>
            <c:spPr>
              <a:solidFill>
                <a:srgbClr val="6B5EB8"/>
              </a:solidFill>
            </c:spPr>
          </c:dPt>
          <c:dPt>
            <c:idx val="16"/>
            <c:bubble3D val="0"/>
            <c:spPr>
              <a:solidFill>
                <a:srgbClr val="840000"/>
              </a:solidFill>
            </c:spPr>
          </c:dPt>
          <c:dLbls>
            <c:dLbl>
              <c:idx val="0"/>
              <c:layout>
                <c:manualLayout>
                  <c:x val="8.8203695896924575E-2"/>
                  <c:y val="-0.10822519325927368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0.13155557880820554"/>
                  <c:y val="-6.3054959536917546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14351851851851852"/>
                  <c:y val="-3.495014925364912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16203703703703703"/>
                  <c:y val="2.097008955218951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0.15277777777777779"/>
                  <c:y val="8.1246345504617248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0.13020375022763561"/>
                  <c:y val="0.1192303149520930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4.2000054330711037E-2"/>
                  <c:y val="0.1139856627294997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3.7037037037037035E-2"/>
                  <c:y val="0.12639888711072908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8.4592313411737244E-2"/>
                  <c:y val="0.113871887016124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-0.12962962962962962"/>
                  <c:y val="8.618105939367892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0.14351851851851852"/>
                  <c:y val="6.894484751494324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0.14120370370370369"/>
                  <c:y val="2.298161583831438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2"/>
              <c:layout>
                <c:manualLayout>
                  <c:x val="-0.17050228171712578"/>
                  <c:y val="-8.6181396511498722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-0.15412752880707176"/>
                  <c:y val="-4.058507388067992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0.11342592592592593"/>
                  <c:y val="-8.618105939367892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5"/>
              <c:layout>
                <c:manualLayout>
                  <c:x val="-8.3333333333333329E-2"/>
                  <c:y val="-0.120653483151150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6"/>
              <c:layout>
                <c:manualLayout>
                  <c:x val="6.5555033488846606E-3"/>
                  <c:y val="-0.1285374744291635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</c:dLbl>
            <c:showLegendKey val="0"/>
            <c:showVal val="0"/>
            <c:showCatName val="1"/>
            <c:showSerName val="0"/>
            <c:showPercent val="0"/>
            <c:showBubbleSize val="0"/>
            <c:showLeaderLines val="1"/>
          </c:dLbls>
          <c:cat>
            <c:strRef>
              <c:f>Лист1!$A$2:$A$18</c:f>
              <c:strCache>
                <c:ptCount val="17"/>
                <c:pt idx="0">
                  <c:v>Обренбургская область</c:v>
                </c:pt>
                <c:pt idx="1">
                  <c:v>Кемеровская область</c:v>
                </c:pt>
                <c:pt idx="2">
                  <c:v>Республика Дагестан</c:v>
                </c:pt>
                <c:pt idx="3">
                  <c:v>Республика Башкортостан</c:v>
                </c:pt>
                <c:pt idx="4">
                  <c:v>Красноярский край</c:v>
                </c:pt>
                <c:pt idx="5">
                  <c:v>Владимирская область</c:v>
                </c:pt>
                <c:pt idx="6">
                  <c:v>Самарская область</c:v>
                </c:pt>
                <c:pt idx="7">
                  <c:v>Город Б.</c:v>
                </c:pt>
                <c:pt idx="8">
                  <c:v>Псковская область</c:v>
                </c:pt>
                <c:pt idx="9">
                  <c:v>Тамбовская область</c:v>
                </c:pt>
                <c:pt idx="10">
                  <c:v>Чувашская Республика</c:v>
                </c:pt>
                <c:pt idx="11">
                  <c:v>Республика Мордовия</c:v>
                </c:pt>
                <c:pt idx="12">
                  <c:v>Удмурдская Республика</c:v>
                </c:pt>
                <c:pt idx="13">
                  <c:v>Ярославская область</c:v>
                </c:pt>
                <c:pt idx="14">
                  <c:v>Воронежская область</c:v>
                </c:pt>
                <c:pt idx="15">
                  <c:v>Краснодарский край</c:v>
                </c:pt>
                <c:pt idx="16">
                  <c:v>Москва</c:v>
                </c:pt>
              </c:strCache>
            </c:strRef>
          </c:cat>
          <c:val>
            <c:numRef>
              <c:f>Лист1!$B$2:$B$18</c:f>
              <c:numCache>
                <c:formatCode>General</c:formatCode>
                <c:ptCount val="17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sz="1400"/>
              <a:t>Распределение количества судебных дел по статье </a:t>
            </a:r>
          </a:p>
          <a:p>
            <a:pPr>
              <a:defRPr/>
            </a:pPr>
            <a:r>
              <a:rPr lang="ru-RU" sz="1400"/>
              <a:t>273 УК РФ по</a:t>
            </a:r>
            <a:r>
              <a:rPr lang="ru-RU" sz="1400" baseline="0"/>
              <a:t> мерам наказания</a:t>
            </a:r>
            <a:endParaRPr lang="ru-RU" sz="14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2.1838552134436071E-3"/>
          <c:y val="0.22499152823901811"/>
          <c:w val="0.61603018372703411"/>
          <c:h val="0.6912338684937110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Pt>
            <c:idx val="1"/>
            <c:bubble3D val="0"/>
            <c:spPr>
              <a:solidFill>
                <a:srgbClr val="9E4F00"/>
              </a:solidFill>
            </c:spPr>
          </c:dPt>
          <c:dPt>
            <c:idx val="2"/>
            <c:bubble3D val="0"/>
            <c:spPr>
              <a:solidFill>
                <a:srgbClr val="659C40"/>
              </a:solidFill>
            </c:spPr>
          </c:dPt>
          <c:dPt>
            <c:idx val="5"/>
            <c:bubble3D val="0"/>
            <c:spPr>
              <a:solidFill>
                <a:srgbClr val="A82800"/>
              </a:solidFill>
            </c:spPr>
          </c:dPt>
          <c:dLbls>
            <c:dLbl>
              <c:idx val="0"/>
              <c:layout>
                <c:manualLayout>
                  <c:x val="-6.535879629629629E-2"/>
                  <c:y val="0.1423837619722653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14478647200349956"/>
                  <c:y val="8.532383704713160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3.9901665937591133E-2"/>
                  <c:y val="-0.19820934419511285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8.6226851851851846E-2"/>
                  <c:y val="3.914539150094927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9.1177639253426659E-2"/>
                  <c:y val="8.327621055972410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6.8250674394867303E-2"/>
                  <c:y val="0.1449808713690570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Лист1!$A$2:$A$7</c:f>
              <c:strCache>
                <c:ptCount val="6"/>
                <c:pt idx="0">
                  <c:v>1 год лишения свободы условно</c:v>
                </c:pt>
                <c:pt idx="1">
                  <c:v>2 года лишения свободы условно
</c:v>
                </c:pt>
                <c:pt idx="2">
                  <c:v>прекращение уголовного дела с назначением штрафа</c:v>
                </c:pt>
                <c:pt idx="3">
                  <c:v>1 год ограничения свободы по месту жительства</c:v>
                </c:pt>
                <c:pt idx="4">
                  <c:v>2 года ограничения свободы по по месту жительства</c:v>
                </c:pt>
                <c:pt idx="5">
                  <c:v>лишение свободы от 2 до 7лет в колонии строгого режима 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9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3476558160204422"/>
          <c:y val="0.17044935258765798"/>
          <c:w val="0.34003880521211927"/>
          <c:h val="0.77963480996870371"/>
        </c:manualLayout>
      </c:layout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sz="1400">
                <a:latin typeface="+mn-lt"/>
              </a:rPr>
              <a:t>Распределение количества судебных дел по размерам назначенных штрафов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1725685331000292"/>
          <c:y val="0.16947749742144849"/>
          <c:w val="0.53733923884514434"/>
          <c:h val="0.7416311539332344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659C40"/>
              </a:solidFill>
            </c:spPr>
          </c:dPt>
          <c:dPt>
            <c:idx val="1"/>
            <c:bubble3D val="0"/>
            <c:spPr>
              <a:solidFill>
                <a:srgbClr val="9E4F00"/>
              </a:solidFill>
            </c:spPr>
          </c:dPt>
          <c:dPt>
            <c:idx val="2"/>
            <c:bubble3D val="0"/>
            <c:spPr>
              <a:solidFill>
                <a:srgbClr val="8FAADC"/>
              </a:solidFill>
            </c:spPr>
          </c:dPt>
          <c:dPt>
            <c:idx val="3"/>
            <c:bubble3D val="0"/>
            <c:spPr>
              <a:solidFill>
                <a:srgbClr val="D6942A"/>
              </a:solidFill>
            </c:spPr>
          </c:dPt>
          <c:dLbls>
            <c:dLbl>
              <c:idx val="0"/>
              <c:layout>
                <c:manualLayout>
                  <c:x val="-0.12880139982502187"/>
                  <c:y val="9.97257808278994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4.1189122193059204E-3"/>
                  <c:y val="-0.2127276230414533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4419145523476232"/>
                  <c:y val="-7.9388236193711128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9.678258967629047E-2"/>
                  <c:y val="0.1667527741361668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Лист1!$A$2:$A$5</c:f>
              <c:strCache>
                <c:ptCount val="4"/>
                <c:pt idx="0">
                  <c:v>до 10 тыс.руб.</c:v>
                </c:pt>
                <c:pt idx="1">
                  <c:v>от 10 до 30 тыс.руб.</c:v>
                </c:pt>
                <c:pt idx="2">
                  <c:v>от 30 до 50 тыс.руб</c:v>
                </c:pt>
                <c:pt idx="3">
                  <c:v>без указания размера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C512-8466-45EF-8A6A-92095959DB9E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63695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2ADDD-736A-4B6A-BF31-4A917F097173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178464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241C-8CC0-4528-8598-CFF4716CFA4F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128873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FCE4B-4648-4ACA-9B67-74A3623CED7E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108220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DBDEB-096D-45DD-B91C-77087EE98725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15437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EF4C3-FF87-4DC7-B00D-8776E809EFC4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220232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2AD55-69E2-435A-8CE1-DAB656E058BB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33992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EE15A-0F02-4EBA-BCB9-7486ABE2B145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260035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585EC-B355-4C70-973A-0052B080343E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286194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1FD45-9CD7-4CD3-A873-3E01809995AE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40804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BB4C0-0BDB-4F22-A277-D6E89B66E2CD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  <p:extLst>
      <p:ext uri="{BB962C8B-B14F-4D97-AF65-F5344CB8AC3E}">
        <p14:creationId xmlns:p14="http://schemas.microsoft.com/office/powerpoint/2010/main" val="72231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x-none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x-none" smtClean="0"/>
              <a:t>Образец текста</a:t>
            </a:r>
          </a:p>
          <a:p>
            <a:pPr lvl="1"/>
            <a:r>
              <a:rPr lang="ru-RU" altLang="x-none" smtClean="0"/>
              <a:t>Второй уровень</a:t>
            </a:r>
          </a:p>
          <a:p>
            <a:pPr lvl="2"/>
            <a:r>
              <a:rPr lang="ru-RU" altLang="x-none" smtClean="0"/>
              <a:t>Третий уровень</a:t>
            </a:r>
          </a:p>
          <a:p>
            <a:pPr lvl="3"/>
            <a:r>
              <a:rPr lang="ru-RU" altLang="x-none" smtClean="0"/>
              <a:t>Четвертый уровень</a:t>
            </a:r>
          </a:p>
          <a:p>
            <a:pPr lvl="4"/>
            <a:r>
              <a:rPr lang="ru-RU" altLang="x-none" smtClean="0"/>
              <a:t>Пятый уровень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 altLang="x-none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9F17ECF-F605-4D58-9C46-EA64BE14411D}" type="slidenum">
              <a:rPr lang="ru-RU" altLang="x-none"/>
              <a:pPr>
                <a:defRPr/>
              </a:pPr>
              <a:t>‹#›</a:t>
            </a:fld>
            <a:endParaRPr lang="ru-RU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рямоугольник 1"/>
          <p:cNvSpPr>
            <a:spLocks noChangeArrowheads="1"/>
          </p:cNvSpPr>
          <p:nvPr/>
        </p:nvSpPr>
        <p:spPr bwMode="auto">
          <a:xfrm>
            <a:off x="1460499" y="620688"/>
            <a:ext cx="6551613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x-non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деятельность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x-none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x-non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x-none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x-non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x-none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судебной практики РФ </a:t>
            </a:r>
            <a:r>
              <a:rPr lang="ru-RU" altLang="x-none" sz="24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x-none" sz="24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сфере информационной безопасности</a:t>
            </a:r>
          </a:p>
        </p:txBody>
      </p:sp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1116092" y="3212976"/>
            <a:ext cx="7272337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x-none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273 УК РФ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x-none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x-none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«Создание, использование и распространение вредоносных компьютерных программ»</a:t>
            </a:r>
          </a:p>
        </p:txBody>
      </p:sp>
      <p:sp>
        <p:nvSpPr>
          <p:cNvPr id="2052" name="Прямоугольник 3"/>
          <p:cNvSpPr>
            <a:spLocks noChangeArrowheads="1"/>
          </p:cNvSpPr>
          <p:nvPr/>
        </p:nvSpPr>
        <p:spPr bwMode="auto">
          <a:xfrm>
            <a:off x="4932040" y="5628089"/>
            <a:ext cx="38166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x-none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Милых Максим гр. 191-352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0825" y="188913"/>
            <a:ext cx="8642350" cy="64087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95536" y="404664"/>
            <a:ext cx="8353622" cy="604897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3664676719"/>
              </p:ext>
            </p:extLst>
          </p:nvPr>
        </p:nvGraphicFramePr>
        <p:xfrm>
          <a:off x="539552" y="426871"/>
          <a:ext cx="504056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236262"/>
              </p:ext>
            </p:extLst>
          </p:nvPr>
        </p:nvGraphicFramePr>
        <p:xfrm>
          <a:off x="2339752" y="4149080"/>
          <a:ext cx="6315160" cy="2240280"/>
        </p:xfrm>
        <a:graphic>
          <a:graphicData uri="http://schemas.openxmlformats.org/drawingml/2006/table">
            <a:tbl>
              <a:tblPr firstRow="1" firstCol="1" bandRow="1"/>
              <a:tblGrid>
                <a:gridCol w="5245556"/>
                <a:gridCol w="1069604"/>
              </a:tblGrid>
              <a:tr h="2788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мера наказания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кол-во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8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 год лишения свободы условно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788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 года лишения свободы условно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3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4F00"/>
                    </a:solidFill>
                  </a:tcPr>
                </a:tc>
              </a:tr>
              <a:tr h="2788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прекращение уголовного дела и назначение штрафа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9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C40"/>
                    </a:solidFill>
                  </a:tcPr>
                </a:tc>
              </a:tr>
              <a:tr h="2788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 год ограничения свободы по месту жительства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3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942A"/>
                    </a:solidFill>
                  </a:tcPr>
                </a:tc>
              </a:tr>
              <a:tr h="2788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 года ограничения свободы по месту жительства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</a:tr>
              <a:tr h="27889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лишение свободы от 2 до 7 лет в колонии строгого режима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28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4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17928"/>
            <a:ext cx="8352928" cy="603540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1274240628"/>
              </p:ext>
            </p:extLst>
          </p:nvPr>
        </p:nvGraphicFramePr>
        <p:xfrm>
          <a:off x="755576" y="764704"/>
          <a:ext cx="5342890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839397"/>
              </p:ext>
            </p:extLst>
          </p:nvPr>
        </p:nvGraphicFramePr>
        <p:xfrm>
          <a:off x="3203848" y="4509120"/>
          <a:ext cx="4991047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3777306"/>
                <a:gridCol w="1213741"/>
              </a:tblGrid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Размер штрафа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Кол-во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до 10 тыс. рублей 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4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C4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от 10 до 30 тыс. рублей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4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4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от 30 до 50 тыс. рублей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без указания размера штрафа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942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647700" y="379413"/>
            <a:ext cx="7848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x-none" sz="1800" b="1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Глава 28 Уголовного Кодекса Российской Федерации «Преступления в сфере компьютерной информации</a:t>
            </a:r>
            <a:r>
              <a:rPr lang="ru-RU" altLang="x-none" sz="1800" b="1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ru-RU" altLang="x-none" sz="1800" b="1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x-none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x-none" sz="1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Статья 273 «Создание, использование и распространение вредоносных компьютерных </a:t>
            </a:r>
            <a:r>
              <a:rPr lang="ru-RU" altLang="x-none" sz="1800" dirty="0" smtClean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программ</a:t>
            </a:r>
            <a:r>
              <a:rPr lang="ru-RU" altLang="x-none" sz="18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x-none" sz="1800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Прямоугольник 3"/>
          <p:cNvSpPr>
            <a:spLocks noChangeArrowheads="1"/>
          </p:cNvSpPr>
          <p:nvPr/>
        </p:nvSpPr>
        <p:spPr bwMode="auto">
          <a:xfrm>
            <a:off x="533400" y="2852738"/>
            <a:ext cx="8077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x-non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Создание, распространение или использование компьютерных программ либо иной компьютерной информации, заведомо предназначенных для несанкционированного уничтожения, блокирования, модификации, копирования компьютерной информации или нейтрализации средств защиты компьютерной информации, -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x-none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x-non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наказываются ограничением свободы на срок до четырех лет, либо принудительными работами на срок до четырех лет, либо лишением свободы на тот же срок со штрафом в размере до двухсот тысяч рублей или в размере заработной платы или иного дохода осужденного за период до восемнадцати месяцев.</a:t>
            </a:r>
          </a:p>
        </p:txBody>
      </p:sp>
      <p:sp>
        <p:nvSpPr>
          <p:cNvPr id="3076" name="Прямоугольник 4"/>
          <p:cNvSpPr>
            <a:spLocks noChangeArrowheads="1"/>
          </p:cNvSpPr>
          <p:nvPr/>
        </p:nvSpPr>
        <p:spPr bwMode="auto">
          <a:xfrm>
            <a:off x="647700" y="2276475"/>
            <a:ext cx="1039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x-none" sz="1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1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0825" y="188913"/>
            <a:ext cx="8642350" cy="64087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1"/>
          <p:cNvSpPr>
            <a:spLocks noChangeArrowheads="1"/>
          </p:cNvSpPr>
          <p:nvPr/>
        </p:nvSpPr>
        <p:spPr bwMode="auto">
          <a:xfrm>
            <a:off x="539750" y="1408122"/>
            <a:ext cx="806469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x-none" sz="1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Деяния</a:t>
            </a:r>
            <a:r>
              <a:rPr lang="ru-RU" altLang="x-non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предусмотренные частью первой настоящей статьи, совершенные группой лиц по предварительному сговору или организованной группой либо лицом с использованием своего служебного положения, а равно причинившие крупный ущерб или совершенные из корыстной заинтересованности, -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x-none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x-non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наказываются ограничением свободы на срок до четырех лет, либо принудительными работами на срок до пяти лет с лишением права занимать определенные должности или заниматься определенной деятельностью на срок до трех лет или без такового, либо лишением свободы на срок до пяти лет со штрафом в размере от ста тысяч до двухсот тысяч рублей или в размере заработной платы или иного дохода осужденного за период от двух до трех лет или без такового и с лишением права занимать определенные должности или заниматься определенной деятельностью на срок до трех лет или без такового.</a:t>
            </a:r>
          </a:p>
        </p:txBody>
      </p:sp>
      <p:sp>
        <p:nvSpPr>
          <p:cNvPr id="4099" name="Прямоугольник 2"/>
          <p:cNvSpPr>
            <a:spLocks noChangeArrowheads="1"/>
          </p:cNvSpPr>
          <p:nvPr/>
        </p:nvSpPr>
        <p:spPr bwMode="auto">
          <a:xfrm>
            <a:off x="571500" y="692150"/>
            <a:ext cx="1045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x-none" sz="1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2</a:t>
            </a:r>
            <a:r>
              <a:rPr lang="ru-RU" altLang="x-none" sz="1800" dirty="0"/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0825" y="188913"/>
            <a:ext cx="8642350" cy="64087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1"/>
          <p:cNvSpPr>
            <a:spLocks noChangeArrowheads="1"/>
          </p:cNvSpPr>
          <p:nvPr/>
        </p:nvSpPr>
        <p:spPr bwMode="auto">
          <a:xfrm>
            <a:off x="611188" y="2147888"/>
            <a:ext cx="79930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x-none" sz="1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 3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x-non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x-non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Деяния, предусмотренные частями первой или второй настоящей статьи, если они повлекли тяжкие последствия или создали угрозу их наступления, 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x-none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x-none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наказываются лишением свободы на срок до семи лет.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0825" y="188913"/>
            <a:ext cx="8642350" cy="64087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536" y="404812"/>
            <a:ext cx="8281615" cy="60483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58838" y="908050"/>
          <a:ext cx="7426325" cy="5214939"/>
        </p:xfrm>
        <a:graphic>
          <a:graphicData uri="http://schemas.openxmlformats.org/drawingml/2006/table">
            <a:tbl>
              <a:tblPr firstRow="1" firstCol="1" bandRow="1"/>
              <a:tblGrid>
                <a:gridCol w="1364569"/>
                <a:gridCol w="6061756"/>
              </a:tblGrid>
              <a:tr h="704092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Times New Roman" panose="02020603050405020304" pitchFamily="18" charset="0"/>
                        </a:rPr>
                        <a:t>Стороны </a:t>
                      </a:r>
                      <a:r>
                        <a:rPr lang="ru-RU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Times New Roman" panose="02020603050405020304" pitchFamily="18" charset="0"/>
                        </a:rPr>
                        <a:t>дела </a:t>
                      </a: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ru-RU" sz="1200" dirty="0" smtClean="0">
                          <a:solidFill>
                            <a:srgbClr val="00000A"/>
                          </a:solidFill>
                          <a:effectLst/>
                          <a:latin typeface="Times New Roman" panose="02020603050405020304" pitchFamily="18" charset="0"/>
                          <a:ea typeface="Droid Sans Fallback"/>
                          <a:cs typeface="Times New Roman" panose="02020603050405020304" pitchFamily="18" charset="0"/>
                        </a:rPr>
                        <a:t>год</a:t>
                      </a: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0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2109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Суть дела</a:t>
                      </a: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0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10533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Описание дела</a:t>
                      </a: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0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84155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Решение </a:t>
                      </a:r>
                      <a:r>
                        <a:rPr lang="ru-RU" sz="12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суда, мера </a:t>
                      </a:r>
                      <a:r>
                        <a:rPr lang="ru-RU" sz="1200" dirty="0" smtClean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наказания</a:t>
                      </a: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 smtClean="0">
                        <a:solidFill>
                          <a:srgbClr val="00000A"/>
                        </a:solidFill>
                        <a:effectLst/>
                        <a:latin typeface="Times New Roman"/>
                        <a:ea typeface="Droid Sans Fallback"/>
                        <a:cs typeface="Times New Roman"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0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4050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Ссылка на источник</a:t>
                      </a:r>
                      <a:endParaRPr lang="ru-RU" sz="12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0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29976" marR="61084" marT="0" marB="0" anchor="ctr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66" name="Прямоугольник 13"/>
          <p:cNvSpPr>
            <a:spLocks noChangeArrowheads="1"/>
          </p:cNvSpPr>
          <p:nvPr/>
        </p:nvSpPr>
        <p:spPr bwMode="auto">
          <a:xfrm>
            <a:off x="821338" y="547878"/>
            <a:ext cx="11487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x-none" sz="1400" dirty="0">
                <a:latin typeface="Times New Roman" pitchFamily="18" charset="0"/>
                <a:cs typeface="Times New Roman" pitchFamily="18" charset="0"/>
              </a:rPr>
              <a:t>Дело </a:t>
            </a:r>
            <a:r>
              <a:rPr lang="ru-RU" altLang="x-none" sz="1400" dirty="0" smtClean="0">
                <a:latin typeface="Times New Roman" pitchFamily="18" charset="0"/>
                <a:cs typeface="Times New Roman" pitchFamily="18" charset="0"/>
              </a:rPr>
              <a:t>№___: </a:t>
            </a:r>
            <a:endParaRPr lang="ru-RU" altLang="x-none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95536" y="358986"/>
            <a:ext cx="8353623" cy="60943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1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6653778" cy="446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2771775" y="3190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91319"/>
              </p:ext>
            </p:extLst>
          </p:nvPr>
        </p:nvGraphicFramePr>
        <p:xfrm>
          <a:off x="4572347" y="4437112"/>
          <a:ext cx="3241749" cy="1568449"/>
        </p:xfrm>
        <a:graphic>
          <a:graphicData uri="http://schemas.openxmlformats.org/drawingml/2006/table">
            <a:tbl>
              <a:tblPr firstRow="1" firstCol="1" bandRow="1"/>
              <a:tblGrid>
                <a:gridCol w="2410329"/>
                <a:gridCol w="831420"/>
              </a:tblGrid>
              <a:tr h="672193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кол-во дел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06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часть 1 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9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C40"/>
                    </a:solidFill>
                  </a:tcPr>
                </a:tc>
              </a:tr>
              <a:tr h="22406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часть 2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8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4F00"/>
                    </a:solidFill>
                  </a:tcPr>
                </a:tc>
              </a:tr>
              <a:tr h="22406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часть 3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</a:tr>
              <a:tr h="22406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часть 1 и часть 2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942A"/>
                    </a:solidFill>
                  </a:tcPr>
                </a:tc>
              </a:tr>
            </a:tbl>
          </a:graphicData>
        </a:graphic>
      </p:graphicFrame>
      <p:sp>
        <p:nvSpPr>
          <p:cNvPr id="7198" name="Rectangle 6"/>
          <p:cNvSpPr>
            <a:spLocks noChangeArrowheads="1"/>
          </p:cNvSpPr>
          <p:nvPr/>
        </p:nvSpPr>
        <p:spPr bwMode="auto">
          <a:xfrm>
            <a:off x="2771775" y="3190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404664"/>
            <a:ext cx="8137599" cy="604897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932159"/>
              </p:ext>
            </p:extLst>
          </p:nvPr>
        </p:nvGraphicFramePr>
        <p:xfrm>
          <a:off x="755576" y="836712"/>
          <a:ext cx="7099200" cy="390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25761"/>
              </p:ext>
            </p:extLst>
          </p:nvPr>
        </p:nvGraphicFramePr>
        <p:xfrm>
          <a:off x="5508104" y="4941168"/>
          <a:ext cx="2338710" cy="1120140"/>
        </p:xfrm>
        <a:graphic>
          <a:graphicData uri="http://schemas.openxmlformats.org/drawingml/2006/table">
            <a:tbl>
              <a:tblPr firstRow="1" firstCol="1" bandRow="1"/>
              <a:tblGrid>
                <a:gridCol w="1438562"/>
                <a:gridCol w="900148"/>
              </a:tblGrid>
              <a:tr h="22383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год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48" marR="68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кол-во дел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48" marR="68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2017 г.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48" marR="68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6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48" marR="68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4F00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2019 г.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48" marR="68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48" marR="68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2020 г.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48" marR="68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12</a:t>
                      </a:r>
                      <a:endParaRPr lang="ru-RU" sz="1100" b="1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48" marR="6854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C4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3" y="332656"/>
            <a:ext cx="8209607" cy="612097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1799791844"/>
              </p:ext>
            </p:extLst>
          </p:nvPr>
        </p:nvGraphicFramePr>
        <p:xfrm>
          <a:off x="827584" y="548680"/>
          <a:ext cx="626469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0382"/>
              </p:ext>
            </p:extLst>
          </p:nvPr>
        </p:nvGraphicFramePr>
        <p:xfrm>
          <a:off x="2843808" y="4941168"/>
          <a:ext cx="5537208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922681"/>
                <a:gridCol w="922681"/>
                <a:gridCol w="922681"/>
                <a:gridCol w="922681"/>
                <a:gridCol w="923242"/>
                <a:gridCol w="923242"/>
              </a:tblGrid>
              <a:tr h="216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часть 1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C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часть 2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4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часть 3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часть 1 и 2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9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Всего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1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2017 г.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3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6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1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2019 г.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1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2020 г.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7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4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12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714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Всего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9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8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1</a:t>
                      </a:r>
                      <a:endParaRPr lang="ru-RU" sz="110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Droid Sans Fallback"/>
                          <a:cs typeface="Times New Roman"/>
                        </a:rPr>
                        <a:t>20</a:t>
                      </a:r>
                      <a:endParaRPr lang="ru-RU" sz="1100" dirty="0">
                        <a:solidFill>
                          <a:srgbClr val="00000A"/>
                        </a:solidFill>
                        <a:effectLst/>
                        <a:latin typeface="Calibri"/>
                        <a:ea typeface="Droid Sans Fallback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2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A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5535" y="332656"/>
            <a:ext cx="8352929" cy="612097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1279667567"/>
              </p:ext>
            </p:extLst>
          </p:nvPr>
        </p:nvGraphicFramePr>
        <p:xfrm>
          <a:off x="683568" y="404664"/>
          <a:ext cx="7632848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32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1_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1_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1_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1_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Words>592</Words>
  <Application>Microsoft Office PowerPoint</Application>
  <PresentationFormat>Экран (4:3)</PresentationFormat>
  <Paragraphs>170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1_Оформление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Поэтический рассказ               о посещении 6 «Б» классом                                         спектакля театра РАМТ                              «Чисто английское привидение»                                           7 декабря 2013 года</dc:title>
  <cp:lastModifiedBy>di</cp:lastModifiedBy>
  <cp:revision>153</cp:revision>
  <dcterms:modified xsi:type="dcterms:W3CDTF">2021-03-04T11:10:33Z</dcterms:modified>
</cp:coreProperties>
</file>