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28" r:id="rId1"/>
  </p:sldMasterIdLst>
  <p:sldIdLst>
    <p:sldId id="257" r:id="rId2"/>
    <p:sldId id="258" r:id="rId3"/>
    <p:sldId id="259" r:id="rId4"/>
    <p:sldId id="260" r:id="rId5"/>
    <p:sldId id="261" r:id="rId6"/>
    <p:sldId id="263" r:id="rId7"/>
    <p:sldId id="262" r:id="rId8"/>
    <p:sldId id="265" r:id="rId9"/>
    <p:sldId id="266" r:id="rId10"/>
    <p:sldId id="267" r:id="rId11"/>
    <p:sldId id="269" r:id="rId12"/>
    <p:sldId id="283" r:id="rId13"/>
    <p:sldId id="284"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54" autoAdjust="0"/>
  </p:normalViewPr>
  <p:slideViewPr>
    <p:cSldViewPr snapToGrid="0">
      <p:cViewPr varScale="1">
        <p:scale>
          <a:sx n="109" d="100"/>
          <a:sy n="109" d="100"/>
        </p:scale>
        <p:origin x="672" y="102"/>
      </p:cViewPr>
      <p:guideLst/>
    </p:cSldViewPr>
  </p:slideViewPr>
  <p:outlineViewPr>
    <p:cViewPr>
      <p:scale>
        <a:sx n="33" d="100"/>
        <a:sy n="33" d="100"/>
      </p:scale>
      <p:origin x="0" y="-2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03675-4FEB-4557-ABBC-CF91069B10F3}"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374272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171643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20938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601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28585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603675-4FEB-4557-ABBC-CF91069B10F3}"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34797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603675-4FEB-4557-ABBC-CF91069B10F3}"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7574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03675-4FEB-4557-ABBC-CF91069B10F3}"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155493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03675-4FEB-4557-ABBC-CF91069B10F3}"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409891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03675-4FEB-4557-ABBC-CF91069B10F3}"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4034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3675-4FEB-4557-ABBC-CF91069B10F3}"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142627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80066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03675-4FEB-4557-ABBC-CF91069B10F3}"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160684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03675-4FEB-4557-ABBC-CF91069B10F3}"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398075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3675-4FEB-4557-ABBC-CF91069B10F3}"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214010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233183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03675-4FEB-4557-ABBC-CF91069B10F3}"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5406-F40A-455D-8A51-D7BD55877731}" type="slidenum">
              <a:rPr lang="en-US" smtClean="0"/>
              <a:t>‹#›</a:t>
            </a:fld>
            <a:endParaRPr lang="en-US"/>
          </a:p>
        </p:txBody>
      </p:sp>
    </p:spTree>
    <p:extLst>
      <p:ext uri="{BB962C8B-B14F-4D97-AF65-F5344CB8AC3E}">
        <p14:creationId xmlns:p14="http://schemas.microsoft.com/office/powerpoint/2010/main" val="27903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603675-4FEB-4557-ABBC-CF91069B10F3}" type="datetimeFigureOut">
              <a:rPr lang="en-US" smtClean="0"/>
              <a:t>5/25/2021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B95406-F40A-455D-8A51-D7BD55877731}" type="slidenum">
              <a:rPr lang="en-US" smtClean="0"/>
              <a:t>‹#›</a:t>
            </a:fld>
            <a:endParaRPr lang="en-US"/>
          </a:p>
        </p:txBody>
      </p:sp>
    </p:spTree>
    <p:extLst>
      <p:ext uri="{BB962C8B-B14F-4D97-AF65-F5344CB8AC3E}">
        <p14:creationId xmlns:p14="http://schemas.microsoft.com/office/powerpoint/2010/main" val="2488749469"/>
      </p:ext>
    </p:extLst>
  </p:cSld>
  <p:clrMap bg1="dk1" tx1="lt1" bg2="dk2" tx2="lt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 id="2147484341" r:id="rId13"/>
    <p:sldLayoutId id="2147484342" r:id="rId14"/>
    <p:sldLayoutId id="2147484343" r:id="rId15"/>
    <p:sldLayoutId id="2147484344" r:id="rId16"/>
    <p:sldLayoutId id="21474843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38B6-63B4-4A76-82FB-B90ADCC2F4FB}"/>
              </a:ext>
            </a:extLst>
          </p:cNvPr>
          <p:cNvSpPr>
            <a:spLocks noGrp="1"/>
          </p:cNvSpPr>
          <p:nvPr>
            <p:ph type="title"/>
          </p:nvPr>
        </p:nvSpPr>
        <p:spPr>
          <a:xfrm>
            <a:off x="821030" y="0"/>
            <a:ext cx="10353761" cy="1326321"/>
          </a:xfrm>
        </p:spPr>
        <p:txBody>
          <a:bodyPr>
            <a:normAutofit/>
          </a:bodyPr>
          <a:lstStyle/>
          <a:p>
            <a:r>
              <a:rPr lang="en-US" sz="2000" dirty="0" smtClean="0">
                <a:effectLst/>
                <a:latin typeface="Arial" panose="020B0604020202020204" pitchFamily="34" charset="0"/>
              </a:rPr>
              <a:t>Efficient load balancing with modified ant colony algorithm</a:t>
            </a:r>
            <a:endParaRPr lang="en-US" sz="2000" dirty="0"/>
          </a:p>
        </p:txBody>
      </p:sp>
      <p:sp>
        <p:nvSpPr>
          <p:cNvPr id="3" name="Content Placeholder 2">
            <a:extLst>
              <a:ext uri="{FF2B5EF4-FFF2-40B4-BE49-F238E27FC236}">
                <a16:creationId xmlns:a16="http://schemas.microsoft.com/office/drawing/2014/main" id="{E8590B50-7A97-41D6-BB4A-65D124B72F5B}"/>
              </a:ext>
            </a:extLst>
          </p:cNvPr>
          <p:cNvSpPr>
            <a:spLocks noGrp="1"/>
          </p:cNvSpPr>
          <p:nvPr>
            <p:ph idx="1"/>
          </p:nvPr>
        </p:nvSpPr>
        <p:spPr>
          <a:xfrm>
            <a:off x="821030" y="1604617"/>
            <a:ext cx="10353762" cy="4796183"/>
          </a:xfrm>
        </p:spPr>
        <p:txBody>
          <a:bodyPr>
            <a:normAutofit fontScale="55000" lnSpcReduction="20000"/>
          </a:bodyPr>
          <a:lstStyle/>
          <a:p>
            <a:pPr marL="0" indent="0" algn="ctr">
              <a:buNone/>
            </a:pPr>
            <a:r>
              <a:rPr lang="en-US" sz="3800" dirty="0"/>
              <a:t>PRESENTED BY</a:t>
            </a:r>
          </a:p>
          <a:p>
            <a:pPr marL="0" indent="0" algn="ctr">
              <a:buNone/>
            </a:pPr>
            <a:r>
              <a:rPr lang="en-US" sz="3800" dirty="0"/>
              <a:t>Md. </a:t>
            </a:r>
            <a:r>
              <a:rPr lang="en-US" sz="3800" dirty="0" smtClean="0"/>
              <a:t>Golam Hakkani</a:t>
            </a:r>
            <a:endParaRPr lang="en-US" sz="3800" dirty="0"/>
          </a:p>
          <a:p>
            <a:pPr marL="0" indent="0" algn="ctr">
              <a:buNone/>
            </a:pPr>
            <a:r>
              <a:rPr lang="en-US" sz="3800" dirty="0"/>
              <a:t>Roll No: </a:t>
            </a:r>
            <a:r>
              <a:rPr lang="en-US" sz="3800" dirty="0" smtClean="0"/>
              <a:t>150132</a:t>
            </a:r>
            <a:endParaRPr lang="en-US" sz="3800" dirty="0"/>
          </a:p>
          <a:p>
            <a:pPr marL="0" indent="0" algn="ctr">
              <a:buNone/>
            </a:pPr>
            <a:r>
              <a:rPr lang="en-US" sz="3800" dirty="0"/>
              <a:t>Session: 2014-15</a:t>
            </a:r>
          </a:p>
          <a:p>
            <a:pPr marL="0" indent="0" algn="ctr">
              <a:buNone/>
            </a:pPr>
            <a:r>
              <a:rPr lang="en-US" sz="3600" b="1" i="1" dirty="0">
                <a:effectLst/>
                <a:latin typeface="Arial" panose="020B0604020202020204" pitchFamily="34" charset="0"/>
                <a:ea typeface="LM Roman 12"/>
              </a:rPr>
              <a:t>Degree of Bachelor of Science in Computer Science and Engineering</a:t>
            </a:r>
          </a:p>
          <a:p>
            <a:pPr marL="0" indent="0" algn="ctr">
              <a:buNone/>
            </a:pPr>
            <a:endParaRPr lang="en-US" sz="1800" dirty="0">
              <a:effectLst/>
              <a:latin typeface="Arial" panose="020B0604020202020204" pitchFamily="34" charset="0"/>
            </a:endParaRPr>
          </a:p>
          <a:p>
            <a:pPr marL="0" indent="0" algn="ctr">
              <a:buNone/>
            </a:pPr>
            <a:endParaRPr lang="en-US" sz="1800" dirty="0">
              <a:effectLst/>
              <a:latin typeface="Arial" panose="020B0604020202020204" pitchFamily="34" charset="0"/>
            </a:endParaRPr>
          </a:p>
          <a:p>
            <a:pPr marL="0" indent="0" algn="ctr">
              <a:buNone/>
            </a:pPr>
            <a:r>
              <a:rPr lang="en-US" sz="3600" b="1" dirty="0">
                <a:effectLst/>
                <a:latin typeface="Arial" panose="020B0604020202020204" pitchFamily="34" charset="0"/>
              </a:rPr>
              <a:t>UNDER THE SUPERVISION OF</a:t>
            </a:r>
          </a:p>
          <a:p>
            <a:pPr marL="0" indent="0" algn="ctr">
              <a:buNone/>
            </a:pPr>
            <a:r>
              <a:rPr lang="en-US" sz="3600" b="1" dirty="0" err="1" smtClean="0">
                <a:effectLst/>
                <a:latin typeface="Arial" panose="020B0604020202020204" pitchFamily="34" charset="0"/>
              </a:rPr>
              <a:t>Subir</a:t>
            </a:r>
            <a:r>
              <a:rPr lang="en-US" sz="3600" b="1" dirty="0" smtClean="0">
                <a:effectLst/>
                <a:latin typeface="Arial" panose="020B0604020202020204" pitchFamily="34" charset="0"/>
              </a:rPr>
              <a:t> </a:t>
            </a:r>
            <a:r>
              <a:rPr lang="en-US" sz="3600" b="1" dirty="0" err="1" smtClean="0">
                <a:effectLst/>
                <a:latin typeface="Arial" panose="020B0604020202020204" pitchFamily="34" charset="0"/>
              </a:rPr>
              <a:t>Saha</a:t>
            </a:r>
            <a:endParaRPr lang="en-US" sz="3600" b="1" dirty="0">
              <a:effectLst/>
              <a:latin typeface="Arial" panose="020B0604020202020204" pitchFamily="34" charset="0"/>
            </a:endParaRPr>
          </a:p>
          <a:p>
            <a:pPr marL="0" indent="0" algn="ctr">
              <a:buNone/>
            </a:pPr>
            <a:r>
              <a:rPr lang="en-US" sz="3600" b="1" dirty="0" smtClean="0">
                <a:effectLst/>
                <a:latin typeface="Arial" panose="020B0604020202020204" pitchFamily="34" charset="0"/>
              </a:rPr>
              <a:t>Assistant Professor</a:t>
            </a:r>
            <a:endParaRPr lang="en-US" sz="3600" b="1" dirty="0">
              <a:effectLst/>
              <a:latin typeface="Arial" panose="020B0604020202020204" pitchFamily="34" charset="0"/>
            </a:endParaRPr>
          </a:p>
          <a:p>
            <a:pPr marL="0" indent="0" algn="ctr">
              <a:buNone/>
            </a:pPr>
            <a:r>
              <a:rPr lang="en-US" sz="2300" b="1" dirty="0">
                <a:effectLst/>
                <a:latin typeface="Arial" panose="020B0604020202020204" pitchFamily="34" charset="0"/>
              </a:rPr>
              <a:t>DEPARTMENT OF COMPUTER SCIENCE &amp; ENGINEERING</a:t>
            </a:r>
          </a:p>
          <a:p>
            <a:pPr marL="0" indent="0" algn="ctr">
              <a:buNone/>
            </a:pPr>
            <a:r>
              <a:rPr lang="en-US" sz="2300" b="1" dirty="0">
                <a:effectLst/>
                <a:latin typeface="Arial" panose="020B0604020202020204" pitchFamily="34" charset="0"/>
              </a:rPr>
              <a:t>PABNA UNIVERSITY OF SCIENCE &amp; TECHNOLOGY</a:t>
            </a:r>
            <a:endParaRPr lang="en-US" sz="2300" b="1" dirty="0"/>
          </a:p>
        </p:txBody>
      </p:sp>
    </p:spTree>
    <p:extLst>
      <p:ext uri="{BB962C8B-B14F-4D97-AF65-F5344CB8AC3E}">
        <p14:creationId xmlns:p14="http://schemas.microsoft.com/office/powerpoint/2010/main" val="704944670"/>
      </p:ext>
    </p:extLst>
  </p:cSld>
  <p:clrMapOvr>
    <a:masterClrMapping/>
  </p:clrMapOvr>
  <p:transition spd="slow" advTm="12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A57C-52CA-478A-BC56-7F8D41CB22AD}"/>
              </a:ext>
            </a:extLst>
          </p:cNvPr>
          <p:cNvSpPr>
            <a:spLocks noGrp="1"/>
          </p:cNvSpPr>
          <p:nvPr>
            <p:ph type="title"/>
          </p:nvPr>
        </p:nvSpPr>
        <p:spPr/>
        <p:txBody>
          <a:bodyPr/>
          <a:lstStyle/>
          <a:p>
            <a:r>
              <a:rPr lang="en-US" dirty="0" smtClean="0"/>
              <a:t>Motivation</a:t>
            </a:r>
            <a:endParaRPr lang="en-US" dirty="0"/>
          </a:p>
        </p:txBody>
      </p:sp>
      <p:sp>
        <p:nvSpPr>
          <p:cNvPr id="3" name="Content Placeholder 2">
            <a:extLst>
              <a:ext uri="{FF2B5EF4-FFF2-40B4-BE49-F238E27FC236}">
                <a16:creationId xmlns:a16="http://schemas.microsoft.com/office/drawing/2014/main" id="{2FD6C12F-0E13-401D-AC36-DCCD1AD95087}"/>
              </a:ext>
            </a:extLst>
          </p:cNvPr>
          <p:cNvSpPr>
            <a:spLocks noGrp="1"/>
          </p:cNvSpPr>
          <p:nvPr>
            <p:ph idx="1"/>
          </p:nvPr>
        </p:nvSpPr>
        <p:spPr/>
        <p:txBody>
          <a:bodyPr/>
          <a:lstStyle/>
          <a:p>
            <a:r>
              <a:rPr lang="en-US" dirty="0">
                <a:effectLst/>
              </a:rPr>
              <a:t>Many of the previous works mainly focus on how balance the load in cloud environment dynamically. Mostly the paper showed a wonderful performance in balancing the load using their developed algorithm inspired from the base algorithm “Ant Colony Load Balancing Algorithm”. We want to develop such a algorithm, for that case we take in concern the response time of virtual machines, datacenter processing time. We have shown our improvement result of our modified algorithm and also discussed how we can further improve our algorithm for better performance in future.</a:t>
            </a:r>
          </a:p>
        </p:txBody>
      </p:sp>
    </p:spTree>
    <p:extLst>
      <p:ext uri="{BB962C8B-B14F-4D97-AF65-F5344CB8AC3E}">
        <p14:creationId xmlns:p14="http://schemas.microsoft.com/office/powerpoint/2010/main" val="27907005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2DA2-A7D4-459F-B43A-DBAAB7D8C5A3}"/>
              </a:ext>
            </a:extLst>
          </p:cNvPr>
          <p:cNvSpPr>
            <a:spLocks noGrp="1"/>
          </p:cNvSpPr>
          <p:nvPr>
            <p:ph type="title"/>
          </p:nvPr>
        </p:nvSpPr>
        <p:spPr/>
        <p:txBody>
          <a:bodyPr/>
          <a:lstStyle/>
          <a:p>
            <a:r>
              <a:rPr lang="en-US" dirty="0" smtClean="0"/>
              <a:t>Proposed System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7639" y="2180493"/>
            <a:ext cx="8836269" cy="2910254"/>
          </a:xfrm>
          <a:prstGeom prst="rect">
            <a:avLst/>
          </a:prstGeom>
        </p:spPr>
      </p:pic>
      <p:sp>
        <p:nvSpPr>
          <p:cNvPr id="5" name="Rectangle 4"/>
          <p:cNvSpPr/>
          <p:nvPr/>
        </p:nvSpPr>
        <p:spPr>
          <a:xfrm>
            <a:off x="1011964" y="1523192"/>
            <a:ext cx="3310073" cy="498663"/>
          </a:xfrm>
          <a:prstGeom prst="rect">
            <a:avLst/>
          </a:prstGeom>
        </p:spPr>
        <p:txBody>
          <a:bodyPr wrap="none">
            <a:spAutoFit/>
          </a:bodyPr>
          <a:lstStyle/>
          <a:p>
            <a:pPr marL="246380" marR="343535" algn="just">
              <a:lnSpc>
                <a:spcPct val="150000"/>
              </a:lnSpc>
              <a:spcBef>
                <a:spcPts val="5"/>
              </a:spcBef>
              <a:spcAft>
                <a:spcPts val="0"/>
              </a:spcAft>
            </a:pPr>
            <a:r>
              <a:rPr lang="en-US" sz="2000" b="1" dirty="0">
                <a:latin typeface="Times New Roman" panose="02020603050405020304" pitchFamily="18" charset="0"/>
                <a:ea typeface="Times New Roman" panose="02020603050405020304" pitchFamily="18" charset="0"/>
              </a:rPr>
              <a:t>Behavior of ant colony </a:t>
            </a:r>
          </a:p>
        </p:txBody>
      </p:sp>
    </p:spTree>
    <p:extLst>
      <p:ext uri="{BB962C8B-B14F-4D97-AF65-F5344CB8AC3E}">
        <p14:creationId xmlns:p14="http://schemas.microsoft.com/office/powerpoint/2010/main" val="3868674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26" y="1"/>
            <a:ext cx="10353761" cy="694592"/>
          </a:xfrm>
        </p:spPr>
        <p:txBody>
          <a:bodyPr>
            <a:normAutofit/>
          </a:bodyPr>
          <a:lstStyle/>
          <a:p>
            <a:r>
              <a:rPr lang="en-US" sz="1600" dirty="0" smtClean="0"/>
              <a:t>Flow diagram of Ant colony</a:t>
            </a:r>
            <a:endParaRPr lang="en-US" sz="1600" dirty="0"/>
          </a:p>
        </p:txBody>
      </p:sp>
      <p:sp>
        <p:nvSpPr>
          <p:cNvPr id="3" name="Content Placeholder 2"/>
          <p:cNvSpPr>
            <a:spLocks noGrp="1"/>
          </p:cNvSpPr>
          <p:nvPr>
            <p:ph idx="1"/>
          </p:nvPr>
        </p:nvSpPr>
        <p:spPr>
          <a:xfrm>
            <a:off x="1168772" y="694592"/>
            <a:ext cx="10419490" cy="6163407"/>
          </a:xfrm>
        </p:spPr>
        <p:txBody>
          <a:bodyPr/>
          <a:lstStyle/>
          <a:p>
            <a:endParaRPr lang="en-US" dirty="0"/>
          </a:p>
        </p:txBody>
      </p:sp>
      <p:sp>
        <p:nvSpPr>
          <p:cNvPr id="5" name="Rectangle 4"/>
          <p:cNvSpPr/>
          <p:nvPr/>
        </p:nvSpPr>
        <p:spPr>
          <a:xfrm>
            <a:off x="5092746" y="694591"/>
            <a:ext cx="2154115"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Initialize ant colony parameters</a:t>
            </a:r>
            <a:endParaRPr lang="en-US" sz="1000" dirty="0"/>
          </a:p>
        </p:txBody>
      </p:sp>
      <p:sp>
        <p:nvSpPr>
          <p:cNvPr id="6" name="Rectangle 5"/>
          <p:cNvSpPr/>
          <p:nvPr/>
        </p:nvSpPr>
        <p:spPr>
          <a:xfrm>
            <a:off x="4869544" y="1318846"/>
            <a:ext cx="2600521" cy="51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Construct </a:t>
            </a:r>
            <a:r>
              <a:rPr lang="en-US" sz="1000" dirty="0"/>
              <a:t>solution using probability distribution</a:t>
            </a:r>
          </a:p>
          <a:p>
            <a:pPr algn="ctr"/>
            <a:endParaRPr lang="en-US" dirty="0"/>
          </a:p>
        </p:txBody>
      </p:sp>
      <p:sp>
        <p:nvSpPr>
          <p:cNvPr id="7" name="Rectangle 6"/>
          <p:cNvSpPr/>
          <p:nvPr/>
        </p:nvSpPr>
        <p:spPr>
          <a:xfrm>
            <a:off x="5034598" y="2076169"/>
            <a:ext cx="2212265" cy="465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Local </a:t>
            </a:r>
            <a:r>
              <a:rPr lang="en-US" sz="1000" dirty="0"/>
              <a:t>updating of pheromone</a:t>
            </a:r>
          </a:p>
          <a:p>
            <a:pPr algn="ctr"/>
            <a:endParaRPr lang="en-US" dirty="0"/>
          </a:p>
        </p:txBody>
      </p:sp>
      <p:sp>
        <p:nvSpPr>
          <p:cNvPr id="8" name="Diamond 7"/>
          <p:cNvSpPr/>
          <p:nvPr/>
        </p:nvSpPr>
        <p:spPr>
          <a:xfrm>
            <a:off x="4565209" y="2835222"/>
            <a:ext cx="3374244" cy="106856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 </a:t>
            </a:r>
            <a:r>
              <a:rPr lang="en-US" sz="1000" dirty="0"/>
              <a:t>All ants have </a:t>
            </a:r>
            <a:r>
              <a:rPr lang="en-US" sz="1000" dirty="0" smtClean="0"/>
              <a:t>visited through </a:t>
            </a:r>
            <a:r>
              <a:rPr lang="en-US" sz="1000" dirty="0"/>
              <a:t>all cities</a:t>
            </a:r>
          </a:p>
          <a:p>
            <a:endParaRPr lang="en-US" sz="1000" dirty="0"/>
          </a:p>
          <a:p>
            <a:r>
              <a:rPr lang="en-US" sz="1000" dirty="0"/>
              <a:t>   </a:t>
            </a:r>
            <a:endParaRPr lang="en-US" dirty="0"/>
          </a:p>
        </p:txBody>
      </p:sp>
      <p:sp>
        <p:nvSpPr>
          <p:cNvPr id="10" name="Rectangle 9"/>
          <p:cNvSpPr/>
          <p:nvPr/>
        </p:nvSpPr>
        <p:spPr>
          <a:xfrm>
            <a:off x="4237892" y="4196846"/>
            <a:ext cx="4290646" cy="48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Compute </a:t>
            </a:r>
            <a:r>
              <a:rPr lang="en-US" sz="1000" dirty="0"/>
              <a:t>the length of the optimal path and update on the amount of the pheromone on the optimal path</a:t>
            </a:r>
          </a:p>
          <a:p>
            <a:pPr algn="ctr"/>
            <a:endParaRPr lang="en-US" dirty="0"/>
          </a:p>
        </p:txBody>
      </p:sp>
      <p:sp>
        <p:nvSpPr>
          <p:cNvPr id="11" name="Diamond 10"/>
          <p:cNvSpPr/>
          <p:nvPr/>
        </p:nvSpPr>
        <p:spPr>
          <a:xfrm>
            <a:off x="4634547" y="4975851"/>
            <a:ext cx="3235568" cy="9583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p>
          <a:p>
            <a:endParaRPr lang="en-US" sz="1000" dirty="0"/>
          </a:p>
          <a:p>
            <a:r>
              <a:rPr lang="en-US" sz="1000" dirty="0" smtClean="0"/>
              <a:t>       The </a:t>
            </a:r>
            <a:r>
              <a:rPr lang="en-US" sz="1000" dirty="0"/>
              <a:t>termination </a:t>
            </a:r>
            <a:r>
              <a:rPr lang="en-US" sz="1000" dirty="0" smtClean="0"/>
              <a:t>condition </a:t>
            </a:r>
            <a:r>
              <a:rPr lang="en-US" sz="1000" dirty="0"/>
              <a:t> is satisfied ?</a:t>
            </a:r>
            <a:endParaRPr lang="en-US" sz="1000" dirty="0"/>
          </a:p>
          <a:p>
            <a:pPr algn="ctr"/>
            <a:endParaRPr lang="en-US" dirty="0"/>
          </a:p>
        </p:txBody>
      </p:sp>
      <p:sp>
        <p:nvSpPr>
          <p:cNvPr id="12" name="Rectangle 11"/>
          <p:cNvSpPr/>
          <p:nvPr/>
        </p:nvSpPr>
        <p:spPr>
          <a:xfrm>
            <a:off x="4869544" y="6163408"/>
            <a:ext cx="277297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Output value contains the maximum pheromones</a:t>
            </a:r>
            <a:endParaRPr lang="en-US" sz="1000" dirty="0"/>
          </a:p>
        </p:txBody>
      </p:sp>
      <p:sp>
        <p:nvSpPr>
          <p:cNvPr id="13" name="Down Arrow 12"/>
          <p:cNvSpPr/>
          <p:nvPr/>
        </p:nvSpPr>
        <p:spPr>
          <a:xfrm>
            <a:off x="6140730" y="1080268"/>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140730" y="1828209"/>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133437" y="2569403"/>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133437" y="3899094"/>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140730" y="4701809"/>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133436" y="5932437"/>
            <a:ext cx="237787" cy="238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8" idx="1"/>
          </p:cNvCxnSpPr>
          <p:nvPr/>
        </p:nvCxnSpPr>
        <p:spPr>
          <a:xfrm flipH="1" flipV="1">
            <a:off x="3780692" y="3369503"/>
            <a:ext cx="7845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754315" y="1578218"/>
            <a:ext cx="26377" cy="1791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767503" y="1550078"/>
            <a:ext cx="1102041" cy="2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1"/>
          </p:cNvCxnSpPr>
          <p:nvPr/>
        </p:nvCxnSpPr>
        <p:spPr>
          <a:xfrm flipH="1">
            <a:off x="2646485" y="5455032"/>
            <a:ext cx="198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655277" y="1199556"/>
            <a:ext cx="31171" cy="4255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1"/>
          </p:cNvCxnSpPr>
          <p:nvPr/>
        </p:nvCxnSpPr>
        <p:spPr>
          <a:xfrm>
            <a:off x="2686448" y="1199556"/>
            <a:ext cx="3454282" cy="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rPr>
              <a:t>Pseudo Code of ant colony algorithm</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405600"/>
              </p:ext>
            </p:extLst>
          </p:nvPr>
        </p:nvGraphicFramePr>
        <p:xfrm>
          <a:off x="2828729" y="1661745"/>
          <a:ext cx="6523891" cy="5013960"/>
        </p:xfrm>
        <a:graphic>
          <a:graphicData uri="http://schemas.openxmlformats.org/drawingml/2006/table">
            <a:tbl>
              <a:tblPr>
                <a:tableStyleId>{5C22544A-7EE6-4342-B048-85BDC9FD1C3A}</a:tableStyleId>
              </a:tblPr>
              <a:tblGrid>
                <a:gridCol w="6523891">
                  <a:extLst>
                    <a:ext uri="{9D8B030D-6E8A-4147-A177-3AD203B41FA5}">
                      <a16:colId xmlns:a16="http://schemas.microsoft.com/office/drawing/2014/main" val="1857074750"/>
                    </a:ext>
                  </a:extLst>
                </a:gridCol>
              </a:tblGrid>
              <a:tr h="4090767">
                <a:tc>
                  <a:txBody>
                    <a:bodyPr/>
                    <a:lstStyle/>
                    <a:p>
                      <a:pPr marL="250825" marR="0" algn="just">
                        <a:spcBef>
                          <a:spcPts val="0"/>
                        </a:spcBef>
                        <a:spcAft>
                          <a:spcPts val="0"/>
                        </a:spcAft>
                      </a:pPr>
                      <a:r>
                        <a:rPr lang="en-US" sz="700" dirty="0">
                          <a:effectLst/>
                        </a:rPr>
                        <a:t> </a:t>
                      </a:r>
                    </a:p>
                    <a:p>
                      <a:pPr marL="250825" marR="0" algn="just">
                        <a:spcBef>
                          <a:spcPts val="0"/>
                        </a:spcBef>
                        <a:spcAft>
                          <a:spcPts val="0"/>
                        </a:spcAft>
                      </a:pPr>
                      <a:r>
                        <a:rPr lang="en-US" sz="1100" dirty="0" smtClean="0">
                          <a:effectLst/>
                        </a:rPr>
                        <a:t>                     begin </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Initialize the pheromone </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while (stopping criterion not satisfied) do</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Position each ant in a starting VM</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while (stopping when every ant has</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a:t>
                      </a:r>
                      <a:r>
                        <a:rPr lang="en-US" sz="1100" baseline="0" dirty="0" smtClean="0">
                          <a:effectLst/>
                        </a:rPr>
                        <a:t>  </a:t>
                      </a:r>
                      <a:r>
                        <a:rPr lang="en-US" sz="1100" dirty="0" smtClean="0">
                          <a:effectLst/>
                        </a:rPr>
                        <a:t>build a solution) do</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a:t>
                      </a:r>
                      <a:r>
                        <a:rPr lang="en-US" sz="1100" baseline="0" dirty="0" smtClean="0">
                          <a:effectLst/>
                        </a:rPr>
                        <a:t>              </a:t>
                      </a:r>
                      <a:r>
                        <a:rPr lang="en-US" sz="1100" dirty="0" smtClean="0">
                          <a:effectLst/>
                        </a:rPr>
                        <a:t>  for each ant do</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a:t>
                      </a:r>
                      <a:r>
                        <a:rPr lang="en-US" sz="1100" baseline="0" dirty="0" smtClean="0">
                          <a:effectLst/>
                        </a:rPr>
                        <a:t>      </a:t>
                      </a:r>
                      <a:r>
                        <a:rPr lang="en-US" sz="1100" dirty="0" smtClean="0">
                          <a:effectLst/>
                        </a:rPr>
                        <a:t>Chose VM for next task by</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a:t>
                      </a:r>
                      <a:r>
                        <a:rPr lang="en-US" sz="1100" baseline="0" dirty="0" smtClean="0">
                          <a:effectLst/>
                        </a:rPr>
                        <a:t>              </a:t>
                      </a:r>
                      <a:r>
                        <a:rPr lang="en-US" sz="1100" dirty="0" smtClean="0">
                          <a:effectLst/>
                        </a:rPr>
                        <a:t>  pheromone trail intensity</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end for</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end while </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Update the pheromone </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end while</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a:t>
                      </a:r>
                    </a:p>
                    <a:p>
                      <a:pPr marL="250825" marR="0" algn="just">
                        <a:spcBef>
                          <a:spcPts val="0"/>
                        </a:spcBef>
                        <a:spcAft>
                          <a:spcPts val="0"/>
                        </a:spcAft>
                      </a:pPr>
                      <a:r>
                        <a:rPr lang="en-US" sz="1100" dirty="0" smtClean="0">
                          <a:effectLst/>
                        </a:rPr>
                        <a:t>                 end</a:t>
                      </a:r>
                    </a:p>
                    <a:p>
                      <a:pPr marL="250825" marR="0" algn="just">
                        <a:spcBef>
                          <a:spcPts val="0"/>
                        </a:spcBef>
                        <a:spcAft>
                          <a:spcPts val="0"/>
                        </a:spcAft>
                      </a:pPr>
                      <a:r>
                        <a:rPr lang="en-US" sz="700" dirty="0" smtClean="0">
                          <a:effectLst/>
                        </a:rPr>
                        <a:t> </a:t>
                      </a:r>
                    </a:p>
                    <a:p>
                      <a:pPr marL="250825" marR="0" algn="just">
                        <a:spcBef>
                          <a:spcPts val="0"/>
                        </a:spcBef>
                        <a:spcAft>
                          <a:spcPts val="0"/>
                        </a:spcAft>
                      </a:pPr>
                      <a:r>
                        <a:rPr lang="en-US" sz="700" dirty="0">
                          <a:effectLst/>
                        </a:rPr>
                        <a:t> </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962" marR="40962" marT="0" marB="0"/>
                </a:tc>
                <a:extLst>
                  <a:ext uri="{0D108BD9-81ED-4DB2-BD59-A6C34878D82A}">
                    <a16:rowId xmlns:a16="http://schemas.microsoft.com/office/drawing/2014/main" val="1753700878"/>
                  </a:ext>
                </a:extLst>
              </a:tr>
            </a:tbl>
          </a:graphicData>
        </a:graphic>
      </p:graphicFrame>
    </p:spTree>
    <p:extLst>
      <p:ext uri="{BB962C8B-B14F-4D97-AF65-F5344CB8AC3E}">
        <p14:creationId xmlns:p14="http://schemas.microsoft.com/office/powerpoint/2010/main" val="275493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CB9-5280-4188-87B3-5FF2DE32855D}"/>
              </a:ext>
            </a:extLst>
          </p:cNvPr>
          <p:cNvSpPr>
            <a:spLocks noGrp="1"/>
          </p:cNvSpPr>
          <p:nvPr>
            <p:ph type="title"/>
          </p:nvPr>
        </p:nvSpPr>
        <p:spPr>
          <a:xfrm>
            <a:off x="920048" y="0"/>
            <a:ext cx="10353761" cy="1326321"/>
          </a:xfrm>
        </p:spPr>
        <p:txBody>
          <a:bodyPr/>
          <a:lstStyle/>
          <a:p>
            <a:r>
              <a:rPr lang="en-US" dirty="0" smtClean="0"/>
              <a:t>Implementation</a:t>
            </a:r>
            <a:endParaRPr lang="en-US" dirty="0"/>
          </a:p>
        </p:txBody>
      </p:sp>
      <p:sp>
        <p:nvSpPr>
          <p:cNvPr id="3" name="Content Placeholder 2">
            <a:extLst>
              <a:ext uri="{FF2B5EF4-FFF2-40B4-BE49-F238E27FC236}">
                <a16:creationId xmlns:a16="http://schemas.microsoft.com/office/drawing/2014/main" id="{EBD64397-1405-4CAE-910A-02392CCB1197}"/>
              </a:ext>
            </a:extLst>
          </p:cNvPr>
          <p:cNvSpPr>
            <a:spLocks noGrp="1"/>
          </p:cNvSpPr>
          <p:nvPr>
            <p:ph idx="1"/>
          </p:nvPr>
        </p:nvSpPr>
        <p:spPr>
          <a:xfrm>
            <a:off x="1041009" y="1167618"/>
            <a:ext cx="10226548" cy="5690382"/>
          </a:xfrm>
        </p:spPr>
        <p:txBody>
          <a:bodyPr>
            <a:normAutofit/>
          </a:bodyPr>
          <a:lstStyle/>
          <a:p>
            <a:pPr marL="0" indent="0">
              <a:buNone/>
            </a:pPr>
            <a:r>
              <a:rPr lang="en-US" dirty="0" smtClean="0"/>
              <a:t>Software requirement of proposed algorithm:</a:t>
            </a:r>
          </a:p>
          <a:p>
            <a:pPr lvl="0"/>
            <a:r>
              <a:rPr lang="en-US" dirty="0">
                <a:effectLst/>
              </a:rPr>
              <a:t>Eclipse (version 3.5.1 and higher)</a:t>
            </a:r>
          </a:p>
          <a:p>
            <a:pPr marL="0" indent="0">
              <a:buNone/>
            </a:pPr>
            <a:endParaRPr lang="en-US" dirty="0">
              <a:effectLst/>
            </a:endParaRPr>
          </a:p>
          <a:p>
            <a:pPr lvl="0"/>
            <a:r>
              <a:rPr lang="en-US" dirty="0">
                <a:effectLst/>
              </a:rPr>
              <a:t>Java Development Kit (JDK) 1.6 or </a:t>
            </a:r>
            <a:r>
              <a:rPr lang="en-US" dirty="0" smtClean="0">
                <a:effectLst/>
              </a:rPr>
              <a:t>Higher</a:t>
            </a:r>
            <a:endParaRPr lang="en-US" dirty="0">
              <a:effectLst/>
            </a:endParaRPr>
          </a:p>
          <a:p>
            <a:pPr lvl="0"/>
            <a:r>
              <a:rPr lang="en-US" dirty="0" err="1">
                <a:effectLst/>
              </a:rPr>
              <a:t>CloudSim</a:t>
            </a:r>
            <a:r>
              <a:rPr lang="en-US" dirty="0">
                <a:effectLst/>
              </a:rPr>
              <a:t> Tool </a:t>
            </a:r>
            <a:r>
              <a:rPr lang="en-US" dirty="0" smtClean="0">
                <a:effectLst/>
              </a:rPr>
              <a:t>Kit</a:t>
            </a:r>
            <a:endParaRPr lang="en-US" dirty="0">
              <a:effectLst/>
            </a:endParaRPr>
          </a:p>
          <a:p>
            <a:pPr lvl="0"/>
            <a:r>
              <a:rPr lang="en-US" dirty="0">
                <a:effectLst/>
              </a:rPr>
              <a:t>Commons-math library</a:t>
            </a:r>
          </a:p>
          <a:p>
            <a:pPr marL="0" indent="0">
              <a:buNone/>
            </a:pPr>
            <a:endParaRPr lang="en-US" dirty="0">
              <a:effectLst/>
            </a:endParaRPr>
          </a:p>
          <a:p>
            <a:r>
              <a:rPr lang="en-US" b="1" dirty="0">
                <a:effectLst/>
              </a:rPr>
              <a:t>Hardware Requirement in Proposed </a:t>
            </a:r>
            <a:r>
              <a:rPr lang="en-US" b="1" dirty="0" smtClean="0">
                <a:effectLst/>
              </a:rPr>
              <a:t>Algorithm</a:t>
            </a:r>
            <a:endParaRPr lang="en-US" dirty="0">
              <a:effectLst/>
            </a:endParaRPr>
          </a:p>
          <a:p>
            <a:pPr lvl="0"/>
            <a:r>
              <a:rPr lang="en-US" dirty="0">
                <a:effectLst/>
              </a:rPr>
              <a:t>1 GB </a:t>
            </a:r>
            <a:r>
              <a:rPr lang="en-US" dirty="0" smtClean="0">
                <a:effectLst/>
              </a:rPr>
              <a:t>RAM</a:t>
            </a:r>
            <a:r>
              <a:rPr lang="en-US" dirty="0">
                <a:effectLst/>
              </a:rPr>
              <a:t> </a:t>
            </a:r>
          </a:p>
          <a:p>
            <a:pPr lvl="0"/>
            <a:r>
              <a:rPr lang="en-US" dirty="0">
                <a:effectLst/>
              </a:rPr>
              <a:t>Intel Pentium Processor or higher</a:t>
            </a:r>
          </a:p>
          <a:p>
            <a:pPr marL="0" indent="0">
              <a:buNone/>
            </a:pPr>
            <a:endParaRPr lang="en-US" dirty="0">
              <a:effectLst/>
            </a:endParaRPr>
          </a:p>
          <a:p>
            <a:pPr marL="0" indent="0">
              <a:buNone/>
            </a:pPr>
            <a:endParaRPr lang="en-US" dirty="0"/>
          </a:p>
        </p:txBody>
      </p:sp>
    </p:spTree>
    <p:extLst>
      <p:ext uri="{BB962C8B-B14F-4D97-AF65-F5344CB8AC3E}">
        <p14:creationId xmlns:p14="http://schemas.microsoft.com/office/powerpoint/2010/main" val="50487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3CB2-187E-47B7-8CC9-E98A5725C028}"/>
              </a:ext>
            </a:extLst>
          </p:cNvPr>
          <p:cNvSpPr>
            <a:spLocks noGrp="1"/>
          </p:cNvSpPr>
          <p:nvPr>
            <p:ph type="title"/>
          </p:nvPr>
        </p:nvSpPr>
        <p:spPr>
          <a:xfrm>
            <a:off x="913795" y="1"/>
            <a:ext cx="10353761" cy="1066800"/>
          </a:xfrm>
        </p:spPr>
        <p:txBody>
          <a:bodyPr>
            <a:normAutofit/>
          </a:bodyPr>
          <a:lstStyle/>
          <a:p>
            <a:r>
              <a:rPr lang="en-US" sz="2400" dirty="0" smtClean="0"/>
              <a:t>What is </a:t>
            </a:r>
            <a:r>
              <a:rPr lang="en-US" sz="2400" dirty="0" err="1" smtClean="0"/>
              <a:t>cloudsim</a:t>
            </a:r>
            <a:r>
              <a:rPr lang="en-US" sz="2400" dirty="0" smtClean="0"/>
              <a:t> toolkit?</a:t>
            </a:r>
            <a:endParaRPr lang="en-US" sz="2400" dirty="0"/>
          </a:p>
        </p:txBody>
      </p:sp>
      <p:sp>
        <p:nvSpPr>
          <p:cNvPr id="3" name="Content Placeholder 2">
            <a:extLst>
              <a:ext uri="{FF2B5EF4-FFF2-40B4-BE49-F238E27FC236}">
                <a16:creationId xmlns:a16="http://schemas.microsoft.com/office/drawing/2014/main" id="{2D325BD7-A7E8-4B61-AD58-8147DD1D36D1}"/>
              </a:ext>
            </a:extLst>
          </p:cNvPr>
          <p:cNvSpPr>
            <a:spLocks noGrp="1"/>
          </p:cNvSpPr>
          <p:nvPr>
            <p:ph idx="1"/>
          </p:nvPr>
        </p:nvSpPr>
        <p:spPr>
          <a:xfrm>
            <a:off x="913795" y="731520"/>
            <a:ext cx="10353762" cy="5683348"/>
          </a:xfrm>
        </p:spPr>
        <p:txBody>
          <a:bodyPr>
            <a:normAutofit lnSpcReduction="10000"/>
          </a:bodyPr>
          <a:lstStyle/>
          <a:p>
            <a:pPr marL="0" indent="0">
              <a:buNone/>
            </a:pPr>
            <a:r>
              <a:rPr lang="en-US" dirty="0">
                <a:effectLst/>
              </a:rPr>
              <a:t>It is a stretchy framework for modeling and simulation of any application’s performance in cloud environment on large scale. </a:t>
            </a:r>
            <a:r>
              <a:rPr lang="en-US" dirty="0" err="1">
                <a:effectLst/>
              </a:rPr>
              <a:t>CloudSim</a:t>
            </a:r>
            <a:r>
              <a:rPr lang="en-US" dirty="0">
                <a:effectLst/>
              </a:rPr>
              <a:t> is basically a library of cloud simulation </a:t>
            </a:r>
            <a:r>
              <a:rPr lang="en-US" dirty="0" smtClean="0">
                <a:effectLst/>
              </a:rPr>
              <a:t>scenarios.</a:t>
            </a:r>
          </a:p>
          <a:p>
            <a:pPr marL="0" indent="0">
              <a:buNone/>
            </a:pPr>
            <a:endParaRPr lang="en-US" dirty="0">
              <a:effectLst/>
            </a:endParaRPr>
          </a:p>
          <a:p>
            <a:pPr marL="0" indent="0">
              <a:buNone/>
            </a:pPr>
            <a:r>
              <a:rPr lang="en-US" sz="2800" dirty="0" err="1" smtClean="0">
                <a:effectLst/>
              </a:rPr>
              <a:t>Cloudsim</a:t>
            </a:r>
            <a:r>
              <a:rPr lang="en-US" sz="2800" dirty="0" smtClean="0">
                <a:effectLst/>
              </a:rPr>
              <a:t> properties</a:t>
            </a:r>
            <a:r>
              <a:rPr lang="en-US" dirty="0" smtClean="0">
                <a:effectLst/>
              </a:rPr>
              <a:t>:</a:t>
            </a:r>
          </a:p>
          <a:p>
            <a:r>
              <a:rPr lang="en-US" b="1" dirty="0" smtClean="0">
                <a:effectLst/>
              </a:rPr>
              <a:t>Regions</a:t>
            </a:r>
          </a:p>
          <a:p>
            <a:r>
              <a:rPr lang="en-US" b="1" dirty="0" smtClean="0">
                <a:effectLst/>
              </a:rPr>
              <a:t>Datacenter</a:t>
            </a:r>
            <a:endParaRPr lang="en-US" dirty="0">
              <a:effectLst/>
            </a:endParaRPr>
          </a:p>
          <a:p>
            <a:r>
              <a:rPr lang="en-US" b="1" dirty="0" smtClean="0">
                <a:effectLst/>
              </a:rPr>
              <a:t>Hosts</a:t>
            </a:r>
          </a:p>
          <a:p>
            <a:r>
              <a:rPr lang="en-US" b="1" dirty="0" smtClean="0">
                <a:effectLst/>
              </a:rPr>
              <a:t>Cloudlet</a:t>
            </a:r>
          </a:p>
          <a:p>
            <a:r>
              <a:rPr lang="en-US" b="1" dirty="0" smtClean="0">
                <a:effectLst/>
              </a:rPr>
              <a:t>Service Broker</a:t>
            </a:r>
          </a:p>
          <a:p>
            <a:r>
              <a:rPr lang="en-US" b="1" dirty="0" smtClean="0">
                <a:effectLst/>
              </a:rPr>
              <a:t>VM </a:t>
            </a:r>
            <a:r>
              <a:rPr lang="en-US" b="1" dirty="0">
                <a:effectLst/>
              </a:rPr>
              <a:t>allocation</a:t>
            </a:r>
            <a:r>
              <a:rPr lang="en-US" b="1" dirty="0" smtClean="0">
                <a:effectLst/>
              </a:rPr>
              <a:t>:</a:t>
            </a:r>
            <a:endParaRPr lang="en-US" dirty="0">
              <a:effectLst/>
            </a:endParaRPr>
          </a:p>
          <a:p>
            <a:r>
              <a:rPr lang="en-US" b="1" dirty="0">
                <a:effectLst/>
              </a:rPr>
              <a:t>VM </a:t>
            </a:r>
            <a:r>
              <a:rPr lang="en-US" b="1" dirty="0" smtClean="0">
                <a:effectLst/>
              </a:rPr>
              <a:t>scheduler</a:t>
            </a:r>
            <a:endParaRPr lang="en-US" dirty="0"/>
          </a:p>
        </p:txBody>
      </p:sp>
    </p:spTree>
    <p:extLst>
      <p:ext uri="{BB962C8B-B14F-4D97-AF65-F5344CB8AC3E}">
        <p14:creationId xmlns:p14="http://schemas.microsoft.com/office/powerpoint/2010/main" val="291419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D6E6-A943-4A1C-9158-821F8316A73B}"/>
              </a:ext>
            </a:extLst>
          </p:cNvPr>
          <p:cNvSpPr>
            <a:spLocks noGrp="1"/>
          </p:cNvSpPr>
          <p:nvPr>
            <p:ph type="title"/>
          </p:nvPr>
        </p:nvSpPr>
        <p:spPr/>
        <p:txBody>
          <a:bodyPr>
            <a:normAutofit/>
          </a:bodyPr>
          <a:lstStyle/>
          <a:p>
            <a:r>
              <a:rPr lang="en-US" sz="2800" dirty="0" smtClean="0"/>
              <a:t>Why </a:t>
            </a:r>
            <a:r>
              <a:rPr lang="en-US" sz="2800" dirty="0" err="1" smtClean="0"/>
              <a:t>cloudsimulation</a:t>
            </a:r>
            <a:r>
              <a:rPr lang="en-US" sz="2800" dirty="0" smtClean="0"/>
              <a:t>?</a:t>
            </a:r>
            <a:endParaRPr lang="en-US" sz="2800" dirty="0"/>
          </a:p>
        </p:txBody>
      </p:sp>
      <p:sp>
        <p:nvSpPr>
          <p:cNvPr id="3" name="Content Placeholder 2">
            <a:extLst>
              <a:ext uri="{FF2B5EF4-FFF2-40B4-BE49-F238E27FC236}">
                <a16:creationId xmlns:a16="http://schemas.microsoft.com/office/drawing/2014/main" id="{145348AA-F6A5-4F18-8FDD-5058728BAD03}"/>
              </a:ext>
            </a:extLst>
          </p:cNvPr>
          <p:cNvSpPr>
            <a:spLocks noGrp="1"/>
          </p:cNvSpPr>
          <p:nvPr>
            <p:ph idx="1"/>
          </p:nvPr>
        </p:nvSpPr>
        <p:spPr>
          <a:xfrm>
            <a:off x="913795" y="2096063"/>
            <a:ext cx="10353762" cy="4543887"/>
          </a:xfrm>
        </p:spPr>
        <p:txBody>
          <a:bodyPr/>
          <a:lstStyle/>
          <a:p>
            <a:pPr marL="514350" indent="-514350">
              <a:buAutoNum type="romanLcParenR"/>
            </a:pPr>
            <a:r>
              <a:rPr lang="en-US" dirty="0" smtClean="0"/>
              <a:t>Flexibility</a:t>
            </a:r>
          </a:p>
          <a:p>
            <a:pPr marL="514350" indent="-514350">
              <a:buAutoNum type="romanLcParenR"/>
            </a:pPr>
            <a:r>
              <a:rPr lang="en-US" dirty="0" smtClean="0"/>
              <a:t>Reliability</a:t>
            </a:r>
            <a:endParaRPr lang="en-US" dirty="0"/>
          </a:p>
          <a:p>
            <a:pPr marL="514350" indent="-514350">
              <a:buAutoNum type="romanLcParenR"/>
            </a:pPr>
            <a:r>
              <a:rPr lang="en-US" dirty="0" err="1" smtClean="0"/>
              <a:t>Repeatabilty</a:t>
            </a:r>
            <a:endParaRPr lang="en-US" dirty="0" smtClean="0"/>
          </a:p>
          <a:p>
            <a:pPr marL="514350" indent="-514350">
              <a:buAutoNum type="romanLcParenR"/>
            </a:pPr>
            <a:r>
              <a:rPr lang="en-US" dirty="0" smtClean="0"/>
              <a:t>High simulation speed</a:t>
            </a:r>
          </a:p>
          <a:p>
            <a:pPr marL="514350" indent="-514350">
              <a:buAutoNum type="romanLcParenR"/>
            </a:pPr>
            <a:r>
              <a:rPr lang="en-US" dirty="0" smtClean="0"/>
              <a:t>Accuracy</a:t>
            </a:r>
          </a:p>
          <a:p>
            <a:pPr marL="514350" indent="-514350">
              <a:buAutoNum type="romanLcParenR"/>
            </a:pPr>
            <a:r>
              <a:rPr lang="en-US" dirty="0" smtClean="0"/>
              <a:t>Cost benefits</a:t>
            </a:r>
          </a:p>
          <a:p>
            <a:pPr marL="0" indent="0">
              <a:buNone/>
            </a:pPr>
            <a:endParaRPr lang="en-US" dirty="0"/>
          </a:p>
        </p:txBody>
      </p:sp>
    </p:spTree>
    <p:extLst>
      <p:ext uri="{BB962C8B-B14F-4D97-AF65-F5344CB8AC3E}">
        <p14:creationId xmlns:p14="http://schemas.microsoft.com/office/powerpoint/2010/main" val="15248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1056-9E8E-42AB-885F-66E70225A089}"/>
              </a:ext>
            </a:extLst>
          </p:cNvPr>
          <p:cNvSpPr>
            <a:spLocks noGrp="1"/>
          </p:cNvSpPr>
          <p:nvPr>
            <p:ph type="title"/>
          </p:nvPr>
        </p:nvSpPr>
        <p:spPr/>
        <p:txBody>
          <a:bodyPr>
            <a:normAutofit/>
          </a:bodyPr>
          <a:lstStyle/>
          <a:p>
            <a:r>
              <a:rPr lang="en-US" sz="2400" dirty="0" smtClean="0"/>
              <a:t>Simulation process</a:t>
            </a:r>
            <a:endParaRPr lang="en-US" sz="2400" dirty="0"/>
          </a:p>
        </p:txBody>
      </p:sp>
      <p:sp>
        <p:nvSpPr>
          <p:cNvPr id="3" name="Content Placeholder 2">
            <a:extLst>
              <a:ext uri="{FF2B5EF4-FFF2-40B4-BE49-F238E27FC236}">
                <a16:creationId xmlns:a16="http://schemas.microsoft.com/office/drawing/2014/main" id="{271289E9-F6A4-466B-9DFF-010EB8BEB0AB}"/>
              </a:ext>
            </a:extLst>
          </p:cNvPr>
          <p:cNvSpPr>
            <a:spLocks noGrp="1"/>
          </p:cNvSpPr>
          <p:nvPr>
            <p:ph idx="1"/>
          </p:nvPr>
        </p:nvSpPr>
        <p:spPr>
          <a:xfrm>
            <a:off x="913795" y="2096064"/>
            <a:ext cx="10353762" cy="4152336"/>
          </a:xfrm>
        </p:spPr>
        <p:txBody>
          <a:bodyPr/>
          <a:lstStyle/>
          <a:p>
            <a:pPr lvl="0"/>
            <a:r>
              <a:rPr lang="en-US" dirty="0">
                <a:effectLst/>
              </a:rPr>
              <a:t>Defining and configuration of User Bases.</a:t>
            </a:r>
          </a:p>
          <a:p>
            <a:pPr lvl="0"/>
            <a:r>
              <a:rPr lang="en-US" dirty="0">
                <a:effectLst/>
              </a:rPr>
              <a:t>Defining and configuring Data Centers.</a:t>
            </a:r>
          </a:p>
          <a:p>
            <a:pPr lvl="0"/>
            <a:r>
              <a:rPr lang="en-US" dirty="0">
                <a:effectLst/>
              </a:rPr>
              <a:t>Allocating of Virtual Machines in Data Centers.</a:t>
            </a:r>
          </a:p>
          <a:p>
            <a:pPr lvl="0"/>
            <a:r>
              <a:rPr lang="en-US" dirty="0">
                <a:effectLst/>
              </a:rPr>
              <a:t>Review and Adjustment of various other parameters such as Packet size, No </a:t>
            </a:r>
            <a:r>
              <a:rPr lang="en-US" dirty="0" smtClean="0">
                <a:effectLst/>
              </a:rPr>
              <a:t>of</a:t>
            </a:r>
            <a:endParaRPr lang="en-US" dirty="0">
              <a:effectLst/>
            </a:endParaRPr>
          </a:p>
          <a:p>
            <a:r>
              <a:rPr lang="en-US" dirty="0">
                <a:effectLst/>
              </a:rPr>
              <a:t>packets, Bandwidth, and Load balancing policies.</a:t>
            </a:r>
          </a:p>
          <a:p>
            <a:pPr marL="0" indent="0">
              <a:buNone/>
            </a:pPr>
            <a:endParaRPr lang="en-US" dirty="0"/>
          </a:p>
        </p:txBody>
      </p:sp>
    </p:spTree>
    <p:extLst>
      <p:ext uri="{BB962C8B-B14F-4D97-AF65-F5344CB8AC3E}">
        <p14:creationId xmlns:p14="http://schemas.microsoft.com/office/powerpoint/2010/main" val="347407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effectLst/>
              </a:rPr>
              <a:t>Simulation process for implementation of modified Ant colony Algorithm</a:t>
            </a:r>
            <a:endParaRPr lang="en-US" sz="2000" dirty="0"/>
          </a:p>
        </p:txBody>
      </p:sp>
      <p:pic>
        <p:nvPicPr>
          <p:cNvPr id="4" name="image18.png"/>
          <p:cNvPicPr>
            <a:picLocks noGrp="1"/>
          </p:cNvPicPr>
          <p:nvPr>
            <p:ph idx="1"/>
          </p:nvPr>
        </p:nvPicPr>
        <p:blipFill>
          <a:blip r:embed="rId2" cstate="print"/>
          <a:stretch>
            <a:fillRect/>
          </a:stretch>
        </p:blipFill>
        <p:spPr>
          <a:xfrm>
            <a:off x="2013438" y="2095500"/>
            <a:ext cx="8176847" cy="3695700"/>
          </a:xfrm>
          <a:prstGeom prst="rect">
            <a:avLst/>
          </a:prstGeom>
        </p:spPr>
      </p:pic>
    </p:spTree>
    <p:extLst>
      <p:ext uri="{BB962C8B-B14F-4D97-AF65-F5344CB8AC3E}">
        <p14:creationId xmlns:p14="http://schemas.microsoft.com/office/powerpoint/2010/main" val="32096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 </a:t>
            </a:r>
            <a:r>
              <a:rPr lang="en-US" sz="2400" dirty="0">
                <a:effectLst/>
              </a:rPr>
              <a:t>Data center Configuration in Cloud Analyst</a:t>
            </a:r>
            <a:endParaRPr lang="en-US" sz="2400" dirty="0"/>
          </a:p>
        </p:txBody>
      </p:sp>
      <p:pic>
        <p:nvPicPr>
          <p:cNvPr id="4" name="image19.png"/>
          <p:cNvPicPr>
            <a:picLocks noGrp="1"/>
          </p:cNvPicPr>
          <p:nvPr>
            <p:ph idx="1"/>
          </p:nvPr>
        </p:nvPicPr>
        <p:blipFill>
          <a:blip r:embed="rId2" cstate="print"/>
          <a:stretch>
            <a:fillRect/>
          </a:stretch>
        </p:blipFill>
        <p:spPr>
          <a:xfrm>
            <a:off x="1538654" y="1740877"/>
            <a:ext cx="8748346" cy="4050323"/>
          </a:xfrm>
          <a:prstGeom prst="rect">
            <a:avLst/>
          </a:prstGeom>
        </p:spPr>
      </p:pic>
    </p:spTree>
    <p:extLst>
      <p:ext uri="{BB962C8B-B14F-4D97-AF65-F5344CB8AC3E}">
        <p14:creationId xmlns:p14="http://schemas.microsoft.com/office/powerpoint/2010/main" val="104782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59E9-FF8D-4A6D-B760-9F7C21C500ED}"/>
              </a:ext>
            </a:extLst>
          </p:cNvPr>
          <p:cNvSpPr>
            <a:spLocks noGrp="1"/>
          </p:cNvSpPr>
          <p:nvPr>
            <p:ph type="title"/>
          </p:nvPr>
        </p:nvSpPr>
        <p:spPr>
          <a:xfrm>
            <a:off x="913795" y="0"/>
            <a:ext cx="10353761" cy="1326321"/>
          </a:xfrm>
        </p:spPr>
        <p:txBody>
          <a:bodyPr/>
          <a:lstStyle/>
          <a:p>
            <a:r>
              <a:rPr lang="en-US" dirty="0"/>
              <a:t>Thesis Outline</a:t>
            </a:r>
          </a:p>
        </p:txBody>
      </p:sp>
      <p:sp>
        <p:nvSpPr>
          <p:cNvPr id="3" name="Content Placeholder 2">
            <a:extLst>
              <a:ext uri="{FF2B5EF4-FFF2-40B4-BE49-F238E27FC236}">
                <a16:creationId xmlns:a16="http://schemas.microsoft.com/office/drawing/2014/main" id="{C325739F-D1DE-4C0E-9F3E-B1D625A6CEC3}"/>
              </a:ext>
            </a:extLst>
          </p:cNvPr>
          <p:cNvSpPr>
            <a:spLocks noGrp="1"/>
          </p:cNvSpPr>
          <p:nvPr>
            <p:ph idx="1"/>
          </p:nvPr>
        </p:nvSpPr>
        <p:spPr>
          <a:xfrm>
            <a:off x="913795" y="940905"/>
            <a:ext cx="10353762" cy="5486400"/>
          </a:xfrm>
        </p:spPr>
        <p:txBody>
          <a:bodyPr>
            <a:normAutofit/>
          </a:bodyPr>
          <a:lstStyle/>
          <a:p>
            <a:r>
              <a:rPr lang="en-US" dirty="0"/>
              <a:t>Introduction</a:t>
            </a:r>
          </a:p>
          <a:p>
            <a:r>
              <a:rPr lang="en-US" dirty="0"/>
              <a:t>Objectives</a:t>
            </a:r>
          </a:p>
          <a:p>
            <a:r>
              <a:rPr lang="en-US" dirty="0"/>
              <a:t>About </a:t>
            </a:r>
            <a:r>
              <a:rPr lang="en-US" dirty="0" smtClean="0"/>
              <a:t>Cloud Computing &amp; Load Balancing</a:t>
            </a:r>
            <a:endParaRPr lang="en-US" dirty="0"/>
          </a:p>
          <a:p>
            <a:r>
              <a:rPr lang="en-US" dirty="0"/>
              <a:t>Motivation</a:t>
            </a:r>
          </a:p>
          <a:p>
            <a:r>
              <a:rPr lang="en-US" dirty="0"/>
              <a:t>Proposed System</a:t>
            </a:r>
          </a:p>
          <a:p>
            <a:r>
              <a:rPr lang="en-US" dirty="0"/>
              <a:t>Implementation</a:t>
            </a:r>
          </a:p>
          <a:p>
            <a:r>
              <a:rPr lang="en-US" dirty="0"/>
              <a:t>Result And discussion</a:t>
            </a:r>
          </a:p>
          <a:p>
            <a:r>
              <a:rPr lang="en-US" dirty="0"/>
              <a:t>Conclusion &amp; Future Work</a:t>
            </a:r>
          </a:p>
          <a:p>
            <a:pPr marL="0" indent="0">
              <a:buNone/>
            </a:pPr>
            <a:endParaRPr lang="en-US" dirty="0"/>
          </a:p>
        </p:txBody>
      </p:sp>
    </p:spTree>
    <p:extLst>
      <p:ext uri="{BB962C8B-B14F-4D97-AF65-F5344CB8AC3E}">
        <p14:creationId xmlns:p14="http://schemas.microsoft.com/office/powerpoint/2010/main" val="3104874953"/>
      </p:ext>
    </p:extLst>
  </p:cSld>
  <p:clrMapOvr>
    <a:masterClrMapping/>
  </p:clrMapOvr>
  <p:transition spd="slow" advTm="150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Running our own algorithm in Cloud Analyst</a:t>
            </a:r>
            <a:endParaRPr lang="en-US" sz="2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13438" y="2205037"/>
            <a:ext cx="7491047" cy="3993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374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effectLst/>
              </a:rPr>
              <a:t>Physical output of the configuration in </a:t>
            </a:r>
            <a:r>
              <a:rPr lang="en-US" sz="3100" dirty="0" err="1">
                <a:effectLst/>
              </a:rPr>
              <a:t>CloudAnalyst</a:t>
            </a:r>
            <a:r>
              <a:rPr lang="en-US" dirty="0">
                <a:effectLst/>
              </a:rPr>
              <a:t/>
            </a:r>
            <a:br>
              <a:rPr lang="en-US" dirty="0">
                <a:effectLst/>
              </a:rPr>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4500" y="2095499"/>
            <a:ext cx="9196754" cy="3988777"/>
          </a:xfrm>
          <a:prstGeom prst="rect">
            <a:avLst/>
          </a:prstGeom>
        </p:spPr>
      </p:pic>
    </p:spTree>
    <p:extLst>
      <p:ext uri="{BB962C8B-B14F-4D97-AF65-F5344CB8AC3E}">
        <p14:creationId xmlns:p14="http://schemas.microsoft.com/office/powerpoint/2010/main" val="245840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sp>
        <p:nvSpPr>
          <p:cNvPr id="3" name="Content Placeholder 2"/>
          <p:cNvSpPr>
            <a:spLocks noGrp="1"/>
          </p:cNvSpPr>
          <p:nvPr>
            <p:ph idx="1"/>
          </p:nvPr>
        </p:nvSpPr>
        <p:spPr>
          <a:xfrm>
            <a:off x="913795" y="2096063"/>
            <a:ext cx="10353762" cy="4515751"/>
          </a:xfrm>
        </p:spPr>
        <p:txBody>
          <a:bodyPr>
            <a:normAutofit lnSpcReduction="10000"/>
          </a:bodyPr>
          <a:lstStyle/>
          <a:p>
            <a:r>
              <a:rPr lang="en-US" b="1" dirty="0">
                <a:effectLst/>
              </a:rPr>
              <a:t>Result of Proposed Algorithm</a:t>
            </a:r>
          </a:p>
          <a:p>
            <a:pPr marL="0" indent="0">
              <a:buNone/>
            </a:pPr>
            <a:r>
              <a:rPr lang="en-US" sz="1800" dirty="0">
                <a:effectLst/>
              </a:rPr>
              <a:t>At first we have include our modified algorithm in the cloud simulation tool and then run the simulation tool with the configuration and produce output. The result of the developed algorithm output is shown in following </a:t>
            </a:r>
            <a:r>
              <a:rPr lang="en-US" sz="1800" dirty="0" smtClean="0">
                <a:effectLst/>
              </a:rPr>
              <a:t>table</a:t>
            </a:r>
          </a:p>
          <a:p>
            <a:pPr marL="0" indent="0">
              <a:buNone/>
            </a:pPr>
            <a:endParaRPr lang="en-US" dirty="0" smtClean="0"/>
          </a:p>
          <a:p>
            <a:pPr marL="0" indent="0">
              <a:buNone/>
            </a:pPr>
            <a:endParaRPr lang="en-US" dirty="0"/>
          </a:p>
          <a:p>
            <a:pPr marL="0" indent="0">
              <a:buNone/>
            </a:pPr>
            <a:endParaRPr lang="en-US" dirty="0" smtClean="0"/>
          </a:p>
          <a:p>
            <a:r>
              <a:rPr lang="en-US" sz="1400" dirty="0">
                <a:effectLst/>
              </a:rPr>
              <a:t>The cost value of processing the data on </a:t>
            </a:r>
            <a:r>
              <a:rPr lang="en-US" sz="1400" dirty="0" err="1">
                <a:effectLst/>
              </a:rPr>
              <a:t>vm</a:t>
            </a:r>
            <a:r>
              <a:rPr lang="en-US" sz="1400" dirty="0">
                <a:effectLst/>
              </a:rPr>
              <a:t> and datacenter are given bellow:- </a:t>
            </a:r>
            <a:endParaRPr lang="en-US" sz="1400" dirty="0" smtClean="0">
              <a:effectLst/>
            </a:endParaRPr>
          </a:p>
          <a:p>
            <a:r>
              <a:rPr lang="en-US" sz="1400" dirty="0" smtClean="0">
                <a:effectLst/>
              </a:rPr>
              <a:t>Total </a:t>
            </a:r>
            <a:r>
              <a:rPr lang="en-US" sz="1400" dirty="0">
                <a:effectLst/>
              </a:rPr>
              <a:t>Virtual Machine Cost ($): 1801.52</a:t>
            </a:r>
          </a:p>
          <a:p>
            <a:r>
              <a:rPr lang="en-US" sz="1400" dirty="0">
                <a:effectLst/>
              </a:rPr>
              <a:t>Total Data Transfer Cost ($): </a:t>
            </a:r>
            <a:r>
              <a:rPr lang="en-US" sz="1400" dirty="0" smtClean="0">
                <a:effectLst/>
              </a:rPr>
              <a:t>37.39</a:t>
            </a:r>
          </a:p>
          <a:p>
            <a:r>
              <a:rPr lang="en-US" sz="1400" dirty="0" smtClean="0">
                <a:effectLst/>
              </a:rPr>
              <a:t> </a:t>
            </a:r>
            <a:r>
              <a:rPr lang="en-US" sz="1400" dirty="0">
                <a:effectLst/>
              </a:rPr>
              <a:t>Grand Total: ($) 1838.91</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72001382"/>
              </p:ext>
            </p:extLst>
          </p:nvPr>
        </p:nvGraphicFramePr>
        <p:xfrm>
          <a:off x="1178170" y="3640016"/>
          <a:ext cx="6945922" cy="1283676"/>
        </p:xfrm>
        <a:graphic>
          <a:graphicData uri="http://schemas.openxmlformats.org/drawingml/2006/table">
            <a:tbl>
              <a:tblPr firstRow="1" firstCol="1" lastRow="1" lastCol="1" bandRow="1" bandCol="1">
                <a:tableStyleId>{5C22544A-7EE6-4342-B048-85BDC9FD1C3A}</a:tableStyleId>
              </a:tblPr>
              <a:tblGrid>
                <a:gridCol w="2006264">
                  <a:extLst>
                    <a:ext uri="{9D8B030D-6E8A-4147-A177-3AD203B41FA5}">
                      <a16:colId xmlns:a16="http://schemas.microsoft.com/office/drawing/2014/main" val="1417086821"/>
                    </a:ext>
                  </a:extLst>
                </a:gridCol>
                <a:gridCol w="1504101">
                  <a:extLst>
                    <a:ext uri="{9D8B030D-6E8A-4147-A177-3AD203B41FA5}">
                      <a16:colId xmlns:a16="http://schemas.microsoft.com/office/drawing/2014/main" val="3646785647"/>
                    </a:ext>
                  </a:extLst>
                </a:gridCol>
                <a:gridCol w="1574133">
                  <a:extLst>
                    <a:ext uri="{9D8B030D-6E8A-4147-A177-3AD203B41FA5}">
                      <a16:colId xmlns:a16="http://schemas.microsoft.com/office/drawing/2014/main" val="3017619606"/>
                    </a:ext>
                  </a:extLst>
                </a:gridCol>
                <a:gridCol w="1861424">
                  <a:extLst>
                    <a:ext uri="{9D8B030D-6E8A-4147-A177-3AD203B41FA5}">
                      <a16:colId xmlns:a16="http://schemas.microsoft.com/office/drawing/2014/main" val="3178229241"/>
                    </a:ext>
                  </a:extLst>
                </a:gridCol>
              </a:tblGrid>
              <a:tr h="509044">
                <a:tc>
                  <a:txBody>
                    <a:bodyPr/>
                    <a:lstStyle/>
                    <a:p>
                      <a:pPr marL="66675" marR="0">
                        <a:lnSpc>
                          <a:spcPts val="1375"/>
                        </a:lnSpc>
                        <a:spcBef>
                          <a:spcPts val="0"/>
                        </a:spcBef>
                        <a:spcAft>
                          <a:spcPts val="0"/>
                        </a:spcAft>
                      </a:pPr>
                      <a:r>
                        <a:rPr lang="en-US" sz="1200" dirty="0">
                          <a:effectLst/>
                        </a:rPr>
                        <a:t>Time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nSpc>
                          <a:spcPts val="1375"/>
                        </a:lnSpc>
                        <a:spcBef>
                          <a:spcPts val="0"/>
                        </a:spcBef>
                        <a:spcAft>
                          <a:spcPts val="0"/>
                        </a:spcAft>
                      </a:pPr>
                      <a:r>
                        <a:rPr lang="en-US" sz="1200">
                          <a:effectLst/>
                        </a:rPr>
                        <a:t>Avg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a:effectLst/>
                        </a:rPr>
                        <a:t>Min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dirty="0">
                          <a:effectLst/>
                        </a:rPr>
                        <a:t>Max (</a:t>
                      </a:r>
                      <a:r>
                        <a:rPr lang="en-US" sz="1200" dirty="0" err="1">
                          <a:effectLst/>
                        </a:rPr>
                        <a:t>ms</a:t>
                      </a:r>
                      <a:r>
                        <a:rPr lang="en-US" sz="12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36178682"/>
                  </a:ext>
                </a:extLst>
              </a:tr>
              <a:tr h="387316">
                <a:tc>
                  <a:txBody>
                    <a:bodyPr/>
                    <a:lstStyle/>
                    <a:p>
                      <a:pPr marL="66675" marR="0">
                        <a:lnSpc>
                          <a:spcPts val="1375"/>
                        </a:lnSpc>
                        <a:spcBef>
                          <a:spcPts val="0"/>
                        </a:spcBef>
                        <a:spcAft>
                          <a:spcPts val="0"/>
                        </a:spcAft>
                      </a:pPr>
                      <a:r>
                        <a:rPr lang="en-US" sz="1200">
                          <a:effectLst/>
                        </a:rPr>
                        <a:t>Overall response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0"/>
                        </a:spcBef>
                        <a:spcAft>
                          <a:spcPts val="0"/>
                        </a:spcAft>
                      </a:pPr>
                      <a:r>
                        <a:rPr lang="en-US" sz="1400">
                          <a:effectLst/>
                        </a:rPr>
                        <a:t>52.43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a:effectLst/>
                        </a:rPr>
                        <a:t>38.53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dirty="0">
                          <a:effectLst/>
                        </a:rPr>
                        <a:t>70.21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78205909"/>
                  </a:ext>
                </a:extLst>
              </a:tr>
              <a:tr h="387316">
                <a:tc>
                  <a:txBody>
                    <a:bodyPr/>
                    <a:lstStyle/>
                    <a:p>
                      <a:pPr marL="66675" marR="0">
                        <a:lnSpc>
                          <a:spcPts val="1380"/>
                        </a:lnSpc>
                        <a:spcBef>
                          <a:spcPts val="10"/>
                        </a:spcBef>
                        <a:spcAft>
                          <a:spcPts val="0"/>
                        </a:spcAft>
                      </a:pPr>
                      <a:r>
                        <a:rPr lang="en-US" sz="1200">
                          <a:effectLst/>
                        </a:rPr>
                        <a:t>Data Center processing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0"/>
                        </a:spcBef>
                        <a:spcAft>
                          <a:spcPts val="0"/>
                        </a:spcAft>
                      </a:pPr>
                      <a:r>
                        <a:rPr lang="en-US" sz="1400">
                          <a:effectLst/>
                        </a:rPr>
                        <a:t>2.65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a:effectLst/>
                        </a:rPr>
                        <a:t>0.01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dirty="0">
                          <a:effectLst/>
                        </a:rPr>
                        <a:t>15.14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43049329"/>
                  </a:ext>
                </a:extLst>
              </a:tr>
            </a:tbl>
          </a:graphicData>
        </a:graphic>
      </p:graphicFrame>
    </p:spTree>
    <p:extLst>
      <p:ext uri="{BB962C8B-B14F-4D97-AF65-F5344CB8AC3E}">
        <p14:creationId xmlns:p14="http://schemas.microsoft.com/office/powerpoint/2010/main" val="32312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Result of </a:t>
            </a:r>
            <a:r>
              <a:rPr lang="en-US" dirty="0" err="1">
                <a:effectLst/>
              </a:rPr>
              <a:t>RoundRobin</a:t>
            </a:r>
            <a:r>
              <a:rPr lang="en-US" dirty="0">
                <a:effectLst/>
              </a:rPr>
              <a:t> Algorithm</a:t>
            </a:r>
            <a:br>
              <a:rPr lang="en-US"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1006082"/>
              </p:ext>
            </p:extLst>
          </p:nvPr>
        </p:nvGraphicFramePr>
        <p:xfrm>
          <a:off x="1907931" y="1935921"/>
          <a:ext cx="8009792" cy="1361194"/>
        </p:xfrm>
        <a:graphic>
          <a:graphicData uri="http://schemas.openxmlformats.org/drawingml/2006/table">
            <a:tbl>
              <a:tblPr firstRow="1" firstCol="1" lastRow="1" lastCol="1" bandRow="1" bandCol="1">
                <a:tableStyleId>{5C22544A-7EE6-4342-B048-85BDC9FD1C3A}</a:tableStyleId>
              </a:tblPr>
              <a:tblGrid>
                <a:gridCol w="2313552">
                  <a:extLst>
                    <a:ext uri="{9D8B030D-6E8A-4147-A177-3AD203B41FA5}">
                      <a16:colId xmlns:a16="http://schemas.microsoft.com/office/drawing/2014/main" val="172455643"/>
                    </a:ext>
                  </a:extLst>
                </a:gridCol>
                <a:gridCol w="1734476">
                  <a:extLst>
                    <a:ext uri="{9D8B030D-6E8A-4147-A177-3AD203B41FA5}">
                      <a16:colId xmlns:a16="http://schemas.microsoft.com/office/drawing/2014/main" val="1314828143"/>
                    </a:ext>
                  </a:extLst>
                </a:gridCol>
                <a:gridCol w="1815235">
                  <a:extLst>
                    <a:ext uri="{9D8B030D-6E8A-4147-A177-3AD203B41FA5}">
                      <a16:colId xmlns:a16="http://schemas.microsoft.com/office/drawing/2014/main" val="1794973488"/>
                    </a:ext>
                  </a:extLst>
                </a:gridCol>
                <a:gridCol w="2146529">
                  <a:extLst>
                    <a:ext uri="{9D8B030D-6E8A-4147-A177-3AD203B41FA5}">
                      <a16:colId xmlns:a16="http://schemas.microsoft.com/office/drawing/2014/main" val="2096795917"/>
                    </a:ext>
                  </a:extLst>
                </a:gridCol>
              </a:tblGrid>
              <a:tr h="530916">
                <a:tc>
                  <a:txBody>
                    <a:bodyPr/>
                    <a:lstStyle/>
                    <a:p>
                      <a:pPr marL="66675" marR="0">
                        <a:lnSpc>
                          <a:spcPts val="1375"/>
                        </a:lnSpc>
                        <a:spcBef>
                          <a:spcPts val="0"/>
                        </a:spcBef>
                        <a:spcAft>
                          <a:spcPts val="0"/>
                        </a:spcAft>
                      </a:pPr>
                      <a:r>
                        <a:rPr lang="en-US" sz="1200">
                          <a:effectLst/>
                        </a:rPr>
                        <a:t>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nSpc>
                          <a:spcPts val="1375"/>
                        </a:lnSpc>
                        <a:spcBef>
                          <a:spcPts val="0"/>
                        </a:spcBef>
                        <a:spcAft>
                          <a:spcPts val="0"/>
                        </a:spcAft>
                      </a:pPr>
                      <a:r>
                        <a:rPr lang="en-US" sz="1200">
                          <a:effectLst/>
                        </a:rPr>
                        <a:t>Avg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a:effectLst/>
                        </a:rPr>
                        <a:t>Min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a:effectLst/>
                        </a:rPr>
                        <a:t>Max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75944519"/>
                  </a:ext>
                </a:extLst>
              </a:tr>
              <a:tr h="382317">
                <a:tc>
                  <a:txBody>
                    <a:bodyPr/>
                    <a:lstStyle/>
                    <a:p>
                      <a:pPr marL="66675" marR="0">
                        <a:spcBef>
                          <a:spcPts val="5"/>
                        </a:spcBef>
                        <a:spcAft>
                          <a:spcPts val="0"/>
                        </a:spcAft>
                      </a:pPr>
                      <a:r>
                        <a:rPr lang="en-US" sz="1200">
                          <a:effectLst/>
                        </a:rPr>
                        <a:t>Overall response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10"/>
                        </a:spcBef>
                        <a:spcAft>
                          <a:spcPts val="0"/>
                        </a:spcAft>
                      </a:pPr>
                      <a:r>
                        <a:rPr lang="en-US" sz="1400">
                          <a:effectLst/>
                        </a:rPr>
                        <a:t>70.11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a:effectLst/>
                        </a:rPr>
                        <a:t>37.56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dirty="0">
                          <a:effectLst/>
                        </a:rPr>
                        <a:t>220.54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3985223"/>
                  </a:ext>
                </a:extLst>
              </a:tr>
              <a:tr h="447961">
                <a:tc>
                  <a:txBody>
                    <a:bodyPr/>
                    <a:lstStyle/>
                    <a:p>
                      <a:pPr marL="66675" marR="0">
                        <a:spcBef>
                          <a:spcPts val="5"/>
                        </a:spcBef>
                        <a:spcAft>
                          <a:spcPts val="0"/>
                        </a:spcAft>
                      </a:pPr>
                      <a:r>
                        <a:rPr lang="en-US" sz="1200">
                          <a:effectLst/>
                        </a:rPr>
                        <a:t>Data Center processing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10"/>
                        </a:spcBef>
                        <a:spcAft>
                          <a:spcPts val="0"/>
                        </a:spcAft>
                      </a:pPr>
                      <a:r>
                        <a:rPr lang="en-US" sz="1400">
                          <a:effectLst/>
                        </a:rPr>
                        <a:t>20.36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dirty="0">
                          <a:effectLst/>
                        </a:rPr>
                        <a:t>0.00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dirty="0">
                          <a:effectLst/>
                        </a:rPr>
                        <a:t>62.32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99345932"/>
                  </a:ext>
                </a:extLst>
              </a:tr>
            </a:tbl>
          </a:graphicData>
        </a:graphic>
      </p:graphicFrame>
      <p:sp>
        <p:nvSpPr>
          <p:cNvPr id="5" name="Rectangle 4"/>
          <p:cNvSpPr/>
          <p:nvPr/>
        </p:nvSpPr>
        <p:spPr>
          <a:xfrm>
            <a:off x="1011114" y="3664537"/>
            <a:ext cx="8985739" cy="2385781"/>
          </a:xfrm>
          <a:prstGeom prst="rect">
            <a:avLst/>
          </a:prstGeom>
        </p:spPr>
        <p:txBody>
          <a:bodyPr wrap="square">
            <a:spAutoFit/>
          </a:bodyPr>
          <a:lstStyle/>
          <a:p>
            <a:pPr marL="398780" marR="889635" indent="29845">
              <a:lnSpc>
                <a:spcPct val="207000"/>
              </a:lnSpc>
              <a:spcBef>
                <a:spcPts val="885"/>
              </a:spcBef>
              <a:spcAft>
                <a:spcPts val="0"/>
              </a:spcAft>
            </a:pPr>
            <a:r>
              <a:rPr lang="en-US" dirty="0">
                <a:latin typeface="Times New Roman" panose="02020603050405020304" pitchFamily="18" charset="0"/>
                <a:ea typeface="Times New Roman" panose="02020603050405020304" pitchFamily="18" charset="0"/>
              </a:rPr>
              <a:t>The cost value of processing the data on 5 </a:t>
            </a:r>
            <a:r>
              <a:rPr lang="en-US" dirty="0" err="1">
                <a:latin typeface="Times New Roman" panose="02020603050405020304" pitchFamily="18" charset="0"/>
                <a:ea typeface="Times New Roman" panose="02020603050405020304" pitchFamily="18" charset="0"/>
              </a:rPr>
              <a:t>vms</a:t>
            </a:r>
            <a:r>
              <a:rPr lang="en-US" dirty="0">
                <a:latin typeface="Times New Roman" panose="02020603050405020304" pitchFamily="18" charset="0"/>
                <a:ea typeface="Times New Roman" panose="02020603050405020304" pitchFamily="18" charset="0"/>
              </a:rPr>
              <a:t>  and datacenter are given bellow:- Total Virtual Machine Cost ($): 2640.28</a:t>
            </a:r>
          </a:p>
          <a:p>
            <a:pPr marL="436880" marR="3474720">
              <a:lnSpc>
                <a:spcPct val="207000"/>
              </a:lnSpc>
              <a:spcBef>
                <a:spcPts val="0"/>
              </a:spcBef>
              <a:spcAft>
                <a:spcPts val="0"/>
              </a:spcAft>
            </a:pPr>
            <a:r>
              <a:rPr lang="en-US" dirty="0">
                <a:latin typeface="Times New Roman" panose="02020603050405020304" pitchFamily="18" charset="0"/>
                <a:ea typeface="Times New Roman" panose="02020603050405020304" pitchFamily="18" charset="0"/>
              </a:rPr>
              <a:t>Total Data Transfer Cost ($): 44.86 </a:t>
            </a:r>
            <a:endParaRPr lang="en-US" dirty="0" smtClean="0">
              <a:latin typeface="Times New Roman" panose="02020603050405020304" pitchFamily="18" charset="0"/>
              <a:ea typeface="Times New Roman" panose="02020603050405020304" pitchFamily="18" charset="0"/>
            </a:endParaRPr>
          </a:p>
          <a:p>
            <a:pPr marL="436880" marR="3474720">
              <a:lnSpc>
                <a:spcPct val="207000"/>
              </a:lnSpc>
              <a:spcBef>
                <a:spcPts val="0"/>
              </a:spcBef>
              <a:spcAft>
                <a:spcPts val="0"/>
              </a:spcAft>
            </a:pPr>
            <a:r>
              <a:rPr lang="en-US" dirty="0" smtClean="0">
                <a:latin typeface="Times New Roman" panose="02020603050405020304" pitchFamily="18" charset="0"/>
                <a:ea typeface="Times New Roman" panose="02020603050405020304" pitchFamily="18" charset="0"/>
              </a:rPr>
              <a:t>Grand </a:t>
            </a:r>
            <a:r>
              <a:rPr lang="en-US" dirty="0">
                <a:latin typeface="Times New Roman" panose="02020603050405020304" pitchFamily="18" charset="0"/>
                <a:ea typeface="Times New Roman" panose="02020603050405020304" pitchFamily="18" charset="0"/>
              </a:rPr>
              <a:t>Total: ($) 2685.13</a:t>
            </a:r>
          </a:p>
        </p:txBody>
      </p:sp>
    </p:spTree>
    <p:extLst>
      <p:ext uri="{BB962C8B-B14F-4D97-AF65-F5344CB8AC3E}">
        <p14:creationId xmlns:p14="http://schemas.microsoft.com/office/powerpoint/2010/main" val="387670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Result of </a:t>
            </a:r>
            <a:r>
              <a:rPr lang="en-US" dirty="0" err="1">
                <a:effectLst/>
              </a:rPr>
              <a:t>Throtolled</a:t>
            </a:r>
            <a:r>
              <a:rPr lang="en-US" dirty="0">
                <a:effectLst/>
              </a:rPr>
              <a:t> Algorithm</a:t>
            </a:r>
            <a:br>
              <a:rPr lang="en-US" dirty="0">
                <a:effectLs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8386375"/>
              </p:ext>
            </p:extLst>
          </p:nvPr>
        </p:nvGraphicFramePr>
        <p:xfrm>
          <a:off x="1846385" y="1935921"/>
          <a:ext cx="7570177" cy="1361194"/>
        </p:xfrm>
        <a:graphic>
          <a:graphicData uri="http://schemas.openxmlformats.org/drawingml/2006/table">
            <a:tbl>
              <a:tblPr firstRow="1" firstCol="1" lastRow="1" lastCol="1" bandRow="1" bandCol="1">
                <a:tableStyleId>{5C22544A-7EE6-4342-B048-85BDC9FD1C3A}</a:tableStyleId>
              </a:tblPr>
              <a:tblGrid>
                <a:gridCol w="2329641">
                  <a:extLst>
                    <a:ext uri="{9D8B030D-6E8A-4147-A177-3AD203B41FA5}">
                      <a16:colId xmlns:a16="http://schemas.microsoft.com/office/drawing/2014/main" val="3978202435"/>
                    </a:ext>
                  </a:extLst>
                </a:gridCol>
                <a:gridCol w="1746538">
                  <a:extLst>
                    <a:ext uri="{9D8B030D-6E8A-4147-A177-3AD203B41FA5}">
                      <a16:colId xmlns:a16="http://schemas.microsoft.com/office/drawing/2014/main" val="455778609"/>
                    </a:ext>
                  </a:extLst>
                </a:gridCol>
                <a:gridCol w="1827857">
                  <a:extLst>
                    <a:ext uri="{9D8B030D-6E8A-4147-A177-3AD203B41FA5}">
                      <a16:colId xmlns:a16="http://schemas.microsoft.com/office/drawing/2014/main" val="3289158607"/>
                    </a:ext>
                  </a:extLst>
                </a:gridCol>
                <a:gridCol w="1666141">
                  <a:extLst>
                    <a:ext uri="{9D8B030D-6E8A-4147-A177-3AD203B41FA5}">
                      <a16:colId xmlns:a16="http://schemas.microsoft.com/office/drawing/2014/main" val="3257686576"/>
                    </a:ext>
                  </a:extLst>
                </a:gridCol>
              </a:tblGrid>
              <a:tr h="474805">
                <a:tc>
                  <a:txBody>
                    <a:bodyPr/>
                    <a:lstStyle/>
                    <a:p>
                      <a:pPr marL="66675" marR="0">
                        <a:lnSpc>
                          <a:spcPts val="1375"/>
                        </a:lnSpc>
                        <a:spcBef>
                          <a:spcPts val="0"/>
                        </a:spcBef>
                        <a:spcAft>
                          <a:spcPts val="0"/>
                        </a:spcAft>
                      </a:pPr>
                      <a:r>
                        <a:rPr lang="en-US" sz="1200">
                          <a:effectLst/>
                        </a:rPr>
                        <a:t>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nSpc>
                          <a:spcPts val="1375"/>
                        </a:lnSpc>
                        <a:spcBef>
                          <a:spcPts val="0"/>
                        </a:spcBef>
                        <a:spcAft>
                          <a:spcPts val="0"/>
                        </a:spcAft>
                      </a:pPr>
                      <a:r>
                        <a:rPr lang="en-US" sz="1200">
                          <a:effectLst/>
                        </a:rPr>
                        <a:t>Avg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a:effectLst/>
                        </a:rPr>
                        <a:t>Min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nSpc>
                          <a:spcPts val="1375"/>
                        </a:lnSpc>
                        <a:spcBef>
                          <a:spcPts val="0"/>
                        </a:spcBef>
                        <a:spcAft>
                          <a:spcPts val="0"/>
                        </a:spcAft>
                      </a:pPr>
                      <a:r>
                        <a:rPr lang="en-US" sz="1200">
                          <a:effectLst/>
                        </a:rPr>
                        <a:t>Max (ms)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44463928"/>
                  </a:ext>
                </a:extLst>
              </a:tr>
              <a:tr h="371587">
                <a:tc>
                  <a:txBody>
                    <a:bodyPr/>
                    <a:lstStyle/>
                    <a:p>
                      <a:pPr marL="66675" marR="0">
                        <a:spcBef>
                          <a:spcPts val="5"/>
                        </a:spcBef>
                        <a:spcAft>
                          <a:spcPts val="0"/>
                        </a:spcAft>
                      </a:pPr>
                      <a:r>
                        <a:rPr lang="en-US" sz="1200">
                          <a:effectLst/>
                        </a:rPr>
                        <a:t>Overall response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10"/>
                        </a:spcBef>
                        <a:spcAft>
                          <a:spcPts val="0"/>
                        </a:spcAft>
                      </a:pPr>
                      <a:r>
                        <a:rPr lang="en-US" sz="1400">
                          <a:effectLst/>
                        </a:rPr>
                        <a:t>52.78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a:effectLst/>
                        </a:rPr>
                        <a:t>36.91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10"/>
                        </a:spcBef>
                        <a:spcAft>
                          <a:spcPts val="0"/>
                        </a:spcAft>
                      </a:pPr>
                      <a:r>
                        <a:rPr lang="en-US" sz="1400">
                          <a:effectLst/>
                        </a:rPr>
                        <a:t>79.48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8236143"/>
                  </a:ext>
                </a:extLst>
              </a:tr>
              <a:tr h="514802">
                <a:tc>
                  <a:txBody>
                    <a:bodyPr/>
                    <a:lstStyle/>
                    <a:p>
                      <a:pPr marL="66675" marR="0">
                        <a:spcBef>
                          <a:spcPts val="0"/>
                        </a:spcBef>
                        <a:spcAft>
                          <a:spcPts val="0"/>
                        </a:spcAft>
                      </a:pPr>
                      <a:r>
                        <a:rPr lang="en-US" sz="1200">
                          <a:effectLst/>
                        </a:rPr>
                        <a:t>Data Center processing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spcBef>
                          <a:spcPts val="0"/>
                        </a:spcBef>
                        <a:spcAft>
                          <a:spcPts val="0"/>
                        </a:spcAft>
                      </a:pPr>
                      <a:r>
                        <a:rPr lang="en-US" sz="14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dirty="0">
                          <a:effectLst/>
                        </a:rPr>
                        <a:t>0.01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spcBef>
                          <a:spcPts val="0"/>
                        </a:spcBef>
                        <a:spcAft>
                          <a:spcPts val="0"/>
                        </a:spcAft>
                      </a:pPr>
                      <a:r>
                        <a:rPr lang="en-US" sz="1400" dirty="0">
                          <a:effectLst/>
                        </a:rPr>
                        <a:t>23.39</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65645771"/>
                  </a:ext>
                </a:extLst>
              </a:tr>
            </a:tbl>
          </a:graphicData>
        </a:graphic>
      </p:graphicFrame>
      <p:sp>
        <p:nvSpPr>
          <p:cNvPr id="5" name="Rectangle 4"/>
          <p:cNvSpPr/>
          <p:nvPr/>
        </p:nvSpPr>
        <p:spPr>
          <a:xfrm>
            <a:off x="1215805" y="3706027"/>
            <a:ext cx="7274169" cy="3074560"/>
          </a:xfrm>
          <a:prstGeom prst="rect">
            <a:avLst/>
          </a:prstGeom>
        </p:spPr>
        <p:txBody>
          <a:bodyPr wrap="square">
            <a:spAutoFit/>
          </a:bodyPr>
          <a:lstStyle/>
          <a:p>
            <a:pPr marL="482600" marR="835660">
              <a:lnSpc>
                <a:spcPct val="207000"/>
              </a:lnSpc>
              <a:spcBef>
                <a:spcPts val="890"/>
              </a:spcBef>
              <a:spcAft>
                <a:spcPts val="0"/>
              </a:spcAft>
            </a:pPr>
            <a:r>
              <a:rPr lang="en-US" dirty="0">
                <a:latin typeface="Times New Roman" panose="02020603050405020304" pitchFamily="18" charset="0"/>
                <a:ea typeface="Times New Roman" panose="02020603050405020304" pitchFamily="18" charset="0"/>
              </a:rPr>
              <a:t>The cost value of processing the data on 5vm and datacenter are given bellow:- </a:t>
            </a:r>
            <a:endParaRPr lang="en-US" dirty="0" smtClean="0">
              <a:latin typeface="Times New Roman" panose="02020603050405020304" pitchFamily="18" charset="0"/>
              <a:ea typeface="Times New Roman" panose="02020603050405020304" pitchFamily="18" charset="0"/>
            </a:endParaRPr>
          </a:p>
          <a:p>
            <a:pPr marL="482600" marR="835660">
              <a:lnSpc>
                <a:spcPct val="207000"/>
              </a:lnSpc>
              <a:spcBef>
                <a:spcPts val="890"/>
              </a:spcBef>
              <a:spcAft>
                <a:spcPts val="0"/>
              </a:spcAft>
            </a:pPr>
            <a:r>
              <a:rPr lang="en-US" dirty="0" smtClean="0">
                <a:latin typeface="Times New Roman" panose="02020603050405020304" pitchFamily="18" charset="0"/>
                <a:ea typeface="Times New Roman" panose="02020603050405020304" pitchFamily="18" charset="0"/>
              </a:rPr>
              <a:t>Total </a:t>
            </a:r>
            <a:r>
              <a:rPr lang="en-US" dirty="0">
                <a:latin typeface="Times New Roman" panose="02020603050405020304" pitchFamily="18" charset="0"/>
                <a:ea typeface="Times New Roman" panose="02020603050405020304" pitchFamily="18" charset="0"/>
              </a:rPr>
              <a:t>Virtual Machine Cost ($): 8640.91</a:t>
            </a:r>
          </a:p>
          <a:p>
            <a:pPr marL="520700" marR="3429000" indent="-38100">
              <a:lnSpc>
                <a:spcPct val="207000"/>
              </a:lnSpc>
              <a:spcBef>
                <a:spcPts val="0"/>
              </a:spcBef>
              <a:spcAft>
                <a:spcPts val="0"/>
              </a:spcAft>
            </a:pPr>
            <a:r>
              <a:rPr lang="en-US" dirty="0">
                <a:latin typeface="Times New Roman" panose="02020603050405020304" pitchFamily="18" charset="0"/>
                <a:ea typeface="Times New Roman" panose="02020603050405020304" pitchFamily="18" charset="0"/>
              </a:rPr>
              <a:t>Total Data Transfer Cost </a:t>
            </a:r>
            <a:r>
              <a:rPr lang="en-US" dirty="0" smtClean="0">
                <a:latin typeface="Times New Roman" panose="02020603050405020304" pitchFamily="18" charset="0"/>
                <a:ea typeface="Times New Roman" panose="02020603050405020304" pitchFamily="18" charset="0"/>
              </a:rPr>
              <a:t>($):44.86 </a:t>
            </a:r>
            <a:r>
              <a:rPr lang="en-US" dirty="0">
                <a:latin typeface="Times New Roman" panose="02020603050405020304" pitchFamily="18" charset="0"/>
                <a:ea typeface="Times New Roman" panose="02020603050405020304" pitchFamily="18" charset="0"/>
              </a:rPr>
              <a:t>Grand Total: ($) 8685.76</a:t>
            </a:r>
          </a:p>
        </p:txBody>
      </p:sp>
    </p:spTree>
    <p:extLst>
      <p:ext uri="{BB962C8B-B14F-4D97-AF65-F5344CB8AC3E}">
        <p14:creationId xmlns:p14="http://schemas.microsoft.com/office/powerpoint/2010/main" val="25067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9544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C258-A1E1-4350-82A9-A1AD74E64B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F81ABAB-6BFC-4C12-B080-2A1361D019B3}"/>
              </a:ext>
            </a:extLst>
          </p:cNvPr>
          <p:cNvSpPr>
            <a:spLocks noGrp="1"/>
          </p:cNvSpPr>
          <p:nvPr>
            <p:ph idx="1"/>
          </p:nvPr>
        </p:nvSpPr>
        <p:spPr>
          <a:xfrm>
            <a:off x="913795" y="2096063"/>
            <a:ext cx="10353762" cy="4039693"/>
          </a:xfrm>
        </p:spPr>
        <p:txBody>
          <a:bodyPr>
            <a:normAutofit fontScale="92500" lnSpcReduction="10000"/>
          </a:bodyPr>
          <a:lstStyle/>
          <a:p>
            <a:pPr algn="just"/>
            <a:r>
              <a:rPr lang="en-US" dirty="0">
                <a:effectLst/>
              </a:rPr>
              <a:t>Cloud computing is an entirely internet-based approach where all the applications and files are hosted on a cloud which consists of thousands of computers interlinked together in a complex manner. Cloud computing incorporates concepts of parallel and distributed computing to provide shared resources; hardware, software and information to computers or other devices on demand. These are emerging distributed systems which follows a “pay as you use” model. The customer need not buy the software or computation platforms. With internet facility, the customer can use the computation power or software resources by paying money only for the duration he/she has used the resource. Many cloud providers are available nowadays like amazon web services, google cloud, etc. Cloud provider provides many services to the user which is Reliable, Efficient and Low cost. Using virtualization technology, cloud data centers become more secure and flexible and provide better support for on-demand allocation</a:t>
            </a:r>
            <a:endParaRPr lang="en-US" dirty="0"/>
          </a:p>
        </p:txBody>
      </p:sp>
    </p:spTree>
    <p:extLst>
      <p:ext uri="{BB962C8B-B14F-4D97-AF65-F5344CB8AC3E}">
        <p14:creationId xmlns:p14="http://schemas.microsoft.com/office/powerpoint/2010/main" val="1084755308"/>
      </p:ext>
    </p:extLst>
  </p:cSld>
  <p:clrMapOvr>
    <a:masterClrMapping/>
  </p:clrMapOvr>
  <mc:AlternateContent xmlns:mc="http://schemas.openxmlformats.org/markup-compatibility/2006" xmlns:p14="http://schemas.microsoft.com/office/powerpoint/2010/main">
    <mc:Choice Requires="p14">
      <p:transition spd="slow" p14:dur="2000" advTm="15000">
        <p:cut/>
      </p:transition>
    </mc:Choice>
    <mc:Fallback xmlns="">
      <p:transition spd="slow" advTm="15000">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706A-D2FF-4AEB-A7E0-4FEE1536158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6F19139-65A2-4E20-827A-9BAEE575F616}"/>
              </a:ext>
            </a:extLst>
          </p:cNvPr>
          <p:cNvSpPr>
            <a:spLocks noGrp="1"/>
          </p:cNvSpPr>
          <p:nvPr>
            <p:ph idx="1"/>
          </p:nvPr>
        </p:nvSpPr>
        <p:spPr/>
        <p:txBody>
          <a:bodyPr/>
          <a:lstStyle/>
          <a:p>
            <a:r>
              <a:rPr lang="en-US" dirty="0">
                <a:effectLst/>
              </a:rPr>
              <a:t>The main objective of our proposed work is</a:t>
            </a:r>
            <a:r>
              <a:rPr lang="en-US" dirty="0" smtClean="0">
                <a:effectLst/>
              </a:rPr>
              <a:t>,</a:t>
            </a:r>
            <a:r>
              <a:rPr lang="en-US" dirty="0">
                <a:effectLst/>
              </a:rPr>
              <a:t> </a:t>
            </a:r>
            <a:endParaRPr lang="en-US" sz="1800" dirty="0">
              <a:effectLst/>
            </a:endParaRPr>
          </a:p>
          <a:p>
            <a:pPr lvl="1"/>
            <a:r>
              <a:rPr lang="en-US" dirty="0">
                <a:effectLst/>
              </a:rPr>
              <a:t>To distribute the workload among server to main the load.</a:t>
            </a:r>
            <a:endParaRPr lang="en-US" sz="1600" dirty="0">
              <a:effectLst/>
            </a:endParaRPr>
          </a:p>
          <a:p>
            <a:pPr lvl="1"/>
            <a:r>
              <a:rPr lang="en-US" dirty="0">
                <a:effectLst/>
              </a:rPr>
              <a:t>To improve resource utilization, minimum completion time and improve </a:t>
            </a:r>
            <a:r>
              <a:rPr lang="en-US" dirty="0" smtClean="0">
                <a:effectLst/>
              </a:rPr>
              <a:t>Performance </a:t>
            </a:r>
            <a:r>
              <a:rPr lang="en-US" dirty="0">
                <a:effectLst/>
              </a:rPr>
              <a:t>of system</a:t>
            </a:r>
            <a:endParaRPr lang="en-US" sz="1600" dirty="0">
              <a:effectLst/>
            </a:endParaRPr>
          </a:p>
        </p:txBody>
      </p:sp>
    </p:spTree>
    <p:extLst>
      <p:ext uri="{BB962C8B-B14F-4D97-AF65-F5344CB8AC3E}">
        <p14:creationId xmlns:p14="http://schemas.microsoft.com/office/powerpoint/2010/main" val="65280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F32C-502B-4E16-AEC1-86AE527B9450}"/>
              </a:ext>
            </a:extLst>
          </p:cNvPr>
          <p:cNvSpPr>
            <a:spLocks noGrp="1"/>
          </p:cNvSpPr>
          <p:nvPr>
            <p:ph type="title"/>
          </p:nvPr>
        </p:nvSpPr>
        <p:spPr>
          <a:xfrm>
            <a:off x="913795" y="-259521"/>
            <a:ext cx="10353761" cy="1326321"/>
          </a:xfrm>
        </p:spPr>
        <p:txBody>
          <a:bodyPr/>
          <a:lstStyle/>
          <a:p>
            <a:r>
              <a:rPr lang="en-US" dirty="0"/>
              <a:t>What Is </a:t>
            </a:r>
            <a:r>
              <a:rPr lang="en-US" dirty="0" smtClean="0"/>
              <a:t>Cloud Computing?</a:t>
            </a:r>
            <a:endParaRPr lang="en-US" dirty="0"/>
          </a:p>
        </p:txBody>
      </p:sp>
      <p:sp>
        <p:nvSpPr>
          <p:cNvPr id="3" name="Content Placeholder 2">
            <a:extLst>
              <a:ext uri="{FF2B5EF4-FFF2-40B4-BE49-F238E27FC236}">
                <a16:creationId xmlns:a16="http://schemas.microsoft.com/office/drawing/2014/main" id="{131BB232-2763-4455-A5D0-D0165B55DC68}"/>
              </a:ext>
            </a:extLst>
          </p:cNvPr>
          <p:cNvSpPr>
            <a:spLocks noGrp="1"/>
          </p:cNvSpPr>
          <p:nvPr>
            <p:ph idx="1"/>
          </p:nvPr>
        </p:nvSpPr>
        <p:spPr>
          <a:xfrm>
            <a:off x="1322173" y="702676"/>
            <a:ext cx="10526453" cy="5874044"/>
          </a:xfrm>
        </p:spPr>
        <p:txBody>
          <a:bodyPr>
            <a:normAutofit fontScale="92500" lnSpcReduction="10000"/>
          </a:bodyPr>
          <a:lstStyle/>
          <a:p>
            <a:pPr algn="just"/>
            <a:r>
              <a:rPr lang="en-US" dirty="0">
                <a:effectLst/>
              </a:rPr>
              <a:t>Cloud computing is an entirely internet-based approach where all the applications and files are hosted on a cloud which consists of thousands of computers interlinked together in a complex manner. Cloud computing incorporates concepts of parallel and distributed computing to provide shared resources; hardware, software and information to computers or other devices on demand. </a:t>
            </a:r>
            <a:r>
              <a:rPr lang="en-US" b="0" i="0" dirty="0">
                <a:effectLst/>
                <a:latin typeface="arial" panose="020B0604020202020204" pitchFamily="34" charset="0"/>
              </a:rPr>
              <a:t> </a:t>
            </a:r>
            <a:endParaRPr lang="en-US" b="0" i="0" dirty="0" smtClean="0">
              <a:effectLst/>
              <a:latin typeface="arial" panose="020B0604020202020204" pitchFamily="34" charset="0"/>
            </a:endParaRPr>
          </a:p>
          <a:p>
            <a:pPr algn="just"/>
            <a:r>
              <a:rPr lang="en-US" dirty="0" smtClean="0">
                <a:effectLst/>
                <a:latin typeface="arial" panose="020B0604020202020204" pitchFamily="34" charset="0"/>
              </a:rPr>
              <a:t>Example of Cloud Computing:</a:t>
            </a:r>
          </a:p>
          <a:p>
            <a:pPr marL="0" indent="0" algn="just">
              <a:buNone/>
            </a:pPr>
            <a:r>
              <a:rPr lang="en-US" dirty="0">
                <a:effectLst/>
                <a:latin typeface="arial" panose="020B0604020202020204" pitchFamily="34" charset="0"/>
              </a:rPr>
              <a:t> </a:t>
            </a:r>
            <a:r>
              <a:rPr lang="en-US" dirty="0" smtClean="0">
                <a:effectLst/>
                <a:latin typeface="arial" panose="020B0604020202020204" pitchFamily="34" charset="0"/>
              </a:rPr>
              <a:t>   .google drive</a:t>
            </a:r>
            <a:r>
              <a:rPr lang="en-US" dirty="0" smtClean="0"/>
              <a:t>, drop box, one drive ,</a:t>
            </a:r>
            <a:r>
              <a:rPr lang="en-US" dirty="0" err="1" smtClean="0"/>
              <a:t>degoo</a:t>
            </a:r>
            <a:r>
              <a:rPr lang="en-US" dirty="0" smtClean="0"/>
              <a:t>,</a:t>
            </a:r>
          </a:p>
          <a:p>
            <a:pPr marL="0" indent="0" algn="just">
              <a:buNone/>
            </a:pPr>
            <a:endParaRPr lang="en-US" dirty="0">
              <a:effectLst/>
              <a:latin typeface="arial" panose="020B0604020202020204" pitchFamily="34" charset="0"/>
            </a:endParaRPr>
          </a:p>
          <a:p>
            <a:pPr marL="0" indent="0" algn="just">
              <a:buNone/>
            </a:pPr>
            <a:r>
              <a:rPr lang="en-US" sz="2800" dirty="0" smtClean="0">
                <a:effectLst/>
                <a:latin typeface="arial" panose="020B0604020202020204" pitchFamily="34" charset="0"/>
              </a:rPr>
              <a:t>Why Cloud Computing ?</a:t>
            </a:r>
          </a:p>
          <a:p>
            <a:pPr marL="514350" indent="-514350" algn="just">
              <a:buAutoNum type="alphaLcParenR"/>
            </a:pPr>
            <a:r>
              <a:rPr lang="en-US" sz="1600" dirty="0" smtClean="0">
                <a:effectLst/>
                <a:latin typeface="arial" panose="020B0604020202020204" pitchFamily="34" charset="0"/>
              </a:rPr>
              <a:t>Data security</a:t>
            </a:r>
          </a:p>
          <a:p>
            <a:pPr marL="514350" indent="-514350" algn="just">
              <a:buAutoNum type="alphaLcParenR"/>
            </a:pPr>
            <a:r>
              <a:rPr lang="en-US" sz="1600" dirty="0" smtClean="0">
                <a:effectLst/>
                <a:latin typeface="arial" panose="020B0604020202020204" pitchFamily="34" charset="0"/>
              </a:rPr>
              <a:t>Unlimited storage capacity</a:t>
            </a:r>
          </a:p>
          <a:p>
            <a:pPr marL="514350" indent="-514350" algn="just">
              <a:buAutoNum type="alphaLcParenR"/>
            </a:pPr>
            <a:r>
              <a:rPr lang="en-US" sz="1600" dirty="0" smtClean="0">
                <a:effectLst/>
                <a:latin typeface="arial" panose="020B0604020202020204" pitchFamily="34" charset="0"/>
              </a:rPr>
              <a:t>Services in pay per use</a:t>
            </a:r>
          </a:p>
          <a:p>
            <a:pPr marL="514350" indent="-514350" algn="just">
              <a:buAutoNum type="alphaLcParenR"/>
            </a:pPr>
            <a:r>
              <a:rPr lang="en-US" sz="1600" dirty="0" smtClean="0">
                <a:effectLst/>
                <a:latin typeface="arial" panose="020B0604020202020204" pitchFamily="34" charset="0"/>
              </a:rPr>
              <a:t>Low maintenance cost</a:t>
            </a:r>
          </a:p>
          <a:p>
            <a:pPr marL="514350" indent="-514350" algn="just">
              <a:buAutoNum type="alphaLcParenR"/>
            </a:pPr>
            <a:r>
              <a:rPr lang="en-US" sz="1600" dirty="0" smtClean="0">
                <a:effectLst/>
                <a:latin typeface="arial" panose="020B0604020202020204" pitchFamily="34" charset="0"/>
              </a:rPr>
              <a:t>Resource flexibility </a:t>
            </a:r>
          </a:p>
          <a:p>
            <a:pPr marL="514350" indent="-514350" algn="just">
              <a:buAutoNum type="alphaLcParenR"/>
            </a:pPr>
            <a:r>
              <a:rPr lang="en-US" sz="1600" dirty="0" smtClean="0">
                <a:effectLst/>
                <a:latin typeface="arial" panose="020B0604020202020204" pitchFamily="34" charset="0"/>
              </a:rPr>
              <a:t>Pay as you go</a:t>
            </a:r>
          </a:p>
        </p:txBody>
      </p:sp>
    </p:spTree>
    <p:extLst>
      <p:ext uri="{BB962C8B-B14F-4D97-AF65-F5344CB8AC3E}">
        <p14:creationId xmlns:p14="http://schemas.microsoft.com/office/powerpoint/2010/main" val="189589050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124E-0F8E-4194-B600-9DBDCE0C3015}"/>
              </a:ext>
            </a:extLst>
          </p:cNvPr>
          <p:cNvSpPr>
            <a:spLocks noGrp="1"/>
          </p:cNvSpPr>
          <p:nvPr>
            <p:ph type="title"/>
          </p:nvPr>
        </p:nvSpPr>
        <p:spPr/>
        <p:txBody>
          <a:bodyPr>
            <a:normAutofit/>
          </a:bodyPr>
          <a:lstStyle/>
          <a:p>
            <a:r>
              <a:rPr lang="en-US" sz="2400" dirty="0" smtClean="0"/>
              <a:t>Application Of Cloud computing</a:t>
            </a:r>
            <a:endParaRPr lang="en-US" sz="2400" dirty="0"/>
          </a:p>
        </p:txBody>
      </p:sp>
      <p:sp>
        <p:nvSpPr>
          <p:cNvPr id="3" name="Content Placeholder 2">
            <a:extLst>
              <a:ext uri="{FF2B5EF4-FFF2-40B4-BE49-F238E27FC236}">
                <a16:creationId xmlns:a16="http://schemas.microsoft.com/office/drawing/2014/main" id="{B7CCF85E-9516-40E1-8838-166690EB4CAA}"/>
              </a:ext>
            </a:extLst>
          </p:cNvPr>
          <p:cNvSpPr>
            <a:spLocks noGrp="1"/>
          </p:cNvSpPr>
          <p:nvPr>
            <p:ph idx="1"/>
          </p:nvPr>
        </p:nvSpPr>
        <p:spPr/>
        <p:txBody>
          <a:bodyPr/>
          <a:lstStyle/>
          <a:p>
            <a:r>
              <a:rPr lang="en-US" dirty="0" smtClean="0"/>
              <a:t>Business </a:t>
            </a:r>
          </a:p>
          <a:p>
            <a:r>
              <a:rPr lang="en-US" dirty="0" smtClean="0"/>
              <a:t>Entertainment</a:t>
            </a:r>
          </a:p>
          <a:p>
            <a:r>
              <a:rPr lang="en-US" dirty="0" smtClean="0"/>
              <a:t>Data storage</a:t>
            </a:r>
          </a:p>
          <a:p>
            <a:r>
              <a:rPr lang="en-US" dirty="0" smtClean="0"/>
              <a:t>Social networking</a:t>
            </a:r>
          </a:p>
          <a:p>
            <a:r>
              <a:rPr lang="en-US" dirty="0" smtClean="0"/>
              <a:t>Education</a:t>
            </a:r>
          </a:p>
          <a:p>
            <a:r>
              <a:rPr lang="en-US" dirty="0" smtClean="0"/>
              <a:t>Management</a:t>
            </a:r>
          </a:p>
          <a:p>
            <a:pPr marL="0" indent="0">
              <a:buNone/>
            </a:pPr>
            <a:endParaRPr lang="en-US" dirty="0"/>
          </a:p>
        </p:txBody>
      </p:sp>
    </p:spTree>
    <p:extLst>
      <p:ext uri="{BB962C8B-B14F-4D97-AF65-F5344CB8AC3E}">
        <p14:creationId xmlns:p14="http://schemas.microsoft.com/office/powerpoint/2010/main" val="376659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961-2A2C-4435-A6D1-FE40C663EF60}"/>
              </a:ext>
            </a:extLst>
          </p:cNvPr>
          <p:cNvSpPr>
            <a:spLocks noGrp="1"/>
          </p:cNvSpPr>
          <p:nvPr>
            <p:ph type="title"/>
          </p:nvPr>
        </p:nvSpPr>
        <p:spPr/>
        <p:txBody>
          <a:bodyPr/>
          <a:lstStyle/>
          <a:p>
            <a:r>
              <a:rPr lang="en-US" dirty="0" smtClean="0"/>
              <a:t>Types of cloud computing</a:t>
            </a:r>
            <a:endParaRPr lang="en-US" dirty="0"/>
          </a:p>
        </p:txBody>
      </p:sp>
      <p:sp>
        <p:nvSpPr>
          <p:cNvPr id="3" name="Content Placeholder 2">
            <a:extLst>
              <a:ext uri="{FF2B5EF4-FFF2-40B4-BE49-F238E27FC236}">
                <a16:creationId xmlns:a16="http://schemas.microsoft.com/office/drawing/2014/main" id="{35A8F75E-7550-4D78-8968-24FA446689A2}"/>
              </a:ext>
            </a:extLst>
          </p:cNvPr>
          <p:cNvSpPr>
            <a:spLocks noGrp="1"/>
          </p:cNvSpPr>
          <p:nvPr>
            <p:ph idx="1"/>
          </p:nvPr>
        </p:nvSpPr>
        <p:spPr/>
        <p:txBody>
          <a:bodyPr>
            <a:normAutofit/>
          </a:bodyPr>
          <a:lstStyle/>
          <a:p>
            <a:r>
              <a:rPr lang="en-US" dirty="0" smtClean="0"/>
              <a:t>There are three types of cloud computing</a:t>
            </a:r>
          </a:p>
          <a:p>
            <a:pPr marL="0" indent="0">
              <a:buNone/>
            </a:pPr>
            <a:r>
              <a:rPr lang="en-US" dirty="0"/>
              <a:t> </a:t>
            </a:r>
            <a:r>
              <a:rPr lang="en-US" dirty="0" err="1" smtClean="0"/>
              <a:t>i</a:t>
            </a:r>
            <a:r>
              <a:rPr lang="en-US" dirty="0" smtClean="0"/>
              <a:t>) </a:t>
            </a:r>
            <a:r>
              <a:rPr lang="en-US" dirty="0" err="1" smtClean="0"/>
              <a:t>Iass</a:t>
            </a:r>
            <a:r>
              <a:rPr lang="en-US" dirty="0" smtClean="0"/>
              <a:t>-&gt; Infrastructure as a service</a:t>
            </a:r>
          </a:p>
          <a:p>
            <a:pPr marL="0" indent="0">
              <a:buNone/>
            </a:pPr>
            <a:r>
              <a:rPr lang="en-US" dirty="0" smtClean="0"/>
              <a:t>ii) Sass-&gt; Software as a services</a:t>
            </a:r>
          </a:p>
          <a:p>
            <a:pPr marL="0" indent="0">
              <a:buNone/>
            </a:pPr>
            <a:r>
              <a:rPr lang="en-US" dirty="0" smtClean="0"/>
              <a:t>iii-) pass-&gt; Platform as a services</a:t>
            </a:r>
          </a:p>
        </p:txBody>
      </p:sp>
    </p:spTree>
    <p:extLst>
      <p:ext uri="{BB962C8B-B14F-4D97-AF65-F5344CB8AC3E}">
        <p14:creationId xmlns:p14="http://schemas.microsoft.com/office/powerpoint/2010/main" val="43388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24BF-182C-4B8E-988A-9261ECA271C5}"/>
              </a:ext>
            </a:extLst>
          </p:cNvPr>
          <p:cNvSpPr>
            <a:spLocks noGrp="1"/>
          </p:cNvSpPr>
          <p:nvPr>
            <p:ph type="title"/>
          </p:nvPr>
        </p:nvSpPr>
        <p:spPr/>
        <p:txBody>
          <a:bodyPr/>
          <a:lstStyle/>
          <a:p>
            <a:r>
              <a:rPr lang="en-US" dirty="0" smtClean="0"/>
              <a:t>Load balancing</a:t>
            </a:r>
            <a:endParaRPr lang="en-US" dirty="0"/>
          </a:p>
        </p:txBody>
      </p:sp>
      <p:sp>
        <p:nvSpPr>
          <p:cNvPr id="3" name="Content Placeholder 2">
            <a:extLst>
              <a:ext uri="{FF2B5EF4-FFF2-40B4-BE49-F238E27FC236}">
                <a16:creationId xmlns:a16="http://schemas.microsoft.com/office/drawing/2014/main" id="{D253A019-84D5-4022-829A-0A3C21D2DD2F}"/>
              </a:ext>
            </a:extLst>
          </p:cNvPr>
          <p:cNvSpPr>
            <a:spLocks noGrp="1"/>
          </p:cNvSpPr>
          <p:nvPr>
            <p:ph idx="1"/>
          </p:nvPr>
        </p:nvSpPr>
        <p:spPr/>
        <p:txBody>
          <a:bodyPr>
            <a:normAutofit fontScale="92500" lnSpcReduction="10000"/>
          </a:bodyPr>
          <a:lstStyle/>
          <a:p>
            <a:pPr lvl="1"/>
            <a:r>
              <a:rPr lang="en-US" sz="2800" b="1" dirty="0" smtClean="0"/>
              <a:t>Load Balancing </a:t>
            </a:r>
            <a:r>
              <a:rPr lang="en-US" dirty="0" smtClean="0"/>
              <a:t>: </a:t>
            </a:r>
            <a:r>
              <a:rPr lang="en-US" dirty="0">
                <a:effectLst/>
              </a:rPr>
              <a:t>Load balancing means distributed the upcoming request among the multiple server to maintain the load</a:t>
            </a:r>
            <a:r>
              <a:rPr lang="en-US" dirty="0" smtClean="0">
                <a:effectLst/>
              </a:rPr>
              <a:t>.</a:t>
            </a:r>
            <a:r>
              <a:rPr lang="en-US" sz="1600" dirty="0">
                <a:effectLst/>
              </a:rPr>
              <a:t> </a:t>
            </a:r>
            <a:r>
              <a:rPr lang="en-US" sz="1600" dirty="0" smtClean="0">
                <a:effectLst/>
              </a:rPr>
              <a:t>It ensure that every computing resource is distributed efficiently and fairly. It provides high satisfaction to the user.</a:t>
            </a:r>
          </a:p>
          <a:p>
            <a:pPr marL="457200" lvl="1" indent="0">
              <a:buNone/>
            </a:pPr>
            <a:endParaRPr lang="en-US" sz="1600" dirty="0" smtClean="0">
              <a:effectLst/>
            </a:endParaRPr>
          </a:p>
          <a:p>
            <a:pPr marL="457200" lvl="1" indent="0">
              <a:buNone/>
            </a:pPr>
            <a:r>
              <a:rPr lang="en-US" sz="2800" dirty="0" smtClean="0">
                <a:effectLst/>
              </a:rPr>
              <a:t>Goal Of Load Balancing:</a:t>
            </a:r>
          </a:p>
          <a:p>
            <a:pPr marL="971550" lvl="1" indent="-514350">
              <a:buAutoNum type="romanLcParenR"/>
            </a:pPr>
            <a:r>
              <a:rPr lang="en-US" sz="2400" dirty="0" smtClean="0">
                <a:effectLst/>
              </a:rPr>
              <a:t>For better performance</a:t>
            </a:r>
          </a:p>
          <a:p>
            <a:pPr marL="971550" lvl="1" indent="-514350">
              <a:buAutoNum type="romanLcParenR"/>
            </a:pPr>
            <a:r>
              <a:rPr lang="en-US" sz="2400" dirty="0" smtClean="0">
                <a:effectLst/>
              </a:rPr>
              <a:t>Manage resource efficiently</a:t>
            </a:r>
          </a:p>
          <a:p>
            <a:pPr marL="971550" lvl="1" indent="-514350">
              <a:buAutoNum type="romanLcParenR"/>
            </a:pPr>
            <a:r>
              <a:rPr lang="en-US" sz="2400" dirty="0" smtClean="0">
                <a:effectLst/>
              </a:rPr>
              <a:t>Utilize is the system resources as effectively as possible</a:t>
            </a:r>
          </a:p>
          <a:p>
            <a:pPr marL="971550" lvl="1" indent="-514350">
              <a:buAutoNum type="romanLcParenR"/>
            </a:pPr>
            <a:r>
              <a:rPr lang="en-US" sz="2400" dirty="0" smtClean="0">
                <a:effectLst/>
              </a:rPr>
              <a:t>For construction of fault tolerance system</a:t>
            </a:r>
          </a:p>
        </p:txBody>
      </p:sp>
    </p:spTree>
    <p:extLst>
      <p:ext uri="{BB962C8B-B14F-4D97-AF65-F5344CB8AC3E}">
        <p14:creationId xmlns:p14="http://schemas.microsoft.com/office/powerpoint/2010/main" val="17825161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551B-C6BF-4240-90D5-D0BF26DC3285}"/>
              </a:ext>
            </a:extLst>
          </p:cNvPr>
          <p:cNvSpPr>
            <a:spLocks noGrp="1"/>
          </p:cNvSpPr>
          <p:nvPr>
            <p:ph type="title"/>
          </p:nvPr>
        </p:nvSpPr>
        <p:spPr/>
        <p:txBody>
          <a:bodyPr/>
          <a:lstStyle/>
          <a:p>
            <a:r>
              <a:rPr lang="en-US" dirty="0" smtClean="0"/>
              <a:t>Load balancing Algorithms</a:t>
            </a:r>
            <a:endParaRPr lang="en-US" dirty="0"/>
          </a:p>
        </p:txBody>
      </p:sp>
      <p:sp>
        <p:nvSpPr>
          <p:cNvPr id="3" name="Content Placeholder 2">
            <a:extLst>
              <a:ext uri="{FF2B5EF4-FFF2-40B4-BE49-F238E27FC236}">
                <a16:creationId xmlns:a16="http://schemas.microsoft.com/office/drawing/2014/main" id="{90A75247-DC8D-42DA-B051-20317878CA19}"/>
              </a:ext>
            </a:extLst>
          </p:cNvPr>
          <p:cNvSpPr>
            <a:spLocks noGrp="1"/>
          </p:cNvSpPr>
          <p:nvPr>
            <p:ph idx="1"/>
          </p:nvPr>
        </p:nvSpPr>
        <p:spPr/>
        <p:txBody>
          <a:bodyPr>
            <a:normAutofit fontScale="77500" lnSpcReduction="20000"/>
          </a:bodyPr>
          <a:lstStyle/>
          <a:p>
            <a:pPr marL="0" indent="0">
              <a:buNone/>
            </a:pPr>
            <a:r>
              <a:rPr lang="en-US" dirty="0" smtClean="0"/>
              <a:t>Static Load balancing Algorithm:                             </a:t>
            </a:r>
          </a:p>
          <a:p>
            <a:pPr marL="0" indent="0">
              <a:buNone/>
            </a:pPr>
            <a:r>
              <a:rPr lang="en-US" dirty="0" err="1" smtClean="0"/>
              <a:t>i</a:t>
            </a:r>
            <a:r>
              <a:rPr lang="en-US" dirty="0" smtClean="0"/>
              <a:t>)Round robin</a:t>
            </a:r>
          </a:p>
          <a:p>
            <a:pPr marL="0" indent="0">
              <a:buNone/>
            </a:pPr>
            <a:r>
              <a:rPr lang="en-US" dirty="0" smtClean="0"/>
              <a:t>ii) Waited round robin</a:t>
            </a:r>
          </a:p>
          <a:p>
            <a:pPr marL="0" indent="0">
              <a:buNone/>
            </a:pPr>
            <a:r>
              <a:rPr lang="en-US" dirty="0" smtClean="0"/>
              <a:t>iii) Threshold </a:t>
            </a:r>
          </a:p>
          <a:p>
            <a:pPr marL="0" indent="0">
              <a:buNone/>
            </a:pPr>
            <a:endParaRPr lang="en-US" dirty="0"/>
          </a:p>
          <a:p>
            <a:pPr marL="0" indent="0">
              <a:buNone/>
            </a:pPr>
            <a:r>
              <a:rPr lang="en-US" dirty="0" smtClean="0"/>
              <a:t>Dynamic Load Balancing Algorithm:</a:t>
            </a:r>
          </a:p>
          <a:p>
            <a:pPr marL="514350" indent="-514350">
              <a:buAutoNum type="romanLcParenR"/>
            </a:pPr>
            <a:r>
              <a:rPr lang="en-US" dirty="0" err="1" smtClean="0"/>
              <a:t>Throtted</a:t>
            </a:r>
            <a:endParaRPr lang="en-US" dirty="0" smtClean="0"/>
          </a:p>
          <a:p>
            <a:pPr marL="514350" indent="-514350">
              <a:buAutoNum type="romanLcParenR"/>
            </a:pPr>
            <a:r>
              <a:rPr lang="en-US" dirty="0" smtClean="0"/>
              <a:t>FCFS</a:t>
            </a:r>
          </a:p>
          <a:p>
            <a:pPr marL="514350" indent="-514350">
              <a:buAutoNum type="romanLcParenR"/>
            </a:pPr>
            <a:r>
              <a:rPr lang="en-US" dirty="0" smtClean="0"/>
              <a:t>Ant colony</a:t>
            </a:r>
          </a:p>
          <a:p>
            <a:pPr marL="514350" indent="-514350">
              <a:buAutoNum type="romanLcParenR"/>
            </a:pPr>
            <a:r>
              <a:rPr lang="en-US" dirty="0" smtClean="0"/>
              <a:t>Honey bee</a:t>
            </a:r>
            <a:endParaRPr lang="en-US" dirty="0"/>
          </a:p>
        </p:txBody>
      </p:sp>
    </p:spTree>
    <p:extLst>
      <p:ext uri="{BB962C8B-B14F-4D97-AF65-F5344CB8AC3E}">
        <p14:creationId xmlns:p14="http://schemas.microsoft.com/office/powerpoint/2010/main" val="1745738221"/>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983</TotalTime>
  <Words>1033</Words>
  <Application>Microsoft Office PowerPoint</Application>
  <PresentationFormat>Widescreen</PresentationFormat>
  <Paragraphs>219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vt:lpstr>
      <vt:lpstr>Bookman Old Style</vt:lpstr>
      <vt:lpstr>LM Roman 12</vt:lpstr>
      <vt:lpstr>Rockwell</vt:lpstr>
      <vt:lpstr>Times New Roman</vt:lpstr>
      <vt:lpstr>Damask</vt:lpstr>
      <vt:lpstr>Efficient load balancing with modified ant colony algorithm</vt:lpstr>
      <vt:lpstr>Thesis Outline</vt:lpstr>
      <vt:lpstr>Introduction</vt:lpstr>
      <vt:lpstr>Objectives</vt:lpstr>
      <vt:lpstr>What Is Cloud Computing?</vt:lpstr>
      <vt:lpstr>Application Of Cloud computing</vt:lpstr>
      <vt:lpstr>Types of cloud computing</vt:lpstr>
      <vt:lpstr>Load balancing</vt:lpstr>
      <vt:lpstr>Load balancing Algorithms</vt:lpstr>
      <vt:lpstr>Motivation</vt:lpstr>
      <vt:lpstr>Proposed System</vt:lpstr>
      <vt:lpstr>Flow diagram of Ant colony</vt:lpstr>
      <vt:lpstr>Pseudo Code of ant colony algorithm</vt:lpstr>
      <vt:lpstr>Implementation</vt:lpstr>
      <vt:lpstr>What is cloudsim toolkit?</vt:lpstr>
      <vt:lpstr>Why cloudsimulation?</vt:lpstr>
      <vt:lpstr>Simulation process</vt:lpstr>
      <vt:lpstr>Simulation process for implementation of modified Ant colony Algorithm</vt:lpstr>
      <vt:lpstr> Data center Configuration in Cloud Analyst</vt:lpstr>
      <vt:lpstr>Running our own algorithm in Cloud Analyst</vt:lpstr>
      <vt:lpstr>Physical output of the configuration in CloudAnalyst </vt:lpstr>
      <vt:lpstr>Result and discussion</vt:lpstr>
      <vt:lpstr>Result of RoundRobin Algorithm </vt:lpstr>
      <vt:lpstr>Result of Throtolled Algorithm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Tweeter Data to Rank ICC Best Player</dc:title>
  <dc:creator>user</dc:creator>
  <cp:lastModifiedBy>hakkani</cp:lastModifiedBy>
  <cp:revision>93</cp:revision>
  <dcterms:created xsi:type="dcterms:W3CDTF">2020-02-16T03:59:53Z</dcterms:created>
  <dcterms:modified xsi:type="dcterms:W3CDTF">2021-05-25T10:20:00Z</dcterms:modified>
</cp:coreProperties>
</file>