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6" r:id="rId8"/>
    <p:sldId id="287" r:id="rId9"/>
    <p:sldId id="263" r:id="rId10"/>
    <p:sldId id="267" r:id="rId11"/>
    <p:sldId id="264" r:id="rId12"/>
    <p:sldId id="26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ctive%20Technology\Downloads\mdjfvnf-1(3)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ctive%20Technology\Downloads\mdjfvnf-1(3).xlsx" TargetMode="External"/><Relationship Id="rId1" Type="http://schemas.openxmlformats.org/officeDocument/2006/relationships/themeOverride" Target="../theme/themeOverrid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urad\AppData\Local\Microsoft\Windows\INetCache\IE\RJNNLYX7\mdjfvnf-1%5b1%5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rad\AppData\Local\Microsoft\Windows\INetCache\IE\RJNNLYX7\mdjfvnf-1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rad\AppData\Local\Microsoft\Windows\INetCache\IE\RJNNLYX7\mdjfvnf-1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rad\Documents\mostafizzzzzz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rad\Documents\mostafizzzzz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LL\Desktop\MOSTAFIZZZ\mdjfvnf.xlsx" TargetMode="External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LL\Desktop\MOSTAFIZZZ\mdjfvnf.xlsx" TargetMode="External"/><Relationship Id="rId1" Type="http://schemas.openxmlformats.org/officeDocument/2006/relationships/themeOverride" Target="../theme/themeOverrid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/>
              <a:t>Analysis of Capital &amp; Growth Rate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Paidup Capital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8933.41</c:v>
                </c:pt>
                <c:pt idx="1">
                  <c:v>9380.08</c:v>
                </c:pt>
                <c:pt idx="2">
                  <c:v>9849.08</c:v>
                </c:pt>
                <c:pt idx="3">
                  <c:v>10341.540000000001</c:v>
                </c:pt>
                <c:pt idx="4">
                  <c:v>10858.62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7-4309-90B9-CA78B959A1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Capital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27901.8</c:v>
                </c:pt>
                <c:pt idx="1">
                  <c:v>30368.89</c:v>
                </c:pt>
                <c:pt idx="2">
                  <c:v>32447.94</c:v>
                </c:pt>
                <c:pt idx="3">
                  <c:v>33986.120000000003</c:v>
                </c:pt>
                <c:pt idx="4">
                  <c:v>38744.620000000003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27-4309-90B9-CA78B959A1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33878672"/>
        <c:axId val="6338792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6.86</c:v>
                </c:pt>
                <c:pt idx="1">
                  <c:v>8.84</c:v>
                </c:pt>
                <c:pt idx="2">
                  <c:v>6.84</c:v>
                </c:pt>
                <c:pt idx="3">
                  <c:v>4.74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7-4309-90B9-CA78B959A1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80304"/>
        <c:axId val="633879760"/>
      </c:lineChart>
      <c:catAx>
        <c:axId val="63387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9216"/>
        <c:crosses val="autoZero"/>
        <c:auto val="1"/>
        <c:lblAlgn val="ctr"/>
        <c:lblOffset val="100"/>
        <c:noMultiLvlLbl val="0"/>
      </c:catAx>
      <c:valAx>
        <c:axId val="63387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8672"/>
        <c:crosses val="autoZero"/>
        <c:crossBetween val="between"/>
      </c:valAx>
      <c:catAx>
        <c:axId val="63388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3879760"/>
        <c:crosses val="autoZero"/>
        <c:auto val="1"/>
        <c:lblAlgn val="ctr"/>
        <c:lblOffset val="100"/>
        <c:noMultiLvlLbl val="0"/>
      </c:catAx>
      <c:valAx>
        <c:axId val="6338797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8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uri="{0b15fc19-7d7d-44ad-8c2d-2c3a37ce22c3}">
        <chartProps xmlns="https://web.wps.cn/et/2018/main" chartId="{5c0eeba0-a48e-4d07-a8f9-e8dc49abc385}"/>
      </c:ext>
    </c:extLst>
  </c:chart>
  <c:spPr>
    <a:solidFill>
      <a:schemeClr val="bg1"/>
    </a:solidFill>
    <a:ln w="9525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[mdjfvnf-1(3).xlsx]Sheet13!PivotTable4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Sheet13!$B$1:$B$2</c:f>
              <c:strCache>
                <c:ptCount val="1"/>
                <c:pt idx="0">
                  <c:v>Sum of 2019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Sheet13!$A$3:$A$6</c:f>
              <c:strCache>
                <c:ptCount val="3"/>
                <c:pt idx="0">
                  <c:v>BadorLossinvestment (BL)</c:v>
                </c:pt>
                <c:pt idx="1">
                  <c:v>Doubtful Investment(DF)</c:v>
                </c:pt>
                <c:pt idx="2">
                  <c:v>SubStandard Investment</c:v>
                </c:pt>
              </c:strCache>
            </c:strRef>
          </c:cat>
          <c:val>
            <c:numRef>
              <c:f>Sheet13!$B$3:$B$6</c:f>
              <c:numCache>
                <c:formatCode>General</c:formatCode>
                <c:ptCount val="3"/>
                <c:pt idx="0">
                  <c:v>16550.77</c:v>
                </c:pt>
                <c:pt idx="1">
                  <c:v>283.27999999999997</c:v>
                </c:pt>
                <c:pt idx="2">
                  <c:v>699.25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C-47ED-B38E-2E6F1FA5E6B4}"/>
            </c:ext>
          </c:extLst>
        </c:ser>
        <c:ser>
          <c:idx val="1"/>
          <c:order val="1"/>
          <c:tx>
            <c:strRef>
              <c:f>Sheet13!$C$1:$C$2</c:f>
              <c:strCache>
                <c:ptCount val="1"/>
                <c:pt idx="0">
                  <c:v>Sum of 2020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Sheet13!$A$3:$A$6</c:f>
              <c:strCache>
                <c:ptCount val="3"/>
                <c:pt idx="0">
                  <c:v>BadorLossinvestment (BL)</c:v>
                </c:pt>
                <c:pt idx="1">
                  <c:v>Doubtful Investment(DF)</c:v>
                </c:pt>
                <c:pt idx="2">
                  <c:v>SubStandard Investment</c:v>
                </c:pt>
              </c:strCache>
            </c:strRef>
          </c:cat>
          <c:val>
            <c:numRef>
              <c:f>Sheet13!$C$3:$C$6</c:f>
              <c:numCache>
                <c:formatCode>General</c:formatCode>
                <c:ptCount val="3"/>
                <c:pt idx="0">
                  <c:v>15606.04</c:v>
                </c:pt>
                <c:pt idx="1">
                  <c:v>414.78</c:v>
                </c:pt>
                <c:pt idx="2">
                  <c:v>712.57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C-47ED-B38E-2E6F1FA5E6B4}"/>
            </c:ext>
          </c:extLst>
        </c:ser>
        <c:ser>
          <c:idx val="2"/>
          <c:order val="2"/>
          <c:tx>
            <c:strRef>
              <c:f>Sheet13!$D$1:$D$2</c:f>
              <c:strCache>
                <c:ptCount val="1"/>
                <c:pt idx="0">
                  <c:v>Sum of 2021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Sheet13!$A$3:$A$6</c:f>
              <c:strCache>
                <c:ptCount val="3"/>
                <c:pt idx="0">
                  <c:v>BadorLossinvestment (BL)</c:v>
                </c:pt>
                <c:pt idx="1">
                  <c:v>Doubtful Investment(DF)</c:v>
                </c:pt>
                <c:pt idx="2">
                  <c:v>SubStandard Investment</c:v>
                </c:pt>
              </c:strCache>
            </c:strRef>
          </c:cat>
          <c:val>
            <c:numRef>
              <c:f>Sheet13!$D$3:$D$6</c:f>
              <c:numCache>
                <c:formatCode>General</c:formatCode>
                <c:ptCount val="3"/>
                <c:pt idx="0">
                  <c:v>15298.19</c:v>
                </c:pt>
                <c:pt idx="1">
                  <c:v>134.02000000000001</c:v>
                </c:pt>
                <c:pt idx="2">
                  <c:v>697.79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C-47ED-B38E-2E6F1FA5E6B4}"/>
            </c:ext>
          </c:extLst>
        </c:ser>
        <c:ser>
          <c:idx val="3"/>
          <c:order val="3"/>
          <c:tx>
            <c:strRef>
              <c:f>Sheet13!$E$1:$E$2</c:f>
              <c:strCache>
                <c:ptCount val="1"/>
                <c:pt idx="0">
                  <c:v>Sum of 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Sheet13!$A$3:$A$6</c:f>
              <c:strCache>
                <c:ptCount val="3"/>
                <c:pt idx="0">
                  <c:v>BadorLossinvestment (BL)</c:v>
                </c:pt>
                <c:pt idx="1">
                  <c:v>Doubtful Investment(DF)</c:v>
                </c:pt>
                <c:pt idx="2">
                  <c:v>SubStandard Investment</c:v>
                </c:pt>
              </c:strCache>
            </c:strRef>
          </c:cat>
          <c:val>
            <c:numRef>
              <c:f>Sheet13!$E$3:$E$6</c:f>
              <c:numCache>
                <c:formatCode>General</c:formatCode>
                <c:ptCount val="3"/>
                <c:pt idx="0">
                  <c:v>15124.42</c:v>
                </c:pt>
                <c:pt idx="1">
                  <c:v>393.26</c:v>
                </c:pt>
                <c:pt idx="2">
                  <c:v>873.5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C-47ED-B38E-2E6F1FA5E6B4}"/>
            </c:ext>
          </c:extLst>
        </c:ser>
        <c:ser>
          <c:idx val="4"/>
          <c:order val="4"/>
          <c:tx>
            <c:strRef>
              <c:f>Sheet13!$F$1:$F$2</c:f>
              <c:strCache>
                <c:ptCount val="1"/>
                <c:pt idx="0">
                  <c:v>Sum of 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Sheet13!$A$3:$A$6</c:f>
              <c:strCache>
                <c:ptCount val="3"/>
                <c:pt idx="0">
                  <c:v>BadorLossinvestment (BL)</c:v>
                </c:pt>
                <c:pt idx="1">
                  <c:v>Doubtful Investment(DF)</c:v>
                </c:pt>
                <c:pt idx="2">
                  <c:v>SubStandard Investment</c:v>
                </c:pt>
              </c:strCache>
            </c:strRef>
          </c:cat>
          <c:val>
            <c:numRef>
              <c:f>Sheet13!$F$3:$F$6</c:f>
              <c:numCache>
                <c:formatCode>General</c:formatCode>
                <c:ptCount val="3"/>
                <c:pt idx="0">
                  <c:v>16003.47</c:v>
                </c:pt>
                <c:pt idx="1">
                  <c:v>333.84</c:v>
                </c:pt>
                <c:pt idx="2">
                  <c:v>826.41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AC-47ED-B38E-2E6F1FA5E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9678800"/>
        <c:axId val="639683696"/>
      </c:barChart>
      <c:catAx>
        <c:axId val="63967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683696"/>
        <c:crosses val="autoZero"/>
        <c:auto val="1"/>
        <c:lblAlgn val="ctr"/>
        <c:lblOffset val="100"/>
        <c:noMultiLvlLbl val="0"/>
      </c:catAx>
      <c:valAx>
        <c:axId val="63968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67880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0e551a4-1cf0-485f-8c89-1d5f23720a2d}"/>
      </c:ext>
    </c:extLst>
  </c:chart>
  <c:txPr>
    <a:bodyPr/>
    <a:lstStyle/>
    <a:p>
      <a:pPr>
        <a:defRPr lang="en-US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Sheet1!$C$139</c:f>
              <c:strCache>
                <c:ptCount val="1"/>
                <c:pt idx="0">
                  <c:v>Total Investment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Sheet1!$C$140:$C$144</c:f>
              <c:numCache>
                <c:formatCode>General</c:formatCode>
                <c:ptCount val="5"/>
                <c:pt idx="0">
                  <c:v>264268.59000000003</c:v>
                </c:pt>
                <c:pt idx="1">
                  <c:v>300617.94</c:v>
                </c:pt>
                <c:pt idx="2">
                  <c:v>312773.82</c:v>
                </c:pt>
                <c:pt idx="3">
                  <c:v>342944.15</c:v>
                </c:pt>
                <c:pt idx="4">
                  <c:v>360816.97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4F4-927E-351D33689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882480"/>
        <c:axId val="633872144"/>
      </c:barChart>
      <c:lineChart>
        <c:grouping val="standard"/>
        <c:varyColors val="0"/>
        <c:ser>
          <c:idx val="1"/>
          <c:order val="1"/>
          <c:tx>
            <c:strRef>
              <c:f>Sheet1!$D$139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Sheet1!$D$140:$D$144</c:f>
              <c:numCache>
                <c:formatCode>0.00%</c:formatCode>
                <c:ptCount val="5"/>
                <c:pt idx="0" formatCode="0%">
                  <c:v>0.11</c:v>
                </c:pt>
                <c:pt idx="1">
                  <c:v>0.13750000000000001</c:v>
                </c:pt>
                <c:pt idx="2">
                  <c:v>4.0399999999999998E-2</c:v>
                </c:pt>
                <c:pt idx="3">
                  <c:v>9.6500000000000002E-2</c:v>
                </c:pt>
                <c:pt idx="4">
                  <c:v>5.21E-2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5F-44F4-927E-351D33689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84112"/>
        <c:axId val="633883024"/>
      </c:lineChart>
      <c:catAx>
        <c:axId val="633882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2144"/>
        <c:crosses val="autoZero"/>
        <c:auto val="1"/>
        <c:lblAlgn val="ctr"/>
        <c:lblOffset val="100"/>
        <c:noMultiLvlLbl val="0"/>
      </c:catAx>
      <c:valAx>
        <c:axId val="633872144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82480"/>
        <c:crosses val="autoZero"/>
        <c:crossBetween val="between"/>
      </c:valAx>
      <c:catAx>
        <c:axId val="633884112"/>
        <c:scaling>
          <c:orientation val="minMax"/>
        </c:scaling>
        <c:delete val="1"/>
        <c:axPos val="b"/>
        <c:majorTickMark val="out"/>
        <c:minorTickMark val="none"/>
        <c:tickLblPos val="nextTo"/>
        <c:crossAx val="633883024"/>
        <c:crosses val="autoZero"/>
        <c:auto val="1"/>
        <c:lblAlgn val="ctr"/>
        <c:lblOffset val="100"/>
        <c:noMultiLvlLbl val="0"/>
      </c:catAx>
      <c:valAx>
        <c:axId val="63388302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841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c6c23e7-f4c5-446b-ac2c-f2a55d821c7d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Deposit and growth rate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Sheet1!$A$100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Sheet1!$A$101:$A$105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6-40D9-B8D2-926AF69B72D5}"/>
            </c:ext>
          </c:extLst>
        </c:ser>
        <c:ser>
          <c:idx val="1"/>
          <c:order val="1"/>
          <c:tx>
            <c:strRef>
              <c:f>Sheet1!$B$100</c:f>
              <c:strCache>
                <c:ptCount val="1"/>
                <c:pt idx="0">
                  <c:v>Total 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Sheet1!$B$101:$B$105</c:f>
              <c:numCache>
                <c:formatCode>General</c:formatCode>
                <c:ptCount val="5"/>
                <c:pt idx="0">
                  <c:v>287936.65000000002</c:v>
                </c:pt>
                <c:pt idx="1">
                  <c:v>322383.51</c:v>
                </c:pt>
                <c:pt idx="2">
                  <c:v>341661.06</c:v>
                </c:pt>
                <c:pt idx="3">
                  <c:v>340950.31</c:v>
                </c:pt>
                <c:pt idx="4">
                  <c:v>357388.84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66-40D9-B8D2-926AF69B7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562544"/>
        <c:axId val="577564720"/>
      </c:barChart>
      <c:lineChart>
        <c:grouping val="standard"/>
        <c:varyColors val="0"/>
        <c:ser>
          <c:idx val="2"/>
          <c:order val="2"/>
          <c:tx>
            <c:strRef>
              <c:f>Sheet1!$C$100</c:f>
              <c:strCache>
                <c:ptCount val="1"/>
                <c:pt idx="0">
                  <c:v>Growth Rate (%)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Sheet1!$C$101:$C$105</c:f>
              <c:numCache>
                <c:formatCode>0.00%</c:formatCode>
                <c:ptCount val="5"/>
                <c:pt idx="0" formatCode="0%">
                  <c:v>0.16</c:v>
                </c:pt>
                <c:pt idx="1">
                  <c:v>0.1196</c:v>
                </c:pt>
                <c:pt idx="2">
                  <c:v>5.9799999999999999E-2</c:v>
                </c:pt>
                <c:pt idx="3">
                  <c:v>-0.20799999999999999</c:v>
                </c:pt>
                <c:pt idx="4">
                  <c:v>4.82E-2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66-40D9-B8D2-926AF69B7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73232"/>
        <c:axId val="577566896"/>
      </c:lineChart>
      <c:catAx>
        <c:axId val="633873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66896"/>
        <c:crosses val="autoZero"/>
        <c:auto val="1"/>
        <c:lblAlgn val="ctr"/>
        <c:lblOffset val="100"/>
        <c:noMultiLvlLbl val="0"/>
      </c:catAx>
      <c:valAx>
        <c:axId val="5775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3232"/>
        <c:crosses val="autoZero"/>
        <c:crossBetween val="between"/>
      </c:valAx>
      <c:catAx>
        <c:axId val="577562544"/>
        <c:scaling>
          <c:orientation val="minMax"/>
        </c:scaling>
        <c:delete val="1"/>
        <c:axPos val="b"/>
        <c:majorTickMark val="none"/>
        <c:minorTickMark val="none"/>
        <c:tickLblPos val="nextTo"/>
        <c:crossAx val="577564720"/>
        <c:crosses val="autoZero"/>
        <c:auto val="1"/>
        <c:lblAlgn val="ctr"/>
        <c:lblOffset val="100"/>
        <c:noMultiLvlLbl val="0"/>
      </c:catAx>
      <c:valAx>
        <c:axId val="57756472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6254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9fecab3-1295-405c-8c36-be6817a53885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none" strike="noStrike" baseline="0">
                <a:effectLst/>
              </a:rPr>
              <a:t>Investment-deposit ratio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Sheet1!$B$124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Sheet1!$C$124:$G$124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A-47CD-A12F-2AE26CDC6C2C}"/>
            </c:ext>
          </c:extLst>
        </c:ser>
        <c:ser>
          <c:idx val="1"/>
          <c:order val="1"/>
          <c:tx>
            <c:strRef>
              <c:f>Sheet1!$B$125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6A-47CD-A12F-2AE26CDC6C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Sheet1!$C$125:$G$125</c:f>
              <c:numCache>
                <c:formatCode>General</c:formatCode>
                <c:ptCount val="5"/>
                <c:pt idx="0">
                  <c:v>264268.59000000003</c:v>
                </c:pt>
                <c:pt idx="1">
                  <c:v>300617.94</c:v>
                </c:pt>
                <c:pt idx="2">
                  <c:v>312773.82</c:v>
                </c:pt>
                <c:pt idx="3">
                  <c:v>342944.15</c:v>
                </c:pt>
                <c:pt idx="4">
                  <c:v>360816.7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6A-47CD-A12F-2AE26CDC6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565808"/>
        <c:axId val="577564176"/>
      </c:barChart>
      <c:lineChart>
        <c:grouping val="standard"/>
        <c:varyColors val="0"/>
        <c:ser>
          <c:idx val="3"/>
          <c:order val="3"/>
          <c:tx>
            <c:strRef>
              <c:f>Sheet1!$B$127</c:f>
              <c:strCache>
                <c:ptCount val="1"/>
                <c:pt idx="0">
                  <c:v>Investment/Deposit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Sheet1!$C$127:$G$127</c:f>
              <c:numCache>
                <c:formatCode>0.00%</c:formatCode>
                <c:ptCount val="5"/>
                <c:pt idx="0" formatCode="0%">
                  <c:v>0.92</c:v>
                </c:pt>
                <c:pt idx="1">
                  <c:v>0.93200000000000005</c:v>
                </c:pt>
                <c:pt idx="2">
                  <c:v>0.91500000000000004</c:v>
                </c:pt>
                <c:pt idx="3">
                  <c:v>1.0049999999999999</c:v>
                </c:pt>
                <c:pt idx="4">
                  <c:v>1.0089999999999999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6A-47CD-A12F-2AE26CDC6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561456"/>
        <c:axId val="577562000"/>
      </c:lineChart>
      <c:lineChart>
        <c:grouping val="standard"/>
        <c:varyColors val="0"/>
        <c:ser>
          <c:idx val="2"/>
          <c:order val="2"/>
          <c:tx>
            <c:strRef>
              <c:f>Sheet1!$B$126</c:f>
              <c:strCache>
                <c:ptCount val="1"/>
                <c:pt idx="0">
                  <c:v>Deposit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Sheet1!$C$126:$G$126</c:f>
              <c:numCache>
                <c:formatCode>General</c:formatCode>
                <c:ptCount val="5"/>
                <c:pt idx="0">
                  <c:v>287936.65000000002</c:v>
                </c:pt>
                <c:pt idx="1">
                  <c:v>322383.51</c:v>
                </c:pt>
                <c:pt idx="2">
                  <c:v>341661.06</c:v>
                </c:pt>
                <c:pt idx="3">
                  <c:v>340950.31</c:v>
                </c:pt>
                <c:pt idx="4">
                  <c:v>357388.4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6A-47CD-A12F-2AE26CDC6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565808"/>
        <c:axId val="577564176"/>
      </c:lineChart>
      <c:catAx>
        <c:axId val="577561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62000"/>
        <c:crosses val="autoZero"/>
        <c:auto val="1"/>
        <c:lblAlgn val="ctr"/>
        <c:lblOffset val="100"/>
        <c:noMultiLvlLbl val="0"/>
      </c:catAx>
      <c:valAx>
        <c:axId val="577562000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61456"/>
        <c:crosses val="autoZero"/>
        <c:crossBetween val="between"/>
      </c:valAx>
      <c:catAx>
        <c:axId val="577565808"/>
        <c:scaling>
          <c:orientation val="minMax"/>
        </c:scaling>
        <c:delete val="1"/>
        <c:axPos val="b"/>
        <c:majorTickMark val="out"/>
        <c:minorTickMark val="none"/>
        <c:tickLblPos val="nextTo"/>
        <c:crossAx val="577564176"/>
        <c:crosses val="autoZero"/>
        <c:auto val="1"/>
        <c:lblAlgn val="ctr"/>
        <c:lblOffset val="100"/>
        <c:noMultiLvlLbl val="0"/>
      </c:catAx>
      <c:valAx>
        <c:axId val="5775641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65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ed6cec5-8c42-4eba-bc19-646944829ecd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Sheet1!$B$61</c:f>
              <c:strCache>
                <c:ptCount val="1"/>
                <c:pt idx="0">
                  <c:v>1.Within Bangladesh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Sheet1!$C$59:$L$60</c:f>
              <c:multiLvlStrCache>
                <c:ptCount val="10"/>
                <c:lvl>
                  <c:pt idx="0">
                    <c:v>Amount</c:v>
                  </c:pt>
                  <c:pt idx="1">
                    <c:v>Composition</c:v>
                  </c:pt>
                  <c:pt idx="2">
                    <c:v>Amount</c:v>
                  </c:pt>
                  <c:pt idx="3">
                    <c:v>Composition</c:v>
                  </c:pt>
                  <c:pt idx="4">
                    <c:v>Amount</c:v>
                  </c:pt>
                  <c:pt idx="5">
                    <c:v>Composition</c:v>
                  </c:pt>
                  <c:pt idx="6">
                    <c:v>Amount</c:v>
                  </c:pt>
                  <c:pt idx="7">
                    <c:v>Composition</c:v>
                  </c:pt>
                  <c:pt idx="8">
                    <c:v>Amount</c:v>
                  </c:pt>
                  <c:pt idx="9">
                    <c:v>Composition</c:v>
                  </c:pt>
                </c:lvl>
                <c:lvl>
                  <c:pt idx="0">
                    <c:v>2019</c:v>
                  </c:pt>
                  <c:pt idx="2">
                    <c:v>2020</c:v>
                  </c:pt>
                  <c:pt idx="4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Sheet1!$C$61:$L$61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6-4A7B-A2BE-2E0B8686CF6D}"/>
            </c:ext>
          </c:extLst>
        </c:ser>
        <c:ser>
          <c:idx val="1"/>
          <c:order val="1"/>
          <c:tx>
            <c:strRef>
              <c:f>Sheet1!$B$62</c:f>
              <c:strCache>
                <c:ptCount val="1"/>
                <c:pt idx="0">
                  <c:v>     a)In Rural Areas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Sheet1!$C$59:$L$60</c:f>
              <c:multiLvlStrCache>
                <c:ptCount val="10"/>
                <c:lvl>
                  <c:pt idx="0">
                    <c:v>Amount</c:v>
                  </c:pt>
                  <c:pt idx="1">
                    <c:v>Composition</c:v>
                  </c:pt>
                  <c:pt idx="2">
                    <c:v>Amount</c:v>
                  </c:pt>
                  <c:pt idx="3">
                    <c:v>Composition</c:v>
                  </c:pt>
                  <c:pt idx="4">
                    <c:v>Amount</c:v>
                  </c:pt>
                  <c:pt idx="5">
                    <c:v>Composition</c:v>
                  </c:pt>
                  <c:pt idx="6">
                    <c:v>Amount</c:v>
                  </c:pt>
                  <c:pt idx="7">
                    <c:v>Composition</c:v>
                  </c:pt>
                  <c:pt idx="8">
                    <c:v>Amount</c:v>
                  </c:pt>
                  <c:pt idx="9">
                    <c:v>Composition</c:v>
                  </c:pt>
                </c:lvl>
                <c:lvl>
                  <c:pt idx="0">
                    <c:v>2019</c:v>
                  </c:pt>
                  <c:pt idx="2">
                    <c:v>2020</c:v>
                  </c:pt>
                  <c:pt idx="4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Sheet1!$C$62:$L$62</c:f>
              <c:numCache>
                <c:formatCode>General</c:formatCode>
                <c:ptCount val="10"/>
                <c:pt idx="0">
                  <c:v>26431716557</c:v>
                </c:pt>
                <c:pt idx="1">
                  <c:v>0</c:v>
                </c:pt>
                <c:pt idx="2">
                  <c:v>28753581886</c:v>
                </c:pt>
                <c:pt idx="3" formatCode="0.00%">
                  <c:v>9.5600000000000004E-2</c:v>
                </c:pt>
                <c:pt idx="4">
                  <c:v>28766289119</c:v>
                </c:pt>
                <c:pt idx="5" formatCode="0.00%">
                  <c:v>9.1999999999999998E-2</c:v>
                </c:pt>
                <c:pt idx="6">
                  <c:v>30095633846</c:v>
                </c:pt>
                <c:pt idx="7" formatCode="0.00%">
                  <c:v>8.7800000000000003E-2</c:v>
                </c:pt>
                <c:pt idx="8">
                  <c:v>30602872252</c:v>
                </c:pt>
                <c:pt idx="9" formatCode="0.00%">
                  <c:v>8.48E-2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6-4A7B-A2BE-2E0B8686CF6D}"/>
            </c:ext>
          </c:extLst>
        </c:ser>
        <c:ser>
          <c:idx val="2"/>
          <c:order val="2"/>
          <c:tx>
            <c:strRef>
              <c:f>Sheet1!$B$63</c:f>
              <c:strCache>
                <c:ptCount val="1"/>
                <c:pt idx="0">
                  <c:v>     b)In Urban Areas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Sheet1!$C$59:$L$60</c:f>
              <c:multiLvlStrCache>
                <c:ptCount val="10"/>
                <c:lvl>
                  <c:pt idx="0">
                    <c:v>Amount</c:v>
                  </c:pt>
                  <c:pt idx="1">
                    <c:v>Composition</c:v>
                  </c:pt>
                  <c:pt idx="2">
                    <c:v>Amount</c:v>
                  </c:pt>
                  <c:pt idx="3">
                    <c:v>Composition</c:v>
                  </c:pt>
                  <c:pt idx="4">
                    <c:v>Amount</c:v>
                  </c:pt>
                  <c:pt idx="5">
                    <c:v>Composition</c:v>
                  </c:pt>
                  <c:pt idx="6">
                    <c:v>Amount</c:v>
                  </c:pt>
                  <c:pt idx="7">
                    <c:v>Composition</c:v>
                  </c:pt>
                  <c:pt idx="8">
                    <c:v>Amount</c:v>
                  </c:pt>
                  <c:pt idx="9">
                    <c:v>Composition</c:v>
                  </c:pt>
                </c:lvl>
                <c:lvl>
                  <c:pt idx="0">
                    <c:v>2019</c:v>
                  </c:pt>
                  <c:pt idx="2">
                    <c:v>2020</c:v>
                  </c:pt>
                  <c:pt idx="4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Sheet1!$C$63:$L$63</c:f>
              <c:numCache>
                <c:formatCode>0%</c:formatCode>
                <c:ptCount val="10"/>
                <c:pt idx="0" formatCode="General">
                  <c:v>237836873092</c:v>
                </c:pt>
                <c:pt idx="1">
                  <c:v>0.1</c:v>
                </c:pt>
                <c:pt idx="2" formatCode="General">
                  <c:v>271864361679</c:v>
                </c:pt>
                <c:pt idx="3" formatCode="0.00%">
                  <c:v>0.90439999999999998</c:v>
                </c:pt>
                <c:pt idx="4" formatCode="General">
                  <c:v>284007531409</c:v>
                </c:pt>
                <c:pt idx="5" formatCode="0.00%">
                  <c:v>0.90800000000000003</c:v>
                </c:pt>
                <c:pt idx="6" formatCode="General">
                  <c:v>312848523656</c:v>
                </c:pt>
                <c:pt idx="7" formatCode="0.00%">
                  <c:v>0.91220000000000001</c:v>
                </c:pt>
                <c:pt idx="8" formatCode="General">
                  <c:v>330214106019</c:v>
                </c:pt>
                <c:pt idx="9" formatCode="0.00%">
                  <c:v>0.91520000000000001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6-4A7B-A2BE-2E0B8686CF6D}"/>
            </c:ext>
          </c:extLst>
        </c:ser>
        <c:ser>
          <c:idx val="3"/>
          <c:order val="3"/>
          <c:tx>
            <c:strRef>
              <c:f>Sheet1!$B$64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Sheet1!$C$59:$L$60</c:f>
              <c:multiLvlStrCache>
                <c:ptCount val="10"/>
                <c:lvl>
                  <c:pt idx="0">
                    <c:v>Amount</c:v>
                  </c:pt>
                  <c:pt idx="1">
                    <c:v>Composition</c:v>
                  </c:pt>
                  <c:pt idx="2">
                    <c:v>Amount</c:v>
                  </c:pt>
                  <c:pt idx="3">
                    <c:v>Composition</c:v>
                  </c:pt>
                  <c:pt idx="4">
                    <c:v>Amount</c:v>
                  </c:pt>
                  <c:pt idx="5">
                    <c:v>Composition</c:v>
                  </c:pt>
                  <c:pt idx="6">
                    <c:v>Amount</c:v>
                  </c:pt>
                  <c:pt idx="7">
                    <c:v>Composition</c:v>
                  </c:pt>
                  <c:pt idx="8">
                    <c:v>Amount</c:v>
                  </c:pt>
                  <c:pt idx="9">
                    <c:v>Composition</c:v>
                  </c:pt>
                </c:lvl>
                <c:lvl>
                  <c:pt idx="0">
                    <c:v>2019</c:v>
                  </c:pt>
                  <c:pt idx="2">
                    <c:v>2020</c:v>
                  </c:pt>
                  <c:pt idx="4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Sheet1!$C$64:$L$64</c:f>
              <c:numCache>
                <c:formatCode>0%</c:formatCode>
                <c:ptCount val="10"/>
                <c:pt idx="0" formatCode="General">
                  <c:v>264268589649</c:v>
                </c:pt>
                <c:pt idx="1">
                  <c:v>1</c:v>
                </c:pt>
                <c:pt idx="2" formatCode="General">
                  <c:v>300617943566</c:v>
                </c:pt>
                <c:pt idx="3">
                  <c:v>1</c:v>
                </c:pt>
                <c:pt idx="4" formatCode="General">
                  <c:v>312773820529</c:v>
                </c:pt>
                <c:pt idx="5">
                  <c:v>1</c:v>
                </c:pt>
                <c:pt idx="6" formatCode="General">
                  <c:v>342944157503</c:v>
                </c:pt>
                <c:pt idx="7">
                  <c:v>1</c:v>
                </c:pt>
                <c:pt idx="8" formatCode="General">
                  <c:v>360816978271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6-4A7B-A2BE-2E0B8686CF6D}"/>
            </c:ext>
          </c:extLst>
        </c:ser>
        <c:ser>
          <c:idx val="4"/>
          <c:order val="4"/>
          <c:tx>
            <c:strRef>
              <c:f>Sheet1!$B$65</c:f>
              <c:strCache>
                <c:ptCount val="1"/>
                <c:pt idx="0">
                  <c:v>2.Outside Bangldesh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Sheet1!$C$59:$L$60</c:f>
              <c:multiLvlStrCache>
                <c:ptCount val="10"/>
                <c:lvl>
                  <c:pt idx="0">
                    <c:v>Amount</c:v>
                  </c:pt>
                  <c:pt idx="1">
                    <c:v>Composition</c:v>
                  </c:pt>
                  <c:pt idx="2">
                    <c:v>Amount</c:v>
                  </c:pt>
                  <c:pt idx="3">
                    <c:v>Composition</c:v>
                  </c:pt>
                  <c:pt idx="4">
                    <c:v>Amount</c:v>
                  </c:pt>
                  <c:pt idx="5">
                    <c:v>Composition</c:v>
                  </c:pt>
                  <c:pt idx="6">
                    <c:v>Amount</c:v>
                  </c:pt>
                  <c:pt idx="7">
                    <c:v>Composition</c:v>
                  </c:pt>
                  <c:pt idx="8">
                    <c:v>Amount</c:v>
                  </c:pt>
                  <c:pt idx="9">
                    <c:v>Composition</c:v>
                  </c:pt>
                </c:lvl>
                <c:lvl>
                  <c:pt idx="0">
                    <c:v>2019</c:v>
                  </c:pt>
                  <c:pt idx="2">
                    <c:v>2020</c:v>
                  </c:pt>
                  <c:pt idx="4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Sheet1!$C$65:$L$65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6-4A7B-A2BE-2E0B8686CF6D}"/>
            </c:ext>
          </c:extLst>
        </c:ser>
        <c:ser>
          <c:idx val="5"/>
          <c:order val="5"/>
          <c:tx>
            <c:strRef>
              <c:f>Sheet1!$B$66</c:f>
              <c:strCache>
                <c:ptCount val="1"/>
                <c:pt idx="0">
                  <c:v>Total (1+2)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Sheet1!$C$59:$L$60</c:f>
              <c:multiLvlStrCache>
                <c:ptCount val="10"/>
                <c:lvl>
                  <c:pt idx="0">
                    <c:v>Amount</c:v>
                  </c:pt>
                  <c:pt idx="1">
                    <c:v>Composition</c:v>
                  </c:pt>
                  <c:pt idx="2">
                    <c:v>Amount</c:v>
                  </c:pt>
                  <c:pt idx="3">
                    <c:v>Composition</c:v>
                  </c:pt>
                  <c:pt idx="4">
                    <c:v>Amount</c:v>
                  </c:pt>
                  <c:pt idx="5">
                    <c:v>Composition</c:v>
                  </c:pt>
                  <c:pt idx="6">
                    <c:v>Amount</c:v>
                  </c:pt>
                  <c:pt idx="7">
                    <c:v>Composition</c:v>
                  </c:pt>
                  <c:pt idx="8">
                    <c:v>Amount</c:v>
                  </c:pt>
                  <c:pt idx="9">
                    <c:v>Composition</c:v>
                  </c:pt>
                </c:lvl>
                <c:lvl>
                  <c:pt idx="0">
                    <c:v>2019</c:v>
                  </c:pt>
                  <c:pt idx="2">
                    <c:v>2020</c:v>
                  </c:pt>
                  <c:pt idx="4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Sheet1!$C$66:$L$66</c:f>
              <c:numCache>
                <c:formatCode>0%</c:formatCode>
                <c:ptCount val="10"/>
                <c:pt idx="0" formatCode="General">
                  <c:v>264268589649</c:v>
                </c:pt>
                <c:pt idx="1">
                  <c:v>1</c:v>
                </c:pt>
                <c:pt idx="2" formatCode="General">
                  <c:v>300617943566</c:v>
                </c:pt>
                <c:pt idx="3">
                  <c:v>1</c:v>
                </c:pt>
                <c:pt idx="4" formatCode="General">
                  <c:v>312773820529</c:v>
                </c:pt>
                <c:pt idx="5">
                  <c:v>1</c:v>
                </c:pt>
                <c:pt idx="6" formatCode="General">
                  <c:v>342944157503</c:v>
                </c:pt>
                <c:pt idx="7">
                  <c:v>1</c:v>
                </c:pt>
                <c:pt idx="8" formatCode="General">
                  <c:v>360816978271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6-4A7B-A2BE-2E0B8686C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7448272"/>
        <c:axId val="637446096"/>
      </c:lineChart>
      <c:catAx>
        <c:axId val="63744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46096"/>
        <c:crosses val="autoZero"/>
        <c:auto val="1"/>
        <c:lblAlgn val="ctr"/>
        <c:lblOffset val="100"/>
        <c:noMultiLvlLbl val="0"/>
      </c:catAx>
      <c:valAx>
        <c:axId val="63744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4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8c4b69b-4d3f-456a-bfb5-50b3e18401af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Division</a:t>
            </a:r>
            <a:r>
              <a:rPr lang="en-US" baseline="0" dirty="0"/>
              <a:t>-wise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Sheet1!$D$75</c:f>
              <c:strCache>
                <c:ptCount val="1"/>
                <c:pt idx="0">
                  <c:v>Dhaka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Sheet1!$E$75:$I$75</c:f>
              <c:numCache>
                <c:formatCode>General</c:formatCode>
                <c:ptCount val="5"/>
                <c:pt idx="0">
                  <c:v>194694679083</c:v>
                </c:pt>
                <c:pt idx="1">
                  <c:v>219164567260</c:v>
                </c:pt>
                <c:pt idx="2">
                  <c:v>229706004293</c:v>
                </c:pt>
                <c:pt idx="3">
                  <c:v>254009383933</c:v>
                </c:pt>
                <c:pt idx="4">
                  <c:v>267678759507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1-42CD-9810-ADFF9F5255ED}"/>
            </c:ext>
          </c:extLst>
        </c:ser>
        <c:ser>
          <c:idx val="1"/>
          <c:order val="1"/>
          <c:tx>
            <c:strRef>
              <c:f>Sheet1!$D$76</c:f>
              <c:strCache>
                <c:ptCount val="1"/>
                <c:pt idx="0">
                  <c:v>Chittagong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Sheet1!$E$76:$I$76</c:f>
              <c:numCache>
                <c:formatCode>General</c:formatCode>
                <c:ptCount val="5"/>
                <c:pt idx="0">
                  <c:v>50488355028</c:v>
                </c:pt>
                <c:pt idx="1">
                  <c:v>62316540044</c:v>
                </c:pt>
                <c:pt idx="2">
                  <c:v>64502642480</c:v>
                </c:pt>
                <c:pt idx="3">
                  <c:v>69266638635</c:v>
                </c:pt>
                <c:pt idx="4">
                  <c:v>72611074775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E1-42CD-9810-ADFF9F5255ED}"/>
            </c:ext>
          </c:extLst>
        </c:ser>
        <c:ser>
          <c:idx val="2"/>
          <c:order val="2"/>
          <c:tx>
            <c:strRef>
              <c:f>Sheet1!$D$77</c:f>
              <c:strCache>
                <c:ptCount val="1"/>
                <c:pt idx="0">
                  <c:v>Sylhet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Sheet1!$E$77:$I$77</c:f>
              <c:numCache>
                <c:formatCode>General</c:formatCode>
                <c:ptCount val="5"/>
                <c:pt idx="0">
                  <c:v>596444575</c:v>
                </c:pt>
                <c:pt idx="1">
                  <c:v>559850559</c:v>
                </c:pt>
                <c:pt idx="2">
                  <c:v>536130298</c:v>
                </c:pt>
                <c:pt idx="3">
                  <c:v>790794787</c:v>
                </c:pt>
                <c:pt idx="4">
                  <c:v>1478424918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E1-42CD-9810-ADFF9F5255ED}"/>
            </c:ext>
          </c:extLst>
        </c:ser>
        <c:ser>
          <c:idx val="3"/>
          <c:order val="3"/>
          <c:tx>
            <c:strRef>
              <c:f>Sheet1!$D$78</c:f>
              <c:strCache>
                <c:ptCount val="1"/>
                <c:pt idx="0">
                  <c:v>Rajshahi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Sheet1!$E$78:$I$78</c:f>
              <c:numCache>
                <c:formatCode>General</c:formatCode>
                <c:ptCount val="5"/>
                <c:pt idx="0">
                  <c:v>6474479583</c:v>
                </c:pt>
                <c:pt idx="1">
                  <c:v>6443695356</c:v>
                </c:pt>
                <c:pt idx="2">
                  <c:v>6352500803</c:v>
                </c:pt>
                <c:pt idx="3">
                  <c:v>6560741567</c:v>
                </c:pt>
                <c:pt idx="4">
                  <c:v>6317894895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E1-42CD-9810-ADFF9F5255ED}"/>
            </c:ext>
          </c:extLst>
        </c:ser>
        <c:ser>
          <c:idx val="4"/>
          <c:order val="4"/>
          <c:tx>
            <c:strRef>
              <c:f>Sheet1!$D$79</c:f>
              <c:strCache>
                <c:ptCount val="1"/>
                <c:pt idx="0">
                  <c:v>Khulna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Sheet1!$E$79:$I$79</c:f>
              <c:numCache>
                <c:formatCode>General</c:formatCode>
                <c:ptCount val="5"/>
                <c:pt idx="0">
                  <c:v>6245768176</c:v>
                </c:pt>
                <c:pt idx="1">
                  <c:v>6429542620</c:v>
                </c:pt>
                <c:pt idx="2">
                  <c:v>6296518408</c:v>
                </c:pt>
                <c:pt idx="3">
                  <c:v>7009059035</c:v>
                </c:pt>
                <c:pt idx="4">
                  <c:v>6906705509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E1-42CD-9810-ADFF9F5255ED}"/>
            </c:ext>
          </c:extLst>
        </c:ser>
        <c:ser>
          <c:idx val="5"/>
          <c:order val="5"/>
          <c:tx>
            <c:strRef>
              <c:f>Sheet1!$D$80</c:f>
              <c:strCache>
                <c:ptCount val="1"/>
                <c:pt idx="0">
                  <c:v>Rangpur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Sheet1!$E$80:$I$80</c:f>
              <c:numCache>
                <c:formatCode>General</c:formatCode>
                <c:ptCount val="5"/>
                <c:pt idx="0">
                  <c:v>2267255928</c:v>
                </c:pt>
                <c:pt idx="1">
                  <c:v>2390991771</c:v>
                </c:pt>
                <c:pt idx="2">
                  <c:v>2165276204</c:v>
                </c:pt>
                <c:pt idx="3">
                  <c:v>2060156874</c:v>
                </c:pt>
                <c:pt idx="4">
                  <c:v>1985460307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E1-42CD-9810-ADFF9F5255ED}"/>
            </c:ext>
          </c:extLst>
        </c:ser>
        <c:ser>
          <c:idx val="6"/>
          <c:order val="6"/>
          <c:tx>
            <c:strRef>
              <c:f>Sheet1!$D$81</c:f>
              <c:strCache>
                <c:ptCount val="1"/>
                <c:pt idx="0">
                  <c:v>Barisal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Sheet1!$E$81:$I$81</c:f>
              <c:numCache>
                <c:formatCode>General</c:formatCode>
                <c:ptCount val="5"/>
                <c:pt idx="0">
                  <c:v>1403466160</c:v>
                </c:pt>
                <c:pt idx="1">
                  <c:v>1434312616</c:v>
                </c:pt>
                <c:pt idx="2">
                  <c:v>1346655415</c:v>
                </c:pt>
                <c:pt idx="3">
                  <c:v>1290198009</c:v>
                </c:pt>
                <c:pt idx="4">
                  <c:v>1500748571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E1-42CD-9810-ADFF9F5255ED}"/>
            </c:ext>
          </c:extLst>
        </c:ser>
        <c:ser>
          <c:idx val="7"/>
          <c:order val="7"/>
          <c:tx>
            <c:strRef>
              <c:f>Sheet1!$D$82</c:f>
              <c:strCache>
                <c:ptCount val="1"/>
                <c:pt idx="0">
                  <c:v>Mymensingh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Sheet1!$E$73:$I$74</c:f>
              <c:multiLvlStrCache>
                <c:ptCount val="5"/>
                <c:lvl>
                  <c:pt idx="0">
                    <c:v>Amount</c:v>
                  </c:pt>
                  <c:pt idx="1">
                    <c:v>Amount</c:v>
                  </c:pt>
                  <c:pt idx="2">
                    <c:v>Amount</c:v>
                  </c:pt>
                  <c:pt idx="3">
                    <c:v>Amount</c:v>
                  </c:pt>
                  <c:pt idx="4">
                    <c:v>Amount</c:v>
                  </c:pt>
                </c:lvl>
                <c:lvl>
                  <c:pt idx="0">
                    <c:v>2019</c:v>
                  </c:pt>
                  <c:pt idx="1">
                    <c:v>2020</c:v>
                  </c:pt>
                  <c:pt idx="2">
                    <c:v>2021</c:v>
                  </c:pt>
                  <c:pt idx="3">
                    <c:v>2022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Sheet1!$E$82:$I$82</c:f>
              <c:numCache>
                <c:formatCode>General</c:formatCode>
                <c:ptCount val="5"/>
                <c:pt idx="0">
                  <c:v>2098141116</c:v>
                </c:pt>
                <c:pt idx="1">
                  <c:v>1878443339</c:v>
                </c:pt>
                <c:pt idx="2">
                  <c:v>1368092627</c:v>
                </c:pt>
                <c:pt idx="3">
                  <c:v>1957184661</c:v>
                </c:pt>
                <c:pt idx="4">
                  <c:v>2337909789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E1-42CD-9810-ADFF9F525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444464"/>
        <c:axId val="637448816"/>
      </c:barChart>
      <c:catAx>
        <c:axId val="63744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48816"/>
        <c:crosses val="autoZero"/>
        <c:auto val="1"/>
        <c:lblAlgn val="ctr"/>
        <c:lblOffset val="100"/>
        <c:noMultiLvlLbl val="0"/>
      </c:catAx>
      <c:valAx>
        <c:axId val="6374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4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b3dea69-7626-4115-9fba-ca6257454eeb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[mdjfvnf.xlsx]Sheet6!PivotTable1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4340474200501499"/>
          <c:y val="6.2146814981460699E-2"/>
          <c:w val="0.75197064029786997"/>
          <c:h val="0.57412651808354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Quard</c:v>
                </c:pt>
                <c:pt idx="8">
                  <c:v>Staff loan</c:v>
                </c:pt>
                <c:pt idx="9">
                  <c:v>Visa card</c:v>
                </c:pt>
              </c:strCache>
            </c:strRef>
          </c:cat>
          <c:val>
            <c:numRef>
              <c:f>Sheet6!$B$2:$B$12</c:f>
              <c:numCache>
                <c:formatCode>General</c:formatCode>
                <c:ptCount val="10"/>
                <c:pt idx="0">
                  <c:v>175173.237666</c:v>
                </c:pt>
                <c:pt idx="1">
                  <c:v>4110.9092959999998</c:v>
                </c:pt>
                <c:pt idx="2">
                  <c:v>56906637122</c:v>
                </c:pt>
                <c:pt idx="3">
                  <c:v>8648705103</c:v>
                </c:pt>
                <c:pt idx="4">
                  <c:v>609610142</c:v>
                </c:pt>
                <c:pt idx="5">
                  <c:v>2213.479499</c:v>
                </c:pt>
                <c:pt idx="6">
                  <c:v>285.82661200000001</c:v>
                </c:pt>
                <c:pt idx="7">
                  <c:v>931350622</c:v>
                </c:pt>
                <c:pt idx="8">
                  <c:v>2431330908</c:v>
                </c:pt>
                <c:pt idx="9">
                  <c:v>727898260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4-4BF3-AF2D-4812E9CA9DF6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Quard</c:v>
                </c:pt>
                <c:pt idx="8">
                  <c:v>Staff loan</c:v>
                </c:pt>
                <c:pt idx="9">
                  <c:v>Visa card</c:v>
                </c:pt>
              </c:strCache>
            </c:strRef>
          </c:cat>
          <c:val>
            <c:numRef>
              <c:f>Sheet6!$C$2:$C$12</c:f>
              <c:numCache>
                <c:formatCode>General</c:formatCode>
                <c:ptCount val="10"/>
                <c:pt idx="0">
                  <c:v>198926795932</c:v>
                </c:pt>
                <c:pt idx="1">
                  <c:v>7087218568</c:v>
                </c:pt>
                <c:pt idx="2">
                  <c:v>62882333115</c:v>
                </c:pt>
                <c:pt idx="3">
                  <c:v>10565217449</c:v>
                </c:pt>
                <c:pt idx="4">
                  <c:v>530405560</c:v>
                </c:pt>
                <c:pt idx="5">
                  <c:v>4308095641</c:v>
                </c:pt>
                <c:pt idx="6">
                  <c:v>221690407</c:v>
                </c:pt>
                <c:pt idx="7">
                  <c:v>905733176</c:v>
                </c:pt>
                <c:pt idx="8">
                  <c:v>2308715593</c:v>
                </c:pt>
                <c:pt idx="9">
                  <c:v>758648835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4-4BF3-AF2D-4812E9CA9DF6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Quard</c:v>
                </c:pt>
                <c:pt idx="8">
                  <c:v>Staff loan</c:v>
                </c:pt>
                <c:pt idx="9">
                  <c:v>Visa card</c:v>
                </c:pt>
              </c:strCache>
            </c:strRef>
          </c:cat>
          <c:val>
            <c:numRef>
              <c:f>Sheet6!$D$2:$D$12</c:f>
              <c:numCache>
                <c:formatCode>General</c:formatCode>
                <c:ptCount val="10"/>
                <c:pt idx="0">
                  <c:v>204476232728</c:v>
                </c:pt>
                <c:pt idx="1">
                  <c:v>9783345114</c:v>
                </c:pt>
                <c:pt idx="2">
                  <c:v>60528283545</c:v>
                </c:pt>
                <c:pt idx="3">
                  <c:v>13511828373</c:v>
                </c:pt>
                <c:pt idx="4">
                  <c:v>412031312</c:v>
                </c:pt>
                <c:pt idx="5">
                  <c:v>5071054090</c:v>
                </c:pt>
                <c:pt idx="6">
                  <c:v>247948307</c:v>
                </c:pt>
                <c:pt idx="7">
                  <c:v>569928680</c:v>
                </c:pt>
                <c:pt idx="8">
                  <c:v>2156635896</c:v>
                </c:pt>
                <c:pt idx="9">
                  <c:v>854296681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4-4BF3-AF2D-4812E9CA9DF6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Sum of 2022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Quard</c:v>
                </c:pt>
                <c:pt idx="8">
                  <c:v>Staff loan</c:v>
                </c:pt>
                <c:pt idx="9">
                  <c:v>Visa card</c:v>
                </c:pt>
              </c:strCache>
            </c:strRef>
          </c:cat>
          <c:val>
            <c:numRef>
              <c:f>Sheet6!$E$2:$E$12</c:f>
              <c:numCache>
                <c:formatCode>General</c:formatCode>
                <c:ptCount val="10"/>
                <c:pt idx="0">
                  <c:v>219134720518</c:v>
                </c:pt>
                <c:pt idx="1">
                  <c:v>9734443463</c:v>
                </c:pt>
                <c:pt idx="2">
                  <c:v>61528389120</c:v>
                </c:pt>
                <c:pt idx="3">
                  <c:v>17045124824</c:v>
                </c:pt>
                <c:pt idx="4">
                  <c:v>362427485</c:v>
                </c:pt>
                <c:pt idx="5">
                  <c:v>14521541191</c:v>
                </c:pt>
                <c:pt idx="6">
                  <c:v>173858656</c:v>
                </c:pt>
                <c:pt idx="7">
                  <c:v>1110964831</c:v>
                </c:pt>
                <c:pt idx="8">
                  <c:v>2086774124</c:v>
                </c:pt>
                <c:pt idx="9">
                  <c:v>1060291598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84-4BF3-AF2D-4812E9CA9DF6}"/>
            </c:ext>
          </c:extLst>
        </c:ser>
        <c:ser>
          <c:idx val="4"/>
          <c:order val="4"/>
          <c:tx>
            <c:strRef>
              <c:f>Sheet6!$F$1</c:f>
              <c:strCache>
                <c:ptCount val="1"/>
                <c:pt idx="0">
                  <c:v>Sum of 2023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Quard</c:v>
                </c:pt>
                <c:pt idx="8">
                  <c:v>Staff loan</c:v>
                </c:pt>
                <c:pt idx="9">
                  <c:v>Visa card</c:v>
                </c:pt>
              </c:strCache>
            </c:strRef>
          </c:cat>
          <c:val>
            <c:numRef>
              <c:f>Sheet6!$F$2:$F$12</c:f>
              <c:numCache>
                <c:formatCode>General</c:formatCode>
                <c:ptCount val="10"/>
                <c:pt idx="0">
                  <c:v>231593621203</c:v>
                </c:pt>
                <c:pt idx="1">
                  <c:v>11235450770</c:v>
                </c:pt>
                <c:pt idx="2">
                  <c:v>62491807134</c:v>
                </c:pt>
                <c:pt idx="3">
                  <c:v>19133069883</c:v>
                </c:pt>
                <c:pt idx="4">
                  <c:v>339406371</c:v>
                </c:pt>
                <c:pt idx="5">
                  <c:v>20119363535</c:v>
                </c:pt>
                <c:pt idx="6">
                  <c:v>92639285</c:v>
                </c:pt>
                <c:pt idx="7">
                  <c:v>1204869233</c:v>
                </c:pt>
                <c:pt idx="8">
                  <c:v>1903825155</c:v>
                </c:pt>
                <c:pt idx="9">
                  <c:v>1239223459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84-4BF3-AF2D-4812E9CA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450992"/>
        <c:axId val="637449904"/>
      </c:barChart>
      <c:catAx>
        <c:axId val="6374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49904"/>
        <c:crosses val="autoZero"/>
        <c:auto val="1"/>
        <c:lblAlgn val="ctr"/>
        <c:lblOffset val="100"/>
        <c:noMultiLvlLbl val="0"/>
      </c:catAx>
      <c:valAx>
        <c:axId val="63744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2cd897c-c793-4332-8187-d5a20b8bd6c4}"/>
      </c:ext>
    </c:extLst>
  </c:chart>
  <c:spPr>
    <a:solidFill>
      <a:schemeClr val="bg1"/>
    </a:solidFill>
    <a:ln w="9525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[mdjfvnf.xlsx]Sheet9!PivotTable4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9.1130966413629499E-2"/>
          <c:y val="6.0778727445394101E-2"/>
          <c:w val="0.89290096971411503"/>
          <c:h val="0.71365771586243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Sheet9!$A$2:$A$12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Others</c:v>
                </c:pt>
                <c:pt idx="8">
                  <c:v>Quard</c:v>
                </c:pt>
                <c:pt idx="9">
                  <c:v>Visa card</c:v>
                </c:pt>
              </c:strCache>
            </c:strRef>
          </c:cat>
          <c:val>
            <c:numRef>
              <c:f>Sheet9!$B$2:$B$12</c:f>
              <c:numCache>
                <c:formatCode>General</c:formatCode>
                <c:ptCount val="10"/>
                <c:pt idx="0">
                  <c:v>18263.669999999998</c:v>
                </c:pt>
                <c:pt idx="1">
                  <c:v>206.04</c:v>
                </c:pt>
                <c:pt idx="2">
                  <c:v>83.03</c:v>
                </c:pt>
                <c:pt idx="3">
                  <c:v>6379.69</c:v>
                </c:pt>
                <c:pt idx="4">
                  <c:v>79.42</c:v>
                </c:pt>
                <c:pt idx="5">
                  <c:v>23.88</c:v>
                </c:pt>
                <c:pt idx="6">
                  <c:v>32.44</c:v>
                </c:pt>
                <c:pt idx="7">
                  <c:v>1982.61</c:v>
                </c:pt>
                <c:pt idx="8">
                  <c:v>532.99</c:v>
                </c:pt>
                <c:pt idx="9">
                  <c:v>213.65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9-415A-AE51-0FE7233A6630}"/>
            </c:ext>
          </c:extLst>
        </c:ser>
        <c:ser>
          <c:idx val="1"/>
          <c:order val="1"/>
          <c:tx>
            <c:strRef>
              <c:f>Sheet9!$C$1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Sheet9!$A$2:$A$12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Others</c:v>
                </c:pt>
                <c:pt idx="8">
                  <c:v>Quard</c:v>
                </c:pt>
                <c:pt idx="9">
                  <c:v>Visa card</c:v>
                </c:pt>
              </c:strCache>
            </c:strRef>
          </c:cat>
          <c:val>
            <c:numRef>
              <c:f>Sheet9!$C$2:$C$12</c:f>
              <c:numCache>
                <c:formatCode>General</c:formatCode>
                <c:ptCount val="10"/>
                <c:pt idx="0">
                  <c:v>18174.060000000001</c:v>
                </c:pt>
                <c:pt idx="1">
                  <c:v>120.78</c:v>
                </c:pt>
                <c:pt idx="2">
                  <c:v>86.42</c:v>
                </c:pt>
                <c:pt idx="3">
                  <c:v>5563.99</c:v>
                </c:pt>
                <c:pt idx="4">
                  <c:v>62.37</c:v>
                </c:pt>
                <c:pt idx="5">
                  <c:v>76.16</c:v>
                </c:pt>
                <c:pt idx="6">
                  <c:v>21.53</c:v>
                </c:pt>
                <c:pt idx="7">
                  <c:v>27021.8</c:v>
                </c:pt>
                <c:pt idx="8">
                  <c:v>614.41999999999996</c:v>
                </c:pt>
                <c:pt idx="9">
                  <c:v>208.44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9-415A-AE51-0FE7233A6630}"/>
            </c:ext>
          </c:extLst>
        </c:ser>
        <c:ser>
          <c:idx val="2"/>
          <c:order val="2"/>
          <c:tx>
            <c:strRef>
              <c:f>Sheet9!$D$1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Others</c:v>
                </c:pt>
                <c:pt idx="8">
                  <c:v>Quard</c:v>
                </c:pt>
                <c:pt idx="9">
                  <c:v>Visa card</c:v>
                </c:pt>
              </c:strCache>
            </c:strRef>
          </c:cat>
          <c:val>
            <c:numRef>
              <c:f>Sheet9!$D$2:$D$12</c:f>
              <c:numCache>
                <c:formatCode>General</c:formatCode>
                <c:ptCount val="10"/>
                <c:pt idx="0">
                  <c:v>16707.150000000001</c:v>
                </c:pt>
                <c:pt idx="1">
                  <c:v>108.15</c:v>
                </c:pt>
                <c:pt idx="2">
                  <c:v>60.41</c:v>
                </c:pt>
                <c:pt idx="3">
                  <c:v>4410.78</c:v>
                </c:pt>
                <c:pt idx="4">
                  <c:v>43.89</c:v>
                </c:pt>
                <c:pt idx="5">
                  <c:v>40.43</c:v>
                </c:pt>
                <c:pt idx="6">
                  <c:v>16.059999999999999</c:v>
                </c:pt>
                <c:pt idx="7">
                  <c:v>1692.3420000000001</c:v>
                </c:pt>
                <c:pt idx="8">
                  <c:v>675.80799999999999</c:v>
                </c:pt>
                <c:pt idx="9">
                  <c:v>205.76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59-415A-AE51-0FE7233A6630}"/>
            </c:ext>
          </c:extLst>
        </c:ser>
        <c:ser>
          <c:idx val="3"/>
          <c:order val="3"/>
          <c:tx>
            <c:strRef>
              <c:f>Sheet9!$E$1</c:f>
              <c:strCache>
                <c:ptCount val="1"/>
                <c:pt idx="0">
                  <c:v>Sum of 2022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Sheet9!$A$2:$A$12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Others</c:v>
                </c:pt>
                <c:pt idx="8">
                  <c:v>Quard</c:v>
                </c:pt>
                <c:pt idx="9">
                  <c:v>Visa card</c:v>
                </c:pt>
              </c:strCache>
            </c:strRef>
          </c:cat>
          <c:val>
            <c:numRef>
              <c:f>Sheet9!$E$2:$E$12</c:f>
              <c:numCache>
                <c:formatCode>General</c:formatCode>
                <c:ptCount val="10"/>
                <c:pt idx="0">
                  <c:v>13744.97</c:v>
                </c:pt>
                <c:pt idx="1">
                  <c:v>226.3</c:v>
                </c:pt>
                <c:pt idx="2">
                  <c:v>71.62</c:v>
                </c:pt>
                <c:pt idx="3">
                  <c:v>4082.74</c:v>
                </c:pt>
                <c:pt idx="4">
                  <c:v>29.91</c:v>
                </c:pt>
                <c:pt idx="5">
                  <c:v>260.75</c:v>
                </c:pt>
                <c:pt idx="6">
                  <c:v>14.46</c:v>
                </c:pt>
                <c:pt idx="7">
                  <c:v>2194.67</c:v>
                </c:pt>
                <c:pt idx="8">
                  <c:v>747.57</c:v>
                </c:pt>
                <c:pt idx="9">
                  <c:v>270.8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59-415A-AE51-0FE7233A6630}"/>
            </c:ext>
          </c:extLst>
        </c:ser>
        <c:ser>
          <c:idx val="4"/>
          <c:order val="4"/>
          <c:tx>
            <c:strRef>
              <c:f>Sheet9!$F$1</c:f>
              <c:strCache>
                <c:ptCount val="1"/>
                <c:pt idx="0">
                  <c:v>Sum of 2023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Sheet9!$A$2:$A$12</c:f>
              <c:strCache>
                <c:ptCount val="10"/>
                <c:pt idx="0">
                  <c:v>Bai-Muazzal</c:v>
                </c:pt>
                <c:pt idx="1">
                  <c:v>Bai-Murabaha</c:v>
                </c:pt>
                <c:pt idx="2">
                  <c:v>Bai-Salam</c:v>
                </c:pt>
                <c:pt idx="3">
                  <c:v>HPSM</c:v>
                </c:pt>
                <c:pt idx="4">
                  <c:v>Ijara</c:v>
                </c:pt>
                <c:pt idx="5">
                  <c:v>Mudaraba</c:v>
                </c:pt>
                <c:pt idx="6">
                  <c:v>Musharaka</c:v>
                </c:pt>
                <c:pt idx="7">
                  <c:v>Others</c:v>
                </c:pt>
                <c:pt idx="8">
                  <c:v>Quard</c:v>
                </c:pt>
                <c:pt idx="9">
                  <c:v>Visa card</c:v>
                </c:pt>
              </c:strCache>
            </c:strRef>
          </c:cat>
          <c:val>
            <c:numRef>
              <c:f>Sheet9!$F$2:$F$12</c:f>
              <c:numCache>
                <c:formatCode>General</c:formatCode>
                <c:ptCount val="10"/>
                <c:pt idx="0">
                  <c:v>16406.37</c:v>
                </c:pt>
                <c:pt idx="1">
                  <c:v>260.02</c:v>
                </c:pt>
                <c:pt idx="2">
                  <c:v>105.21</c:v>
                </c:pt>
                <c:pt idx="3">
                  <c:v>4646.76</c:v>
                </c:pt>
                <c:pt idx="4">
                  <c:v>33.15</c:v>
                </c:pt>
                <c:pt idx="5">
                  <c:v>213.08</c:v>
                </c:pt>
                <c:pt idx="6">
                  <c:v>0.97929999999999995</c:v>
                </c:pt>
                <c:pt idx="7">
                  <c:v>2343.1106999999902</c:v>
                </c:pt>
                <c:pt idx="8">
                  <c:v>792.95</c:v>
                </c:pt>
                <c:pt idx="9">
                  <c:v>442.38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59-415A-AE51-0FE7233A6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449360"/>
        <c:axId val="639680976"/>
      </c:barChart>
      <c:catAx>
        <c:axId val="63744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680976"/>
        <c:crosses val="autoZero"/>
        <c:auto val="1"/>
        <c:lblAlgn val="ctr"/>
        <c:lblOffset val="100"/>
        <c:noMultiLvlLbl val="0"/>
      </c:catAx>
      <c:valAx>
        <c:axId val="63968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4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74b142d-579b-47da-b947-2d827630c541}"/>
      </c:ext>
    </c:extLst>
  </c:chart>
  <c:spPr>
    <a:solidFill>
      <a:schemeClr val="bg1"/>
    </a:solidFill>
    <a:ln w="9525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cap="all" normalizeH="0" baseline="0">
                <a:effectLst/>
              </a:rPr>
              <a:t>Classified Investment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Sheet1!$A$53</c:f>
              <c:strCache>
                <c:ptCount val="1"/>
                <c:pt idx="0">
                  <c:v>Classified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Sheet1!$B$52:$F$52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Sheet1!$B$53:$F$53</c:f>
              <c:numCache>
                <c:formatCode>General</c:formatCode>
                <c:ptCount val="5"/>
                <c:pt idx="0" formatCode="#,##0">
                  <c:v>1753</c:v>
                </c:pt>
                <c:pt idx="1">
                  <c:v>16733.38</c:v>
                </c:pt>
                <c:pt idx="2">
                  <c:v>16129.99</c:v>
                </c:pt>
                <c:pt idx="3">
                  <c:v>16391.259999999998</c:v>
                </c:pt>
                <c:pt idx="4">
                  <c:v>17163.72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C1-46DB-AE35-501649301331}"/>
            </c:ext>
          </c:extLst>
        </c:ser>
        <c:ser>
          <c:idx val="1"/>
          <c:order val="1"/>
          <c:tx>
            <c:strRef>
              <c:f>Sheet1!$A$54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Sheet1!$B$52:$F$52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Sheet1!$B$54:$F$54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2C1-46DB-AE35-501649301331}"/>
            </c:ext>
          </c:extLst>
        </c:ser>
        <c:ser>
          <c:idx val="2"/>
          <c:order val="2"/>
          <c:tx>
            <c:strRef>
              <c:f>Sheet1!$A$55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Sheet1!$B$52:$F$52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Sheet1!$B$55:$F$55</c:f>
              <c:numCache>
                <c:formatCode>General</c:formatCode>
                <c:ptCount val="5"/>
                <c:pt idx="0" formatCode="#,##0">
                  <c:v>264269</c:v>
                </c:pt>
                <c:pt idx="1">
                  <c:v>300617.90000000002</c:v>
                </c:pt>
                <c:pt idx="2">
                  <c:v>312773.82</c:v>
                </c:pt>
                <c:pt idx="3">
                  <c:v>342944.2</c:v>
                </c:pt>
                <c:pt idx="4">
                  <c:v>360817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C1-46DB-AE35-501649301331}"/>
            </c:ext>
          </c:extLst>
        </c:ser>
        <c:ser>
          <c:idx val="3"/>
          <c:order val="3"/>
          <c:tx>
            <c:strRef>
              <c:f>Sheet1!$A$56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Sheet1!$B$52:$F$52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Sheet1!$B$56:$F$56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2C1-46DB-AE35-5016493013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39681520"/>
        <c:axId val="639682608"/>
      </c:barChart>
      <c:catAx>
        <c:axId val="639681520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682608"/>
        <c:crosses val="autoZero"/>
        <c:auto val="1"/>
        <c:lblAlgn val="ctr"/>
        <c:lblOffset val="100"/>
        <c:noMultiLvlLbl val="0"/>
      </c:catAx>
      <c:valAx>
        <c:axId val="63968260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3968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f5113aa-7b0b-4af5-814c-25bc010ef2b8}"/>
      </c:ext>
    </c:extLst>
  </c:chart>
  <c:spPr>
    <a:noFill/>
    <a:ln w="9525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6F4AD-4BD0-4F71-963D-EC9ABCACE9F6}" type="doc">
      <dgm:prSet loTypeId="urn:microsoft.com/office/officeart/2011/layout/HexagonRadial" loCatId="cycle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en-US"/>
        </a:p>
      </dgm:t>
    </dgm:pt>
    <dgm:pt modelId="{FAE881C5-2F7C-4ADC-ABE7-606B42066BAE}">
      <dgm:prSet phldrT="[Text]"/>
      <dgm:spPr/>
      <dgm:t>
        <a:bodyPr/>
        <a:lstStyle/>
        <a:p>
          <a:r>
            <a:rPr lang="en-US" dirty="0"/>
            <a:t>Product &amp; Services</a:t>
          </a:r>
        </a:p>
      </dgm:t>
    </dgm:pt>
    <dgm:pt modelId="{24E44C32-5C69-4E44-ABEF-99E3CEBB55C8}" type="parTrans" cxnId="{FD5031B7-1D64-4BBB-85AD-5435F9F5905D}">
      <dgm:prSet/>
      <dgm:spPr/>
      <dgm:t>
        <a:bodyPr/>
        <a:lstStyle/>
        <a:p>
          <a:endParaRPr lang="en-US"/>
        </a:p>
      </dgm:t>
    </dgm:pt>
    <dgm:pt modelId="{AE82EBBB-8DA3-4A2D-AC06-E10F432C9283}" type="sibTrans" cxnId="{FD5031B7-1D64-4BBB-85AD-5435F9F5905D}">
      <dgm:prSet/>
      <dgm:spPr/>
      <dgm:t>
        <a:bodyPr/>
        <a:lstStyle/>
        <a:p>
          <a:endParaRPr lang="en-US"/>
        </a:p>
      </dgm:t>
    </dgm:pt>
    <dgm:pt modelId="{02619B29-7F49-412E-8473-C477D3ADBF5E}">
      <dgm:prSet phldrT="[Text]"/>
      <dgm:spPr/>
      <dgm:t>
        <a:bodyPr/>
        <a:lstStyle/>
        <a:p>
          <a:r>
            <a:rPr lang="en-US" dirty="0"/>
            <a:t>Bai-</a:t>
          </a:r>
          <a:r>
            <a:rPr lang="en-US" dirty="0" err="1"/>
            <a:t>Muajjal</a:t>
          </a:r>
          <a:endParaRPr lang="en-US" dirty="0"/>
        </a:p>
      </dgm:t>
    </dgm:pt>
    <dgm:pt modelId="{67B5DDAD-ECE6-421D-8FE4-3CCF0C531DF3}" type="parTrans" cxnId="{04D088E5-F273-4FCB-AA34-6ECF27018095}">
      <dgm:prSet/>
      <dgm:spPr/>
      <dgm:t>
        <a:bodyPr/>
        <a:lstStyle/>
        <a:p>
          <a:endParaRPr lang="en-US"/>
        </a:p>
      </dgm:t>
    </dgm:pt>
    <dgm:pt modelId="{EE2FD4E6-F697-460A-8EBB-F4D373DBF1C8}" type="sibTrans" cxnId="{04D088E5-F273-4FCB-AA34-6ECF27018095}">
      <dgm:prSet/>
      <dgm:spPr/>
      <dgm:t>
        <a:bodyPr/>
        <a:lstStyle/>
        <a:p>
          <a:endParaRPr lang="en-US"/>
        </a:p>
      </dgm:t>
    </dgm:pt>
    <dgm:pt modelId="{1F8D91F8-318A-464D-A4AB-BAD3C400891A}">
      <dgm:prSet phldrT="[Text]"/>
      <dgm:spPr/>
      <dgm:t>
        <a:bodyPr/>
        <a:lstStyle/>
        <a:p>
          <a:r>
            <a:rPr lang="en-US" dirty="0"/>
            <a:t>HPSM</a:t>
          </a:r>
        </a:p>
      </dgm:t>
    </dgm:pt>
    <dgm:pt modelId="{C3DC4FCE-8801-4DEA-9607-31785D97FC7F}" type="parTrans" cxnId="{85FDDBED-3135-4229-93D6-66886885A8A5}">
      <dgm:prSet/>
      <dgm:spPr/>
      <dgm:t>
        <a:bodyPr/>
        <a:lstStyle/>
        <a:p>
          <a:endParaRPr lang="en-US"/>
        </a:p>
      </dgm:t>
    </dgm:pt>
    <dgm:pt modelId="{DF36B811-0CF2-42BF-B385-F73C8262637A}" type="sibTrans" cxnId="{85FDDBED-3135-4229-93D6-66886885A8A5}">
      <dgm:prSet/>
      <dgm:spPr/>
      <dgm:t>
        <a:bodyPr/>
        <a:lstStyle/>
        <a:p>
          <a:endParaRPr lang="en-US"/>
        </a:p>
      </dgm:t>
    </dgm:pt>
    <dgm:pt modelId="{0084B1DE-F8F0-43E1-91CD-FE55261CC2BD}">
      <dgm:prSet phldrT="[Text]"/>
      <dgm:spPr/>
      <dgm:t>
        <a:bodyPr/>
        <a:lstStyle/>
        <a:p>
          <a:r>
            <a:rPr lang="en-US" dirty="0"/>
            <a:t>Murabaha</a:t>
          </a:r>
        </a:p>
      </dgm:t>
    </dgm:pt>
    <dgm:pt modelId="{4A26AAD1-502C-4929-8122-BD71AC1D99AB}" type="parTrans" cxnId="{9C18AEB7-EEAE-4C32-92C2-C9B8C7F7FAC9}">
      <dgm:prSet/>
      <dgm:spPr/>
      <dgm:t>
        <a:bodyPr/>
        <a:lstStyle/>
        <a:p>
          <a:endParaRPr lang="en-US"/>
        </a:p>
      </dgm:t>
    </dgm:pt>
    <dgm:pt modelId="{44C1803A-F895-42D5-AC1D-2F9E54CF96E7}" type="sibTrans" cxnId="{9C18AEB7-EEAE-4C32-92C2-C9B8C7F7FAC9}">
      <dgm:prSet/>
      <dgm:spPr/>
      <dgm:t>
        <a:bodyPr/>
        <a:lstStyle/>
        <a:p>
          <a:endParaRPr lang="en-US"/>
        </a:p>
      </dgm:t>
    </dgm:pt>
    <dgm:pt modelId="{F538E85B-592D-427E-8B1E-06A5ADEAD3F3}">
      <dgm:prSet phldrT="[Text]"/>
      <dgm:spPr/>
      <dgm:t>
        <a:bodyPr/>
        <a:lstStyle/>
        <a:p>
          <a:r>
            <a:rPr lang="en-US" dirty="0" err="1"/>
            <a:t>Musharaka</a:t>
          </a:r>
          <a:endParaRPr lang="en-US" dirty="0"/>
        </a:p>
      </dgm:t>
    </dgm:pt>
    <dgm:pt modelId="{73B3A8B3-38EB-4930-8C71-A1FD887D416C}" type="parTrans" cxnId="{CA6D26BB-D574-45CF-BB11-45D2D3F5F880}">
      <dgm:prSet/>
      <dgm:spPr/>
      <dgm:t>
        <a:bodyPr/>
        <a:lstStyle/>
        <a:p>
          <a:endParaRPr lang="en-US"/>
        </a:p>
      </dgm:t>
    </dgm:pt>
    <dgm:pt modelId="{7BD5518D-AD3D-4E4E-BD15-A64A1B36F107}" type="sibTrans" cxnId="{CA6D26BB-D574-45CF-BB11-45D2D3F5F880}">
      <dgm:prSet/>
      <dgm:spPr/>
      <dgm:t>
        <a:bodyPr/>
        <a:lstStyle/>
        <a:p>
          <a:endParaRPr lang="en-US"/>
        </a:p>
      </dgm:t>
    </dgm:pt>
    <dgm:pt modelId="{CB70CBAA-ACF0-4C6D-A47B-87E87CF15103}">
      <dgm:prSet phldrT="[Text]"/>
      <dgm:spPr/>
      <dgm:t>
        <a:bodyPr/>
        <a:lstStyle/>
        <a:p>
          <a:r>
            <a:rPr lang="en-US" dirty="0"/>
            <a:t>Bill Purchase</a:t>
          </a:r>
        </a:p>
      </dgm:t>
    </dgm:pt>
    <dgm:pt modelId="{81D44EAC-875F-493C-A31E-4516928A0866}" type="parTrans" cxnId="{E47C50FB-5275-4C79-A55B-51995638E061}">
      <dgm:prSet/>
      <dgm:spPr/>
      <dgm:t>
        <a:bodyPr/>
        <a:lstStyle/>
        <a:p>
          <a:endParaRPr lang="en-US"/>
        </a:p>
      </dgm:t>
    </dgm:pt>
    <dgm:pt modelId="{10E3728F-6754-4F7F-954B-F5C19A25FCF7}" type="sibTrans" cxnId="{E47C50FB-5275-4C79-A55B-51995638E061}">
      <dgm:prSet/>
      <dgm:spPr/>
      <dgm:t>
        <a:bodyPr/>
        <a:lstStyle/>
        <a:p>
          <a:endParaRPr lang="en-US"/>
        </a:p>
      </dgm:t>
    </dgm:pt>
    <dgm:pt modelId="{DE9350D7-E8DE-4FBF-880E-2E3C2BF4E40B}">
      <dgm:prSet phldrT="[Text]"/>
      <dgm:spPr/>
      <dgm:t>
        <a:bodyPr/>
        <a:lstStyle/>
        <a:p>
          <a:r>
            <a:rPr lang="en-US" dirty="0" err="1"/>
            <a:t>Quqrd</a:t>
          </a:r>
          <a:endParaRPr lang="en-US" dirty="0"/>
        </a:p>
      </dgm:t>
    </dgm:pt>
    <dgm:pt modelId="{8FA88C21-127D-4AFE-8736-F26D596717DA}" type="parTrans" cxnId="{FAAD13A7-F832-4E23-ADB3-CBD9ACD4B06E}">
      <dgm:prSet/>
      <dgm:spPr/>
      <dgm:t>
        <a:bodyPr/>
        <a:lstStyle/>
        <a:p>
          <a:endParaRPr lang="en-US"/>
        </a:p>
      </dgm:t>
    </dgm:pt>
    <dgm:pt modelId="{2FDE8E78-BA0D-492D-B39E-13A784FD28A8}" type="sibTrans" cxnId="{FAAD13A7-F832-4E23-ADB3-CBD9ACD4B06E}">
      <dgm:prSet/>
      <dgm:spPr/>
      <dgm:t>
        <a:bodyPr/>
        <a:lstStyle/>
        <a:p>
          <a:endParaRPr lang="en-US"/>
        </a:p>
      </dgm:t>
    </dgm:pt>
    <dgm:pt modelId="{5BA26162-E68E-413E-952A-0B347A3FF981}" type="pres">
      <dgm:prSet presAssocID="{E616F4AD-4BD0-4F71-963D-EC9ABCACE9F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BC80F9C-E715-42C7-88AE-860C3C8C27C8}" type="pres">
      <dgm:prSet presAssocID="{FAE881C5-2F7C-4ADC-ABE7-606B42066BAE}" presName="Parent" presStyleLbl="node0" presStyleIdx="0" presStyleCnt="1">
        <dgm:presLayoutVars>
          <dgm:chMax val="6"/>
          <dgm:chPref val="6"/>
        </dgm:presLayoutVars>
      </dgm:prSet>
      <dgm:spPr/>
    </dgm:pt>
    <dgm:pt modelId="{2B1DF357-F072-4502-863C-66DC27B9A3E8}" type="pres">
      <dgm:prSet presAssocID="{02619B29-7F49-412E-8473-C477D3ADBF5E}" presName="Accent1" presStyleCnt="0"/>
      <dgm:spPr/>
    </dgm:pt>
    <dgm:pt modelId="{4F60ABCE-7B26-4BD8-8979-75364BB6C2DE}" type="pres">
      <dgm:prSet presAssocID="{02619B29-7F49-412E-8473-C477D3ADBF5E}" presName="Accent" presStyleLbl="bgShp" presStyleIdx="0" presStyleCnt="6"/>
      <dgm:spPr/>
    </dgm:pt>
    <dgm:pt modelId="{E490DA8D-5BC6-445A-A9B5-584D12C9EEE8}" type="pres">
      <dgm:prSet presAssocID="{02619B29-7F49-412E-8473-C477D3ADBF5E}" presName="Child1" presStyleLbl="node1" presStyleIdx="0" presStyleCnt="6" custScaleX="107329" custScaleY="101058" custLinFactNeighborX="-239" custLinFactNeighborY="-3726">
        <dgm:presLayoutVars>
          <dgm:chMax val="0"/>
          <dgm:chPref val="0"/>
          <dgm:bulletEnabled val="1"/>
        </dgm:presLayoutVars>
      </dgm:prSet>
      <dgm:spPr/>
    </dgm:pt>
    <dgm:pt modelId="{ACB6E53C-7E81-40C6-90B2-A77B0184EA2C}" type="pres">
      <dgm:prSet presAssocID="{1F8D91F8-318A-464D-A4AB-BAD3C400891A}" presName="Accent2" presStyleCnt="0"/>
      <dgm:spPr/>
    </dgm:pt>
    <dgm:pt modelId="{DBF9AD7C-099C-47BB-99FC-07819CAD4898}" type="pres">
      <dgm:prSet presAssocID="{1F8D91F8-318A-464D-A4AB-BAD3C400891A}" presName="Accent" presStyleLbl="bgShp" presStyleIdx="1" presStyleCnt="6"/>
      <dgm:spPr/>
    </dgm:pt>
    <dgm:pt modelId="{CF0DC9E4-0F04-47CD-9331-383E32F03AC1}" type="pres">
      <dgm:prSet presAssocID="{1F8D91F8-318A-464D-A4AB-BAD3C400891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73D169-ADF0-482F-93B9-9E2CB483574A}" type="pres">
      <dgm:prSet presAssocID="{0084B1DE-F8F0-43E1-91CD-FE55261CC2BD}" presName="Accent3" presStyleCnt="0"/>
      <dgm:spPr/>
    </dgm:pt>
    <dgm:pt modelId="{27895780-26A2-4C73-90F6-05C9FB3998CD}" type="pres">
      <dgm:prSet presAssocID="{0084B1DE-F8F0-43E1-91CD-FE55261CC2BD}" presName="Accent" presStyleLbl="bgShp" presStyleIdx="2" presStyleCnt="6"/>
      <dgm:spPr/>
    </dgm:pt>
    <dgm:pt modelId="{56D7CDF7-2C1C-45D2-A56F-11A9771DE791}" type="pres">
      <dgm:prSet presAssocID="{0084B1DE-F8F0-43E1-91CD-FE55261CC2BD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EF49522-EA89-4DD0-A68B-79642094D3C0}" type="pres">
      <dgm:prSet presAssocID="{F538E85B-592D-427E-8B1E-06A5ADEAD3F3}" presName="Accent4" presStyleCnt="0"/>
      <dgm:spPr/>
    </dgm:pt>
    <dgm:pt modelId="{820E5F0F-D9F8-4405-9F29-271C1188AFE0}" type="pres">
      <dgm:prSet presAssocID="{F538E85B-592D-427E-8B1E-06A5ADEAD3F3}" presName="Accent" presStyleLbl="bgShp" presStyleIdx="3" presStyleCnt="6"/>
      <dgm:spPr/>
    </dgm:pt>
    <dgm:pt modelId="{5A1F1AC1-0AAB-4866-B6E5-435F3773FF17}" type="pres">
      <dgm:prSet presAssocID="{F538E85B-592D-427E-8B1E-06A5ADEAD3F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3439DC-D21F-4A15-8667-054ACE29AF7A}" type="pres">
      <dgm:prSet presAssocID="{CB70CBAA-ACF0-4C6D-A47B-87E87CF15103}" presName="Accent5" presStyleCnt="0"/>
      <dgm:spPr/>
    </dgm:pt>
    <dgm:pt modelId="{FB0454F4-1118-45C4-94D8-99E1C38721E8}" type="pres">
      <dgm:prSet presAssocID="{CB70CBAA-ACF0-4C6D-A47B-87E87CF15103}" presName="Accent" presStyleLbl="bgShp" presStyleIdx="4" presStyleCnt="6"/>
      <dgm:spPr/>
    </dgm:pt>
    <dgm:pt modelId="{1DBA66D2-1B45-4714-9DE4-8E722F8780C7}" type="pres">
      <dgm:prSet presAssocID="{CB70CBAA-ACF0-4C6D-A47B-87E87CF1510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1012057-A8AF-48F7-9DD8-A7CD2AB83D0E}" type="pres">
      <dgm:prSet presAssocID="{DE9350D7-E8DE-4FBF-880E-2E3C2BF4E40B}" presName="Accent6" presStyleCnt="0"/>
      <dgm:spPr/>
    </dgm:pt>
    <dgm:pt modelId="{A56D2C29-C246-45A6-A16C-CCDA4E2795D0}" type="pres">
      <dgm:prSet presAssocID="{DE9350D7-E8DE-4FBF-880E-2E3C2BF4E40B}" presName="Accent" presStyleLbl="bgShp" presStyleIdx="5" presStyleCnt="6"/>
      <dgm:spPr/>
    </dgm:pt>
    <dgm:pt modelId="{0F9F2E82-63D2-41E4-AE1B-E7A0A1C185E1}" type="pres">
      <dgm:prSet presAssocID="{DE9350D7-E8DE-4FBF-880E-2E3C2BF4E40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91A7324-1307-4A73-85A9-C4D45D159D9C}" type="presOf" srcId="{E616F4AD-4BD0-4F71-963D-EC9ABCACE9F6}" destId="{5BA26162-E68E-413E-952A-0B347A3FF981}" srcOrd="0" destOrd="0" presId="urn:microsoft.com/office/officeart/2011/layout/HexagonRadial"/>
    <dgm:cxn modelId="{2D5FC733-EBD1-40AB-9A46-9C12FBD518C0}" type="presOf" srcId="{F538E85B-592D-427E-8B1E-06A5ADEAD3F3}" destId="{5A1F1AC1-0AAB-4866-B6E5-435F3773FF17}" srcOrd="0" destOrd="0" presId="urn:microsoft.com/office/officeart/2011/layout/HexagonRadial"/>
    <dgm:cxn modelId="{314E9E41-5788-41A1-89F1-87041A574030}" type="presOf" srcId="{0084B1DE-F8F0-43E1-91CD-FE55261CC2BD}" destId="{56D7CDF7-2C1C-45D2-A56F-11A9771DE791}" srcOrd="0" destOrd="0" presId="urn:microsoft.com/office/officeart/2011/layout/HexagonRadial"/>
    <dgm:cxn modelId="{EE0A2494-4FC2-482B-875B-2A0D53DC738A}" type="presOf" srcId="{02619B29-7F49-412E-8473-C477D3ADBF5E}" destId="{E490DA8D-5BC6-445A-A9B5-584D12C9EEE8}" srcOrd="0" destOrd="0" presId="urn:microsoft.com/office/officeart/2011/layout/HexagonRadial"/>
    <dgm:cxn modelId="{FF6DCFA6-B721-42E3-AC2B-4A41E0AB40FB}" type="presOf" srcId="{FAE881C5-2F7C-4ADC-ABE7-606B42066BAE}" destId="{8BC80F9C-E715-42C7-88AE-860C3C8C27C8}" srcOrd="0" destOrd="0" presId="urn:microsoft.com/office/officeart/2011/layout/HexagonRadial"/>
    <dgm:cxn modelId="{FAAD13A7-F832-4E23-ADB3-CBD9ACD4B06E}" srcId="{FAE881C5-2F7C-4ADC-ABE7-606B42066BAE}" destId="{DE9350D7-E8DE-4FBF-880E-2E3C2BF4E40B}" srcOrd="5" destOrd="0" parTransId="{8FA88C21-127D-4AFE-8736-F26D596717DA}" sibTransId="{2FDE8E78-BA0D-492D-B39E-13A784FD28A8}"/>
    <dgm:cxn modelId="{FD5031B7-1D64-4BBB-85AD-5435F9F5905D}" srcId="{E616F4AD-4BD0-4F71-963D-EC9ABCACE9F6}" destId="{FAE881C5-2F7C-4ADC-ABE7-606B42066BAE}" srcOrd="0" destOrd="0" parTransId="{24E44C32-5C69-4E44-ABEF-99E3CEBB55C8}" sibTransId="{AE82EBBB-8DA3-4A2D-AC06-E10F432C9283}"/>
    <dgm:cxn modelId="{9C18AEB7-EEAE-4C32-92C2-C9B8C7F7FAC9}" srcId="{FAE881C5-2F7C-4ADC-ABE7-606B42066BAE}" destId="{0084B1DE-F8F0-43E1-91CD-FE55261CC2BD}" srcOrd="2" destOrd="0" parTransId="{4A26AAD1-502C-4929-8122-BD71AC1D99AB}" sibTransId="{44C1803A-F895-42D5-AC1D-2F9E54CF96E7}"/>
    <dgm:cxn modelId="{CA6D26BB-D574-45CF-BB11-45D2D3F5F880}" srcId="{FAE881C5-2F7C-4ADC-ABE7-606B42066BAE}" destId="{F538E85B-592D-427E-8B1E-06A5ADEAD3F3}" srcOrd="3" destOrd="0" parTransId="{73B3A8B3-38EB-4930-8C71-A1FD887D416C}" sibTransId="{7BD5518D-AD3D-4E4E-BD15-A64A1B36F107}"/>
    <dgm:cxn modelId="{6C6704CB-ED7E-4391-8825-2FE319E8C504}" type="presOf" srcId="{CB70CBAA-ACF0-4C6D-A47B-87E87CF15103}" destId="{1DBA66D2-1B45-4714-9DE4-8E722F8780C7}" srcOrd="0" destOrd="0" presId="urn:microsoft.com/office/officeart/2011/layout/HexagonRadial"/>
    <dgm:cxn modelId="{F36735D2-72FC-49AD-9269-B967DF0C86D5}" type="presOf" srcId="{DE9350D7-E8DE-4FBF-880E-2E3C2BF4E40B}" destId="{0F9F2E82-63D2-41E4-AE1B-E7A0A1C185E1}" srcOrd="0" destOrd="0" presId="urn:microsoft.com/office/officeart/2011/layout/HexagonRadial"/>
    <dgm:cxn modelId="{31E927D6-96C9-4D2B-82F9-50956D539551}" type="presOf" srcId="{1F8D91F8-318A-464D-A4AB-BAD3C400891A}" destId="{CF0DC9E4-0F04-47CD-9331-383E32F03AC1}" srcOrd="0" destOrd="0" presId="urn:microsoft.com/office/officeart/2011/layout/HexagonRadial"/>
    <dgm:cxn modelId="{04D088E5-F273-4FCB-AA34-6ECF27018095}" srcId="{FAE881C5-2F7C-4ADC-ABE7-606B42066BAE}" destId="{02619B29-7F49-412E-8473-C477D3ADBF5E}" srcOrd="0" destOrd="0" parTransId="{67B5DDAD-ECE6-421D-8FE4-3CCF0C531DF3}" sibTransId="{EE2FD4E6-F697-460A-8EBB-F4D373DBF1C8}"/>
    <dgm:cxn modelId="{85FDDBED-3135-4229-93D6-66886885A8A5}" srcId="{FAE881C5-2F7C-4ADC-ABE7-606B42066BAE}" destId="{1F8D91F8-318A-464D-A4AB-BAD3C400891A}" srcOrd="1" destOrd="0" parTransId="{C3DC4FCE-8801-4DEA-9607-31785D97FC7F}" sibTransId="{DF36B811-0CF2-42BF-B385-F73C8262637A}"/>
    <dgm:cxn modelId="{E47C50FB-5275-4C79-A55B-51995638E061}" srcId="{FAE881C5-2F7C-4ADC-ABE7-606B42066BAE}" destId="{CB70CBAA-ACF0-4C6D-A47B-87E87CF15103}" srcOrd="4" destOrd="0" parTransId="{81D44EAC-875F-493C-A31E-4516928A0866}" sibTransId="{10E3728F-6754-4F7F-954B-F5C19A25FCF7}"/>
    <dgm:cxn modelId="{A33507B0-D88D-4BF7-AC77-0D43154B2CBF}" type="presParOf" srcId="{5BA26162-E68E-413E-952A-0B347A3FF981}" destId="{8BC80F9C-E715-42C7-88AE-860C3C8C27C8}" srcOrd="0" destOrd="0" presId="urn:microsoft.com/office/officeart/2011/layout/HexagonRadial"/>
    <dgm:cxn modelId="{5C8129EB-4269-4067-84EE-B7D934E817B7}" type="presParOf" srcId="{5BA26162-E68E-413E-952A-0B347A3FF981}" destId="{2B1DF357-F072-4502-863C-66DC27B9A3E8}" srcOrd="1" destOrd="0" presId="urn:microsoft.com/office/officeart/2011/layout/HexagonRadial"/>
    <dgm:cxn modelId="{299DB565-71AB-4B3E-969B-146CC462DD97}" type="presParOf" srcId="{2B1DF357-F072-4502-863C-66DC27B9A3E8}" destId="{4F60ABCE-7B26-4BD8-8979-75364BB6C2DE}" srcOrd="0" destOrd="0" presId="urn:microsoft.com/office/officeart/2011/layout/HexagonRadial"/>
    <dgm:cxn modelId="{C4DA4A02-A908-407C-95D4-ECAF92BD4EF4}" type="presParOf" srcId="{5BA26162-E68E-413E-952A-0B347A3FF981}" destId="{E490DA8D-5BC6-445A-A9B5-584D12C9EEE8}" srcOrd="2" destOrd="0" presId="urn:microsoft.com/office/officeart/2011/layout/HexagonRadial"/>
    <dgm:cxn modelId="{D5DEE896-CE8A-4561-BD91-A946C6FA31E7}" type="presParOf" srcId="{5BA26162-E68E-413E-952A-0B347A3FF981}" destId="{ACB6E53C-7E81-40C6-90B2-A77B0184EA2C}" srcOrd="3" destOrd="0" presId="urn:microsoft.com/office/officeart/2011/layout/HexagonRadial"/>
    <dgm:cxn modelId="{326116E1-848E-4357-8D46-D92CC60A5F11}" type="presParOf" srcId="{ACB6E53C-7E81-40C6-90B2-A77B0184EA2C}" destId="{DBF9AD7C-099C-47BB-99FC-07819CAD4898}" srcOrd="0" destOrd="0" presId="urn:microsoft.com/office/officeart/2011/layout/HexagonRadial"/>
    <dgm:cxn modelId="{7DF132AA-D8BD-47FF-93D5-2CBB54DCCCBA}" type="presParOf" srcId="{5BA26162-E68E-413E-952A-0B347A3FF981}" destId="{CF0DC9E4-0F04-47CD-9331-383E32F03AC1}" srcOrd="4" destOrd="0" presId="urn:microsoft.com/office/officeart/2011/layout/HexagonRadial"/>
    <dgm:cxn modelId="{BD174435-156D-4F65-BECE-1187DC26AF90}" type="presParOf" srcId="{5BA26162-E68E-413E-952A-0B347A3FF981}" destId="{BF73D169-ADF0-482F-93B9-9E2CB483574A}" srcOrd="5" destOrd="0" presId="urn:microsoft.com/office/officeart/2011/layout/HexagonRadial"/>
    <dgm:cxn modelId="{A2919A13-E087-4C1E-AC38-8FEAD6937801}" type="presParOf" srcId="{BF73D169-ADF0-482F-93B9-9E2CB483574A}" destId="{27895780-26A2-4C73-90F6-05C9FB3998CD}" srcOrd="0" destOrd="0" presId="urn:microsoft.com/office/officeart/2011/layout/HexagonRadial"/>
    <dgm:cxn modelId="{D85B789C-543C-47A9-A855-6B6C7A21B6F8}" type="presParOf" srcId="{5BA26162-E68E-413E-952A-0B347A3FF981}" destId="{56D7CDF7-2C1C-45D2-A56F-11A9771DE791}" srcOrd="6" destOrd="0" presId="urn:microsoft.com/office/officeart/2011/layout/HexagonRadial"/>
    <dgm:cxn modelId="{B9246FA5-9880-4125-956E-E86AC0AA9743}" type="presParOf" srcId="{5BA26162-E68E-413E-952A-0B347A3FF981}" destId="{0EF49522-EA89-4DD0-A68B-79642094D3C0}" srcOrd="7" destOrd="0" presId="urn:microsoft.com/office/officeart/2011/layout/HexagonRadial"/>
    <dgm:cxn modelId="{2EE472A3-F4CD-4FF0-8E39-7125372B9EFD}" type="presParOf" srcId="{0EF49522-EA89-4DD0-A68B-79642094D3C0}" destId="{820E5F0F-D9F8-4405-9F29-271C1188AFE0}" srcOrd="0" destOrd="0" presId="urn:microsoft.com/office/officeart/2011/layout/HexagonRadial"/>
    <dgm:cxn modelId="{8195F533-8D2B-4183-93DA-BEF7AE662B68}" type="presParOf" srcId="{5BA26162-E68E-413E-952A-0B347A3FF981}" destId="{5A1F1AC1-0AAB-4866-B6E5-435F3773FF17}" srcOrd="8" destOrd="0" presId="urn:microsoft.com/office/officeart/2011/layout/HexagonRadial"/>
    <dgm:cxn modelId="{25C7BA2E-BD9D-45E4-98AC-FA786EB6C43A}" type="presParOf" srcId="{5BA26162-E68E-413E-952A-0B347A3FF981}" destId="{BD3439DC-D21F-4A15-8667-054ACE29AF7A}" srcOrd="9" destOrd="0" presId="urn:microsoft.com/office/officeart/2011/layout/HexagonRadial"/>
    <dgm:cxn modelId="{DD296E7F-22CC-4808-B53A-BF6820C49DC3}" type="presParOf" srcId="{BD3439DC-D21F-4A15-8667-054ACE29AF7A}" destId="{FB0454F4-1118-45C4-94D8-99E1C38721E8}" srcOrd="0" destOrd="0" presId="urn:microsoft.com/office/officeart/2011/layout/HexagonRadial"/>
    <dgm:cxn modelId="{53C72801-BFC8-431B-972A-1973EC792925}" type="presParOf" srcId="{5BA26162-E68E-413E-952A-0B347A3FF981}" destId="{1DBA66D2-1B45-4714-9DE4-8E722F8780C7}" srcOrd="10" destOrd="0" presId="urn:microsoft.com/office/officeart/2011/layout/HexagonRadial"/>
    <dgm:cxn modelId="{C578BDD0-05C5-428C-82C0-E31C41CBB9B2}" type="presParOf" srcId="{5BA26162-E68E-413E-952A-0B347A3FF981}" destId="{C1012057-A8AF-48F7-9DD8-A7CD2AB83D0E}" srcOrd="11" destOrd="0" presId="urn:microsoft.com/office/officeart/2011/layout/HexagonRadial"/>
    <dgm:cxn modelId="{349F9EE0-A908-46C2-ACF6-6BEDC08FBDC3}" type="presParOf" srcId="{C1012057-A8AF-48F7-9DD8-A7CD2AB83D0E}" destId="{A56D2C29-C246-45A6-A16C-CCDA4E2795D0}" srcOrd="0" destOrd="0" presId="urn:microsoft.com/office/officeart/2011/layout/HexagonRadial"/>
    <dgm:cxn modelId="{1851C6C4-3C59-46A4-9C78-5ECD147D69A8}" type="presParOf" srcId="{5BA26162-E68E-413E-952A-0B347A3FF981}" destId="{0F9F2E82-63D2-41E4-AE1B-E7A0A1C185E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0ABCE-7B26-4BD8-8979-75364BB6C2DE}">
      <dsp:nvSpPr>
        <dsp:cNvPr id="0" name=""/>
        <dsp:cNvSpPr/>
      </dsp:nvSpPr>
      <dsp:spPr bwMode="white">
        <a:xfrm>
          <a:off x="2443439" y="0"/>
          <a:ext cx="0" cy="0"/>
        </a:xfrm>
        <a:prstGeom prst="hexagon">
          <a:avLst>
            <a:gd name="adj" fmla="val 28899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</dsp:sp>
    <dsp:sp modelId="{8BC80F9C-E715-42C7-88AE-860C3C8C27C8}">
      <dsp:nvSpPr>
        <dsp:cNvPr id="0" name=""/>
        <dsp:cNvSpPr/>
      </dsp:nvSpPr>
      <dsp:spPr bwMode="white">
        <a:xfrm>
          <a:off x="3673209" y="1459439"/>
          <a:ext cx="1855011" cy="160466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Product &amp; Services</a:t>
          </a:r>
        </a:p>
      </dsp:txBody>
      <dsp:txXfrm>
        <a:off x="3673209" y="1459439"/>
        <a:ext cx="1855011" cy="1604660"/>
      </dsp:txXfrm>
    </dsp:sp>
    <dsp:sp modelId="{DBF9AD7C-099C-47BB-99FC-07819CAD4898}">
      <dsp:nvSpPr>
        <dsp:cNvPr id="0" name=""/>
        <dsp:cNvSpPr/>
      </dsp:nvSpPr>
      <dsp:spPr bwMode="white">
        <a:xfrm>
          <a:off x="4834803" y="691718"/>
          <a:ext cx="699890" cy="603048"/>
        </a:xfrm>
        <a:prstGeom prst="hexagon">
          <a:avLst>
            <a:gd name="adj" fmla="val 28899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</dsp:sp>
    <dsp:sp modelId="{E490DA8D-5BC6-445A-A9B5-584D12C9EEE8}">
      <dsp:nvSpPr>
        <dsp:cNvPr id="0" name=""/>
        <dsp:cNvSpPr/>
      </dsp:nvSpPr>
      <dsp:spPr bwMode="white">
        <a:xfrm>
          <a:off x="3840697" y="0"/>
          <a:ext cx="1520168" cy="131512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Bai-</a:t>
          </a:r>
          <a:r>
            <a:rPr lang="en-US" sz="3600" kern="1200" dirty="0" err="1"/>
            <a:t>Muajjal</a:t>
          </a:r>
          <a:endParaRPr lang="en-US" sz="3600" kern="1200" dirty="0"/>
        </a:p>
      </dsp:txBody>
      <dsp:txXfrm>
        <a:off x="3840697" y="0"/>
        <a:ext cx="1520168" cy="1315124"/>
      </dsp:txXfrm>
    </dsp:sp>
    <dsp:sp modelId="{27895780-26A2-4C73-90F6-05C9FB3998CD}">
      <dsp:nvSpPr>
        <dsp:cNvPr id="0" name=""/>
        <dsp:cNvSpPr/>
      </dsp:nvSpPr>
      <dsp:spPr bwMode="white">
        <a:xfrm>
          <a:off x="5651629" y="1819097"/>
          <a:ext cx="699890" cy="603048"/>
        </a:xfrm>
        <a:prstGeom prst="hexagon">
          <a:avLst>
            <a:gd name="adj" fmla="val 28899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</dsp:sp>
    <dsp:sp modelId="{CF0DC9E4-0F04-47CD-9331-383E32F03AC1}">
      <dsp:nvSpPr>
        <dsp:cNvPr id="0" name=""/>
        <dsp:cNvSpPr/>
      </dsp:nvSpPr>
      <dsp:spPr bwMode="white">
        <a:xfrm>
          <a:off x="5238253" y="808890"/>
          <a:ext cx="1520168" cy="131512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2">
            <a:hueOff val="-588000"/>
            <a:satOff val="2824"/>
            <a:lumOff val="266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HPSM</a:t>
          </a:r>
        </a:p>
      </dsp:txBody>
      <dsp:txXfrm>
        <a:off x="5238253" y="808890"/>
        <a:ext cx="1520168" cy="1315124"/>
      </dsp:txXfrm>
    </dsp:sp>
    <dsp:sp modelId="{820E5F0F-D9F8-4405-9F29-271C1188AFE0}">
      <dsp:nvSpPr>
        <dsp:cNvPr id="0" name=""/>
        <dsp:cNvSpPr/>
      </dsp:nvSpPr>
      <dsp:spPr bwMode="white">
        <a:xfrm>
          <a:off x="5084209" y="3091695"/>
          <a:ext cx="699890" cy="603048"/>
        </a:xfrm>
        <a:prstGeom prst="hexagon">
          <a:avLst>
            <a:gd name="adj" fmla="val 28899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</dsp:sp>
    <dsp:sp modelId="{56D7CDF7-2C1C-45D2-A56F-11A9771DE791}">
      <dsp:nvSpPr>
        <dsp:cNvPr id="0" name=""/>
        <dsp:cNvSpPr/>
      </dsp:nvSpPr>
      <dsp:spPr bwMode="white">
        <a:xfrm>
          <a:off x="5238253" y="2399072"/>
          <a:ext cx="1520168" cy="131512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2">
            <a:hueOff val="-1176000"/>
            <a:satOff val="5647"/>
            <a:lumOff val="533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Murabaha</a:t>
          </a:r>
        </a:p>
      </dsp:txBody>
      <dsp:txXfrm>
        <a:off x="5238253" y="2399072"/>
        <a:ext cx="1520168" cy="1315124"/>
      </dsp:txXfrm>
    </dsp:sp>
    <dsp:sp modelId="{FB0454F4-1118-45C4-94D8-99E1C38721E8}">
      <dsp:nvSpPr>
        <dsp:cNvPr id="0" name=""/>
        <dsp:cNvSpPr/>
      </dsp:nvSpPr>
      <dsp:spPr bwMode="white">
        <a:xfrm>
          <a:off x="3676661" y="3223796"/>
          <a:ext cx="699890" cy="603048"/>
        </a:xfrm>
        <a:prstGeom prst="hexagon">
          <a:avLst>
            <a:gd name="adj" fmla="val 28899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</dsp:sp>
    <dsp:sp modelId="{5A1F1AC1-0AAB-4866-B6E5-435F3773FF17}">
      <dsp:nvSpPr>
        <dsp:cNvPr id="0" name=""/>
        <dsp:cNvSpPr/>
      </dsp:nvSpPr>
      <dsp:spPr bwMode="white">
        <a:xfrm>
          <a:off x="3844083" y="3208867"/>
          <a:ext cx="1520168" cy="131512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2">
            <a:hueOff val="-1764000"/>
            <a:satOff val="8471"/>
            <a:lumOff val="800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Musharaka</a:t>
          </a:r>
          <a:endParaRPr lang="en-US" sz="3600" kern="1200" dirty="0"/>
        </a:p>
      </dsp:txBody>
      <dsp:txXfrm>
        <a:off x="3844083" y="3208867"/>
        <a:ext cx="1520168" cy="1315124"/>
      </dsp:txXfrm>
    </dsp:sp>
    <dsp:sp modelId="{A56D2C29-C246-45A6-A16C-CCDA4E2795D0}">
      <dsp:nvSpPr>
        <dsp:cNvPr id="0" name=""/>
        <dsp:cNvSpPr/>
      </dsp:nvSpPr>
      <dsp:spPr bwMode="white">
        <a:xfrm>
          <a:off x="2846459" y="2096870"/>
          <a:ext cx="699890" cy="603048"/>
        </a:xfrm>
        <a:prstGeom prst="hexagon">
          <a:avLst>
            <a:gd name="adj" fmla="val 28899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</dsp:sp>
    <dsp:sp modelId="{1DBA66D2-1B45-4714-9DE4-8E722F8780C7}">
      <dsp:nvSpPr>
        <dsp:cNvPr id="0" name=""/>
        <dsp:cNvSpPr/>
      </dsp:nvSpPr>
      <dsp:spPr bwMode="white">
        <a:xfrm>
          <a:off x="2443439" y="2399977"/>
          <a:ext cx="1520168" cy="131512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2">
            <a:hueOff val="-2352000"/>
            <a:satOff val="11294"/>
            <a:lumOff val="1066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Bill Purchase</a:t>
          </a:r>
        </a:p>
      </dsp:txBody>
      <dsp:txXfrm>
        <a:off x="2443439" y="2399977"/>
        <a:ext cx="1520168" cy="1315124"/>
      </dsp:txXfrm>
    </dsp:sp>
    <dsp:sp modelId="{0F9F2E82-63D2-41E4-AE1B-E7A0A1C185E1}">
      <dsp:nvSpPr>
        <dsp:cNvPr id="0" name=""/>
        <dsp:cNvSpPr/>
      </dsp:nvSpPr>
      <dsp:spPr bwMode="white">
        <a:xfrm>
          <a:off x="2443439" y="807080"/>
          <a:ext cx="1520168" cy="131512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2">
            <a:hueOff val="-2940000"/>
            <a:satOff val="14118"/>
            <a:lumOff val="1333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Quqrd</a:t>
          </a:r>
          <a:endParaRPr lang="en-US" sz="3600" kern="1200" dirty="0"/>
        </a:p>
      </dsp:txBody>
      <dsp:txXfrm>
        <a:off x="2443439" y="807080"/>
        <a:ext cx="1520168" cy="1315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AEB6-BBDE-454F-9519-3C8CEA6268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2AFDB4-C264-48B2-BBBA-3797E32EFA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088" y="2743200"/>
            <a:ext cx="7766936" cy="2930049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my presentation </a:t>
            </a: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300" y="2034465"/>
            <a:ext cx="8596668" cy="21591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>
                <a:solidFill>
                  <a:schemeClr val="accent1"/>
                </a:solidFill>
              </a:rPr>
              <a:t>Analysis &amp; Discussion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786" y="609600"/>
            <a:ext cx="8475216" cy="714703"/>
          </a:xfrm>
        </p:spPr>
        <p:txBody>
          <a:bodyPr>
            <a:normAutofit fontScale="90000"/>
          </a:bodyPr>
          <a:lstStyle/>
          <a:p>
            <a:r>
              <a:rPr lang="en-GB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analysis of capital and growth rate of the last five year’s (2019-2023)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703" y="2375339"/>
          <a:ext cx="8475389" cy="413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4" y="609600"/>
            <a:ext cx="8517257" cy="756745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Total Investment and growth rate of the last five year’s (2019-23)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214"/>
            <a:ext cx="8485726" cy="76725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total Deposit and growth rate of the last five year’s (2019-23).</a:t>
            </a:r>
            <a:b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Investment-deposit ratio of the last five year’s (2019-23)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Geographical Location-wise Classification of   Investment of the last five year’s (2019-23)</a:t>
            </a:r>
            <a:b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Division-wise Investment of the last five year’s (2019-23).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different mode wise investment of the last five year’s (2019-23).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981144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Amount of profit for different modes from 2019-2023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Financial Analysis of Classified Investment 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the last five year’s (2019-23)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investment management: A study on Social </a:t>
            </a:r>
            <a:r>
              <a:rPr lang="en-GB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Islami</a:t>
            </a: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Bank PLC”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Amount of different Classified Investment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93987"/>
            <a:ext cx="8312889" cy="122971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7766" y="1471679"/>
            <a:ext cx="95977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 growth was strong in 2019 and 2020 at 16% and 11.96%, but declined to -20.8% by 2022.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Muajjal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Bai-Salam modes have generally performed better than Bai-Murabaha,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despite fluctuations in return rates.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Mudaraba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 showed good management, while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Musharaka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saw declining returns and client confidence.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Ijarah mode has consistently been a profitable investment option,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increasing profits aligned with higher investments.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Classified investments rose to 17163.72 million Tk by 2023 but the ratio decreased to 4.75% as sub-standard investments reduced.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338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83031"/>
            <a:ext cx="923041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accelerate deposit growth, the bank should introduce new schemes,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branch networks, and strengthen customer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opportunities should be explored while managing both classified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unclassified investments according to central bank guidelines.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bank should prioritize safe investments in unclassified assets with secure returns,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focusing on modes like Bai-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Muajjal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Bai-Salam, and HPSM.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monitoring and evaluation units are needed to minimize risks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maximize returns, particularly in areas that offer higher profits with lower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services to rural areas and connecting with domestic and international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Islamic banking will help broaden the bank's reach and attract more customers.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66" y="609600"/>
            <a:ext cx="8496236" cy="9249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0621" y="2043374"/>
            <a:ext cx="104589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Bank Limited (SIBPLC) is a Shariah-based second-generation commercial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 committed to delivering top-tier customer service, effective deposit management,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secure investments. It prioritizes corporate governance, CSR, and compliance with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Bangladesh Bank and BSEC regulations. SIBPLC has maintained strong financial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health, evident in its capital adequacy ratio and asset quality, and consistently ranks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top performers in investment returns and risk management. Despite some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volatility in investment growth, SIBPLC continues to diversify its portfolio, focusing 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sectors like IT and pharmaceuticals, while promoting SME financing to include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underprivileged groups in the financial mainstream.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>
                <a:solidFill>
                  <a:srgbClr val="00B0F0"/>
                </a:solidFill>
              </a:rPr>
              <a:t>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 Roll: </a:t>
            </a:r>
            <a:r>
              <a:rPr lang="en-US" alt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001-051-005</a:t>
            </a:r>
            <a:endParaRPr lang="en-GB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Trainee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Nname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:Mst .Mim khatun</a:t>
            </a:r>
            <a:endParaRPr lang="en-GB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CFOA Batch No:51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BANGLA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Barishal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PLC (SIBPLC), established in 1995, is a Shariah-compliant financial institution in Bangladesh, focusing on welfare banking and poverty eradication. With a unique three-tier model (Formal, Non-formal, and Voluntary), SIBPLC operates 179 locations, 236 sub-branches, and 375 Agent Banking Outlets. Emphasizing client relationships and community impact, the bank is committed to social causes like family empowerment and humanitarian CSR initiatives, striving to build a more just and compassionate society beyond profit-making.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b="1" dirty="0"/>
              <a:t>       </a:t>
            </a:r>
            <a:r>
              <a:rPr lang="en-US" sz="4000" b="1" dirty="0">
                <a:solidFill>
                  <a:schemeClr val="accent1"/>
                </a:solidFill>
              </a:rPr>
              <a:t>Vision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Working together for a caring society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828"/>
          </a:xfrm>
        </p:spPr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051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Establishing Three Sector Banking Model.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 to a service  oriented technology driven profit earning Bank.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Fast, accurate and satisfactory customer service.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 &amp; sustainable growth strategy.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Optimum return on shareholders’ equity.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innovative Islamic Banking Products.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Attracting and retaining high quality human resources.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Empowering real poor families and creating local income opportunities.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support for social benefit organizations by way of mobilizing funds and social services.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641"/>
          </a:xfrm>
        </p:spPr>
        <p:txBody>
          <a:bodyPr/>
          <a:lstStyle/>
          <a:p>
            <a:r>
              <a:rPr lang="en-US" dirty="0"/>
              <a:t>Products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Deposit products:</a:t>
            </a:r>
          </a:p>
          <a:p>
            <a:pPr marL="0" indent="0">
              <a:buNone/>
            </a:pPr>
            <a:endParaRPr lang="en-GB" sz="7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Al-</a:t>
            </a: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WasiyahBilWaqf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(cash)Account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Mudaraba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Scheme Deposits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Wadiah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Current Account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Mudaraba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Savings Deposits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Mudaraba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 Deposit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Mudaraba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Notice Deposit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 Waqf. Deposit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SIBPLC Super Savings Account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4972" y="2160589"/>
            <a:ext cx="4184034" cy="3880773"/>
          </a:xfrm>
        </p:spPr>
        <p:txBody>
          <a:bodyPr>
            <a:normAutofit fontScale="25000" lnSpcReduction="2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PRODUCTS:</a:t>
            </a:r>
            <a:endParaRPr lang="en-US" sz="7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 -</a:t>
            </a: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Muajjal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HPSM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HPSM-IJARA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Murabaha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Musharaka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 Purchase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Bai-</a:t>
            </a: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salam</a:t>
            </a: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Quard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SIBPLC Islamic Auto Finance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SIBPLC Retail Investment for students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duties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Account open.</a:t>
            </a:r>
          </a:p>
          <a:p>
            <a:pPr>
              <a:buFont typeface="+mj-lt"/>
              <a:buAutoNum type="arabicPeriod"/>
            </a:pPr>
            <a:r>
              <a:rPr lang="en-IN" dirty="0"/>
              <a:t> check delivery. </a:t>
            </a:r>
          </a:p>
          <a:p>
            <a:pPr>
              <a:buFont typeface="+mj-lt"/>
              <a:buAutoNum type="arabicPeriod"/>
            </a:pPr>
            <a:r>
              <a:rPr lang="en-IN" dirty="0"/>
              <a:t>Check issue. </a:t>
            </a:r>
          </a:p>
          <a:p>
            <a:pPr>
              <a:buFont typeface="+mj-lt"/>
              <a:buAutoNum type="arabicPeriod"/>
            </a:pPr>
            <a:r>
              <a:rPr lang="en-IN" dirty="0"/>
              <a:t> Client account statement. </a:t>
            </a:r>
          </a:p>
          <a:p>
            <a:pPr>
              <a:buFont typeface="+mj-lt"/>
              <a:buAutoNum type="arabicPeriod"/>
            </a:pPr>
            <a:r>
              <a:rPr lang="en-IN" dirty="0"/>
              <a:t>Client Data Entry or edit.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Banking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77862" y="2160588"/>
          <a:ext cx="9201861" cy="4523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797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History of Bank</vt:lpstr>
      <vt:lpstr>PowerPoint Presentation</vt:lpstr>
      <vt:lpstr>Mission</vt:lpstr>
      <vt:lpstr>Products and Services</vt:lpstr>
      <vt:lpstr>Job duties </vt:lpstr>
      <vt:lpstr>Investment Banking</vt:lpstr>
      <vt:lpstr>PowerPoint Presentation</vt:lpstr>
      <vt:lpstr>The analysis of capital and growth rate of the last five year’s (2019-2023) </vt:lpstr>
      <vt:lpstr>Analysis of Total Investment and growth rate of the last five year’s (2019-23).</vt:lpstr>
      <vt:lpstr>Analysis of total Deposit and growth rate of the last five year’s (2019-23). </vt:lpstr>
      <vt:lpstr>Investment-deposit ratio of the last five year’s (2019-23)   </vt:lpstr>
      <vt:lpstr>Geographical Location-wise Classification of   Investment of the last five year’s (2019-23) </vt:lpstr>
      <vt:lpstr>Division-wise Investment of the last five year’s (2019-23).</vt:lpstr>
      <vt:lpstr>Analysis of different mode wise investment of the last five year’s (2019-23).</vt:lpstr>
      <vt:lpstr>Amount of profit for different modes from 2019-2023</vt:lpstr>
      <vt:lpstr> Financial Analysis of Classified Investment of the last five year’s (2019-23)</vt:lpstr>
      <vt:lpstr>Amount of different Classified Investment</vt:lpstr>
      <vt:lpstr>Findings</vt:lpstr>
      <vt:lpstr>Recommendation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</dc:creator>
  <cp:lastModifiedBy>Mst. Urmi</cp:lastModifiedBy>
  <cp:revision>10</cp:revision>
  <dcterms:created xsi:type="dcterms:W3CDTF">2024-09-12T04:56:00Z</dcterms:created>
  <dcterms:modified xsi:type="dcterms:W3CDTF">2024-12-14T13:18:12Z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E56D5D1328334B4BA6E6267529525C66_13</vt:lpwstr>
  </property>
  <property fmtid="{D5CDD505-2E9C-101B-9397-08002B2CF9AE}" pid="3" name="KSOProductBuildVer">
    <vt:lpwstr>1033-12.2.0.19307</vt:lpwstr>
  </property>
</Properties>
</file>