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4" r:id="rId6"/>
    <p:sldId id="267" r:id="rId7"/>
    <p:sldId id="265" r:id="rId8"/>
    <p:sldId id="271" r:id="rId9"/>
    <p:sldId id="270" r:id="rId10"/>
    <p:sldId id="268" r:id="rId11"/>
    <p:sldId id="266"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FFE3DD"/>
    <a:srgbClr val="BF078F"/>
    <a:srgbClr val="FF3300"/>
    <a:srgbClr val="E2D2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4" autoAdjust="0"/>
    <p:restoredTop sz="94660"/>
  </p:normalViewPr>
  <p:slideViewPr>
    <p:cSldViewPr snapToGrid="0">
      <p:cViewPr varScale="1">
        <p:scale>
          <a:sx n="75" d="100"/>
          <a:sy n="75" d="100"/>
        </p:scale>
        <p:origin x="62"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arottam%20Vashishth\Downloads\Covid-19%20Food%20Analysis%20.csv\Covid-19%20Food%20Analysis%20(AutoRecovered).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arottam%20Vashishth\Downloads\Covid-19%20Food%20Analysis%20.csv\Covid-19%20Food%20Analysis%20(AutoRecovered).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Narottam%20Vashishth\Downloads\Covid-19%20Food%20Analysis%20.csv\Covid-19%20Food%20Analysis%20(AutoRecovered).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Narottam%20Vashishth\Downloads\Covid-19%20Food%20Analysis%20.csv\Covid-19%20Food%20Analysis%20(AutoRecovered).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[Covid-19 Food Analysis (AutoRecovered).csv]Analysis!PivotTable5</c:name>
    <c:fmtId val="17"/>
  </c:pivotSource>
  <c:chart>
    <c:title>
      <c:tx>
        <c:rich>
          <a:bodyPr rot="0" spcFirstLastPara="1" vertOverflow="ellipsis" vert="horz" wrap="square" anchor="ctr" anchorCtr="1"/>
          <a:lstStyle/>
          <a:p>
            <a:pPr algn="r">
              <a:defRPr sz="1600" b="1" i="0" u="none" strike="noStrike" kern="1200" spc="0" baseline="0">
                <a:solidFill>
                  <a:schemeClr val="tx1"/>
                </a:solidFill>
                <a:latin typeface="+mn-lt"/>
                <a:ea typeface="+mn-ea"/>
                <a:cs typeface="+mn-cs"/>
              </a:defRPr>
            </a:pPr>
            <a:r>
              <a:rPr lang="en-US" sz="1600" b="1">
                <a:solidFill>
                  <a:schemeClr val="tx1"/>
                </a:solidFill>
              </a:rPr>
              <a:t>Frequency</a:t>
            </a:r>
            <a:r>
              <a:rPr lang="en-US" sz="1600" b="1" baseline="0">
                <a:solidFill>
                  <a:schemeClr val="tx1"/>
                </a:solidFill>
              </a:rPr>
              <a:t> of Food orders from External Sources</a:t>
            </a:r>
            <a:endParaRPr lang="en-US" sz="1600" b="1">
              <a:solidFill>
                <a:schemeClr val="tx1"/>
              </a:solidFill>
            </a:endParaRPr>
          </a:p>
        </c:rich>
      </c:tx>
      <c:layout>
        <c:manualLayout>
          <c:xMode val="edge"/>
          <c:yMode val="edge"/>
          <c:x val="0.11822264710598196"/>
          <c:y val="4.1640990338298343E-2"/>
        </c:manualLayout>
      </c:layout>
      <c:overlay val="0"/>
      <c:spPr>
        <a:noFill/>
        <a:ln>
          <a:noFill/>
        </a:ln>
        <a:effectLst/>
      </c:spPr>
      <c:txPr>
        <a:bodyPr rot="0" spcFirstLastPara="1" vertOverflow="ellipsis" vert="horz" wrap="square" anchor="ctr" anchorCtr="1"/>
        <a:lstStyle/>
        <a:p>
          <a:pPr algn="r">
            <a:defRPr sz="16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7048991689319803E-2"/>
          <c:y val="0.17135597135597136"/>
          <c:w val="0.77891585401164376"/>
          <c:h val="0.71684791999752628"/>
        </c:manualLayout>
      </c:layout>
      <c:barChart>
        <c:barDir val="col"/>
        <c:grouping val="clustered"/>
        <c:varyColors val="0"/>
        <c:ser>
          <c:idx val="0"/>
          <c:order val="0"/>
          <c:tx>
            <c:strRef>
              <c:f>Analysis!$E$9</c:f>
              <c:strCache>
                <c:ptCount val="1"/>
                <c:pt idx="0">
                  <c:v>Total</c:v>
                </c:pt>
              </c:strCache>
            </c:strRef>
          </c:tx>
          <c:spPr>
            <a:solidFill>
              <a:schemeClr val="accent2"/>
            </a:solidFill>
            <a:ln>
              <a:noFill/>
            </a:ln>
            <a:effectLst/>
          </c:spPr>
          <c:invertIfNegative val="0"/>
          <c:cat>
            <c:strRef>
              <c:f>Analysis!$D$10:$D$13</c:f>
              <c:strCache>
                <c:ptCount val="4"/>
                <c:pt idx="0">
                  <c:v>Frequently</c:v>
                </c:pt>
                <c:pt idx="1">
                  <c:v>Never</c:v>
                </c:pt>
                <c:pt idx="2">
                  <c:v>Occasionally</c:v>
                </c:pt>
                <c:pt idx="3">
                  <c:v>Rarely</c:v>
                </c:pt>
              </c:strCache>
            </c:strRef>
          </c:cat>
          <c:val>
            <c:numRef>
              <c:f>Analysis!$E$10:$E$13</c:f>
              <c:numCache>
                <c:formatCode>General</c:formatCode>
                <c:ptCount val="4"/>
                <c:pt idx="0">
                  <c:v>5</c:v>
                </c:pt>
                <c:pt idx="1">
                  <c:v>36</c:v>
                </c:pt>
                <c:pt idx="2">
                  <c:v>10</c:v>
                </c:pt>
                <c:pt idx="3">
                  <c:v>41</c:v>
                </c:pt>
              </c:numCache>
            </c:numRef>
          </c:val>
          <c:extLst>
            <c:ext xmlns:c16="http://schemas.microsoft.com/office/drawing/2014/chart" uri="{C3380CC4-5D6E-409C-BE32-E72D297353CC}">
              <c16:uniqueId val="{00000000-222D-4465-8374-DFCD8CD615FF}"/>
            </c:ext>
          </c:extLst>
        </c:ser>
        <c:dLbls>
          <c:showLegendKey val="0"/>
          <c:showVal val="0"/>
          <c:showCatName val="0"/>
          <c:showSerName val="0"/>
          <c:showPercent val="0"/>
          <c:showBubbleSize val="0"/>
        </c:dLbls>
        <c:gapWidth val="219"/>
        <c:axId val="302828031"/>
        <c:axId val="603756063"/>
      </c:barChart>
      <c:catAx>
        <c:axId val="3028280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03756063"/>
        <c:crosses val="autoZero"/>
        <c:auto val="1"/>
        <c:lblAlgn val="ctr"/>
        <c:lblOffset val="100"/>
        <c:noMultiLvlLbl val="0"/>
      </c:catAx>
      <c:valAx>
        <c:axId val="60375606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828031"/>
        <c:crosses val="autoZero"/>
        <c:crossBetween val="between"/>
      </c:valAx>
      <c:spPr>
        <a:noFill/>
        <a:ln>
          <a:noFill/>
        </a:ln>
        <a:effectLst>
          <a:outerShdw blurRad="50800" dist="50800" dir="5400000" sx="5000" sy="5000" algn="ctr" rotWithShape="0">
            <a:srgbClr val="000000">
              <a:alpha val="43137"/>
            </a:srgbClr>
          </a:outerShdw>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[Covid-19 Food Analysis (AutoRecovered).csv]Analysis!PivotTable10</c:name>
    <c:fmtId val="11"/>
  </c:pivotSource>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US" sz="1600" b="1">
                <a:solidFill>
                  <a:schemeClr val="tx1"/>
                </a:solidFill>
              </a:rPr>
              <a:t>Diet Preference Analysis</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5"/>
          </a:solidFill>
          <a:ln>
            <a:noFill/>
          </a:ln>
          <a:effectLst/>
        </c:spPr>
        <c:marker>
          <c:symbol val="none"/>
        </c:marker>
      </c:pivotFmt>
      <c:pivotFmt>
        <c:idx val="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Analysis!$E$24</c:f>
              <c:strCache>
                <c:ptCount val="1"/>
                <c:pt idx="0">
                  <c:v>Total</c:v>
                </c:pt>
              </c:strCache>
            </c:strRef>
          </c:tx>
          <c:spPr>
            <a:solidFill>
              <a:schemeClr val="accent5"/>
            </a:solidFill>
            <a:ln>
              <a:noFill/>
            </a:ln>
            <a:effectLst/>
          </c:spPr>
          <c:invertIfNegative val="0"/>
          <c:cat>
            <c:strRef>
              <c:f>Analysis!$D$25:$D$27</c:f>
              <c:strCache>
                <c:ptCount val="3"/>
                <c:pt idx="0">
                  <c:v>Non-vegetarian</c:v>
                </c:pt>
                <c:pt idx="1">
                  <c:v>Vegan</c:v>
                </c:pt>
                <c:pt idx="2">
                  <c:v>Vegetarian</c:v>
                </c:pt>
              </c:strCache>
            </c:strRef>
          </c:cat>
          <c:val>
            <c:numRef>
              <c:f>Analysis!$E$25:$E$27</c:f>
              <c:numCache>
                <c:formatCode>General</c:formatCode>
                <c:ptCount val="3"/>
                <c:pt idx="0">
                  <c:v>28</c:v>
                </c:pt>
                <c:pt idx="1">
                  <c:v>1</c:v>
                </c:pt>
                <c:pt idx="2">
                  <c:v>63</c:v>
                </c:pt>
              </c:numCache>
            </c:numRef>
          </c:val>
          <c:extLst>
            <c:ext xmlns:c16="http://schemas.microsoft.com/office/drawing/2014/chart" uri="{C3380CC4-5D6E-409C-BE32-E72D297353CC}">
              <c16:uniqueId val="{00000000-1237-47E8-AF86-85D2839F3622}"/>
            </c:ext>
          </c:extLst>
        </c:ser>
        <c:dLbls>
          <c:showLegendKey val="0"/>
          <c:showVal val="0"/>
          <c:showCatName val="0"/>
          <c:showSerName val="0"/>
          <c:showPercent val="0"/>
          <c:showBubbleSize val="0"/>
        </c:dLbls>
        <c:gapWidth val="182"/>
        <c:axId val="874855023"/>
        <c:axId val="376981999"/>
      </c:barChart>
      <c:catAx>
        <c:axId val="87485502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76981999"/>
        <c:crosses val="autoZero"/>
        <c:auto val="1"/>
        <c:lblAlgn val="ctr"/>
        <c:lblOffset val="100"/>
        <c:noMultiLvlLbl val="0"/>
      </c:catAx>
      <c:valAx>
        <c:axId val="37698199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48550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[Covid-19 Food Analysis (AutoRecovered).csv]Analysis!PivotTable6</c:name>
    <c:fmtId val="14"/>
  </c:pivotSource>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US" sz="1600" b="1">
                <a:solidFill>
                  <a:schemeClr val="tx1"/>
                </a:solidFill>
              </a:rPr>
              <a:t>Types of Food Ordered</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s>
    <c:plotArea>
      <c:layout/>
      <c:pieChart>
        <c:varyColors val="1"/>
        <c:ser>
          <c:idx val="0"/>
          <c:order val="0"/>
          <c:tx>
            <c:strRef>
              <c:f>Analysis!$H$9</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709-4A49-8963-A161C1801F9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709-4A49-8963-A161C1801F9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709-4A49-8963-A161C1801F9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709-4A49-8963-A161C1801F9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709-4A49-8963-A161C1801F94}"/>
              </c:ext>
            </c:extLst>
          </c:dPt>
          <c:cat>
            <c:strRef>
              <c:f>Analysis!$G$10:$G$14</c:f>
              <c:strCache>
                <c:ptCount val="5"/>
                <c:pt idx="0">
                  <c:v>Canned/frozen food</c:v>
                </c:pt>
                <c:pt idx="1">
                  <c:v>Cooked meals from Restaurants</c:v>
                </c:pt>
                <c:pt idx="2">
                  <c:v>Didn't order anything</c:v>
                </c:pt>
                <c:pt idx="3">
                  <c:v>Only necessary grocery items</c:v>
                </c:pt>
                <c:pt idx="4">
                  <c:v>Vegetable and fruits</c:v>
                </c:pt>
              </c:strCache>
            </c:strRef>
          </c:cat>
          <c:val>
            <c:numRef>
              <c:f>Analysis!$H$10:$H$14</c:f>
              <c:numCache>
                <c:formatCode>0.00%</c:formatCode>
                <c:ptCount val="5"/>
                <c:pt idx="0">
                  <c:v>1.0869565217391304E-2</c:v>
                </c:pt>
                <c:pt idx="1">
                  <c:v>0.21739130434782608</c:v>
                </c:pt>
                <c:pt idx="2">
                  <c:v>0.22826086956521738</c:v>
                </c:pt>
                <c:pt idx="3">
                  <c:v>0.42391304347826086</c:v>
                </c:pt>
                <c:pt idx="4">
                  <c:v>0.11956521739130435</c:v>
                </c:pt>
              </c:numCache>
            </c:numRef>
          </c:val>
          <c:extLst>
            <c:ext xmlns:c16="http://schemas.microsoft.com/office/drawing/2014/chart" uri="{C3380CC4-5D6E-409C-BE32-E72D297353CC}">
              <c16:uniqueId val="{0000000A-2709-4A49-8963-A161C1801F94}"/>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[Covid-19 Food Analysis (AutoRecovered).csv]Analysis!PivotTable9</c:name>
    <c:fmtId val="13"/>
  </c:pivotSource>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US" sz="1600" b="1">
                <a:solidFill>
                  <a:schemeClr val="tx1"/>
                </a:solidFill>
              </a:rPr>
              <a:t>Factors Affecting Food Choices</a:t>
            </a:r>
          </a:p>
        </c:rich>
      </c:tx>
      <c:layout>
        <c:manualLayout>
          <c:xMode val="edge"/>
          <c:yMode val="edge"/>
          <c:x val="0.23937742739005174"/>
          <c:y val="3.8933921777152658E-2"/>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w="19050">
            <a:solidFill>
              <a:schemeClr val="lt1"/>
            </a:solidFill>
          </a:ln>
          <a:effectLst/>
        </c:spPr>
      </c:pivotFmt>
      <c:pivotFmt>
        <c:idx val="3"/>
        <c:spPr>
          <a:solidFill>
            <a:schemeClr val="accent2"/>
          </a:solidFill>
          <a:ln w="19050">
            <a:solidFill>
              <a:schemeClr val="lt1"/>
            </a:solidFill>
          </a:ln>
          <a:effectLst/>
        </c:spPr>
      </c:pivotFmt>
      <c:pivotFmt>
        <c:idx val="4"/>
        <c:spPr>
          <a:solidFill>
            <a:schemeClr val="accent2"/>
          </a:solidFill>
          <a:ln w="19050">
            <a:solidFill>
              <a:schemeClr val="lt1"/>
            </a:solidFill>
          </a:ln>
          <a:effectLst/>
        </c:spPr>
      </c:pivotFmt>
      <c:pivotFmt>
        <c:idx val="5"/>
        <c:spPr>
          <a:solidFill>
            <a:schemeClr val="accent2"/>
          </a:solidFill>
          <a:ln w="19050">
            <a:solidFill>
              <a:schemeClr val="lt1"/>
            </a:solidFill>
          </a:ln>
          <a:effectLst/>
        </c:spPr>
      </c:pivotFmt>
      <c:pivotFmt>
        <c:idx val="6"/>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w="19050">
            <a:solidFill>
              <a:schemeClr val="lt1"/>
            </a:solidFill>
          </a:ln>
          <a:effectLst/>
        </c:spPr>
      </c:pivotFmt>
      <c:pivotFmt>
        <c:idx val="8"/>
        <c:spPr>
          <a:solidFill>
            <a:schemeClr val="accent2"/>
          </a:solidFill>
          <a:ln w="19050">
            <a:solidFill>
              <a:schemeClr val="lt1"/>
            </a:solidFill>
          </a:ln>
          <a:effectLst/>
        </c:spPr>
      </c:pivotFmt>
      <c:pivotFmt>
        <c:idx val="9"/>
        <c:spPr>
          <a:solidFill>
            <a:schemeClr val="accent2"/>
          </a:solidFill>
          <a:ln w="19050">
            <a:solidFill>
              <a:schemeClr val="lt1"/>
            </a:solidFill>
          </a:ln>
          <a:effectLst/>
        </c:spPr>
      </c:pivotFmt>
      <c:pivotFmt>
        <c:idx val="10"/>
        <c:spPr>
          <a:solidFill>
            <a:schemeClr val="accent2"/>
          </a:solidFill>
          <a:ln w="19050">
            <a:solidFill>
              <a:schemeClr val="lt1"/>
            </a:solidFill>
          </a:ln>
          <a:effectLst/>
        </c:spPr>
      </c:pivotFmt>
      <c:pivotFmt>
        <c:idx val="11"/>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2">
              <a:tint val="58000"/>
            </a:schemeClr>
          </a:solidFill>
          <a:ln w="19050">
            <a:solidFill>
              <a:schemeClr val="lt1"/>
            </a:solidFill>
          </a:ln>
          <a:effectLst/>
        </c:spPr>
      </c:pivotFmt>
      <c:pivotFmt>
        <c:idx val="13"/>
        <c:spPr>
          <a:solidFill>
            <a:schemeClr val="accent2">
              <a:tint val="86000"/>
            </a:schemeClr>
          </a:solidFill>
          <a:ln w="19050">
            <a:solidFill>
              <a:schemeClr val="lt1"/>
            </a:solidFill>
          </a:ln>
          <a:effectLst/>
        </c:spPr>
      </c:pivotFmt>
      <c:pivotFmt>
        <c:idx val="14"/>
        <c:spPr>
          <a:solidFill>
            <a:schemeClr val="accent2">
              <a:shade val="86000"/>
            </a:schemeClr>
          </a:solidFill>
          <a:ln w="19050">
            <a:solidFill>
              <a:schemeClr val="lt1"/>
            </a:solidFill>
          </a:ln>
          <a:effectLst/>
        </c:spPr>
      </c:pivotFmt>
      <c:pivotFmt>
        <c:idx val="15"/>
        <c:spPr>
          <a:solidFill>
            <a:schemeClr val="accent2">
              <a:shade val="58000"/>
            </a:schemeClr>
          </a:solidFill>
          <a:ln w="19050">
            <a:solidFill>
              <a:schemeClr val="lt1"/>
            </a:solidFill>
          </a:ln>
          <a:effectLst/>
        </c:spPr>
      </c:pivotFmt>
      <c:pivotFmt>
        <c:idx val="16"/>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2">
              <a:tint val="58000"/>
            </a:schemeClr>
          </a:solidFill>
          <a:ln w="19050">
            <a:solidFill>
              <a:schemeClr val="lt1"/>
            </a:solidFill>
          </a:ln>
          <a:effectLst/>
        </c:spPr>
      </c:pivotFmt>
      <c:pivotFmt>
        <c:idx val="18"/>
        <c:spPr>
          <a:solidFill>
            <a:schemeClr val="accent2">
              <a:tint val="86000"/>
            </a:schemeClr>
          </a:solidFill>
          <a:ln w="19050">
            <a:solidFill>
              <a:schemeClr val="lt1"/>
            </a:solidFill>
          </a:ln>
          <a:effectLst/>
        </c:spPr>
      </c:pivotFmt>
      <c:pivotFmt>
        <c:idx val="19"/>
        <c:spPr>
          <a:solidFill>
            <a:schemeClr val="accent2">
              <a:shade val="86000"/>
            </a:schemeClr>
          </a:solidFill>
          <a:ln w="19050">
            <a:solidFill>
              <a:schemeClr val="lt1"/>
            </a:solidFill>
          </a:ln>
          <a:effectLst/>
        </c:spPr>
      </c:pivotFmt>
      <c:pivotFmt>
        <c:idx val="20"/>
        <c:spPr>
          <a:solidFill>
            <a:schemeClr val="accent2">
              <a:shade val="58000"/>
            </a:schemeClr>
          </a:solidFill>
          <a:ln w="19050">
            <a:solidFill>
              <a:schemeClr val="lt1"/>
            </a:solidFill>
          </a:ln>
          <a:effectLst/>
        </c:spPr>
      </c:pivotFmt>
    </c:pivotFmts>
    <c:plotArea>
      <c:layout/>
      <c:pieChart>
        <c:varyColors val="1"/>
        <c:ser>
          <c:idx val="0"/>
          <c:order val="0"/>
          <c:tx>
            <c:strRef>
              <c:f>Analysis!$H$17</c:f>
              <c:strCache>
                <c:ptCount val="1"/>
                <c:pt idx="0">
                  <c:v>Total</c:v>
                </c:pt>
              </c:strCache>
            </c:strRef>
          </c:tx>
          <c:dPt>
            <c:idx val="0"/>
            <c:bubble3D val="0"/>
            <c:spPr>
              <a:solidFill>
                <a:schemeClr val="accent2">
                  <a:tint val="58000"/>
                </a:schemeClr>
              </a:solidFill>
              <a:ln w="19050">
                <a:solidFill>
                  <a:schemeClr val="lt1"/>
                </a:solidFill>
              </a:ln>
              <a:effectLst/>
            </c:spPr>
            <c:extLst>
              <c:ext xmlns:c16="http://schemas.microsoft.com/office/drawing/2014/chart" uri="{C3380CC4-5D6E-409C-BE32-E72D297353CC}">
                <c16:uniqueId val="{00000001-A261-44D7-849F-5BCE301A716D}"/>
              </c:ext>
            </c:extLst>
          </c:dPt>
          <c:dPt>
            <c:idx val="1"/>
            <c:bubble3D val="0"/>
            <c:spPr>
              <a:solidFill>
                <a:schemeClr val="accent2">
                  <a:tint val="86000"/>
                </a:schemeClr>
              </a:solidFill>
              <a:ln w="19050">
                <a:solidFill>
                  <a:schemeClr val="lt1"/>
                </a:solidFill>
              </a:ln>
              <a:effectLst/>
            </c:spPr>
            <c:extLst>
              <c:ext xmlns:c16="http://schemas.microsoft.com/office/drawing/2014/chart" uri="{C3380CC4-5D6E-409C-BE32-E72D297353CC}">
                <c16:uniqueId val="{00000003-A261-44D7-849F-5BCE301A716D}"/>
              </c:ext>
            </c:extLst>
          </c:dPt>
          <c:dPt>
            <c:idx val="2"/>
            <c:bubble3D val="0"/>
            <c:spPr>
              <a:solidFill>
                <a:schemeClr val="accent2">
                  <a:shade val="86000"/>
                </a:schemeClr>
              </a:solidFill>
              <a:ln w="19050">
                <a:solidFill>
                  <a:schemeClr val="lt1"/>
                </a:solidFill>
              </a:ln>
              <a:effectLst/>
            </c:spPr>
            <c:extLst>
              <c:ext xmlns:c16="http://schemas.microsoft.com/office/drawing/2014/chart" uri="{C3380CC4-5D6E-409C-BE32-E72D297353CC}">
                <c16:uniqueId val="{00000005-A261-44D7-849F-5BCE301A716D}"/>
              </c:ext>
            </c:extLst>
          </c:dPt>
          <c:dPt>
            <c:idx val="3"/>
            <c:bubble3D val="0"/>
            <c:spPr>
              <a:solidFill>
                <a:schemeClr val="accent2">
                  <a:shade val="58000"/>
                </a:schemeClr>
              </a:solidFill>
              <a:ln w="19050">
                <a:solidFill>
                  <a:schemeClr val="lt1"/>
                </a:solidFill>
              </a:ln>
              <a:effectLst/>
            </c:spPr>
            <c:extLst>
              <c:ext xmlns:c16="http://schemas.microsoft.com/office/drawing/2014/chart" uri="{C3380CC4-5D6E-409C-BE32-E72D297353CC}">
                <c16:uniqueId val="{00000007-A261-44D7-849F-5BCE301A716D}"/>
              </c:ext>
            </c:extLst>
          </c:dPt>
          <c:cat>
            <c:strRef>
              <c:f>Analysis!$G$18:$G$21</c:f>
              <c:strCache>
                <c:ptCount val="4"/>
                <c:pt idx="0">
                  <c:v>Availability</c:v>
                </c:pt>
                <c:pt idx="1">
                  <c:v>Cost</c:v>
                </c:pt>
                <c:pt idx="2">
                  <c:v>Health</c:v>
                </c:pt>
                <c:pt idx="3">
                  <c:v>Variety</c:v>
                </c:pt>
              </c:strCache>
            </c:strRef>
          </c:cat>
          <c:val>
            <c:numRef>
              <c:f>Analysis!$H$18:$H$21</c:f>
              <c:numCache>
                <c:formatCode>0.00%</c:formatCode>
                <c:ptCount val="4"/>
                <c:pt idx="0">
                  <c:v>0.21739130434782608</c:v>
                </c:pt>
                <c:pt idx="1">
                  <c:v>6.5217391304347824E-2</c:v>
                </c:pt>
                <c:pt idx="2">
                  <c:v>0.64130434782608692</c:v>
                </c:pt>
                <c:pt idx="3">
                  <c:v>7.6086956521739135E-2</c:v>
                </c:pt>
              </c:numCache>
            </c:numRef>
          </c:val>
          <c:extLst>
            <c:ext xmlns:c16="http://schemas.microsoft.com/office/drawing/2014/chart" uri="{C3380CC4-5D6E-409C-BE32-E72D297353CC}">
              <c16:uniqueId val="{00000008-A261-44D7-849F-5BCE301A716D}"/>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8">
  <a:schemeClr val="accent5"/>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Reversed" id="22">
  <a:schemeClr val="accent2"/>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0E954-E958-EF1A-3C87-76DA39A519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C460D35-9E53-0C2D-A25D-8A9C43440D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9644B9-59A1-362A-E937-927E916533CC}"/>
              </a:ext>
            </a:extLst>
          </p:cNvPr>
          <p:cNvSpPr>
            <a:spLocks noGrp="1"/>
          </p:cNvSpPr>
          <p:nvPr>
            <p:ph type="dt" sz="half" idx="10"/>
          </p:nvPr>
        </p:nvSpPr>
        <p:spPr/>
        <p:txBody>
          <a:bodyPr/>
          <a:lstStyle/>
          <a:p>
            <a:fld id="{668CC829-4B08-4826-BE2C-2BC41E04C0D6}" type="datetimeFigureOut">
              <a:rPr lang="en-IN" smtClean="0"/>
              <a:t>26-01-2024</a:t>
            </a:fld>
            <a:endParaRPr lang="en-IN"/>
          </a:p>
        </p:txBody>
      </p:sp>
      <p:sp>
        <p:nvSpPr>
          <p:cNvPr id="5" name="Footer Placeholder 4">
            <a:extLst>
              <a:ext uri="{FF2B5EF4-FFF2-40B4-BE49-F238E27FC236}">
                <a16:creationId xmlns:a16="http://schemas.microsoft.com/office/drawing/2014/main" id="{FAEDB988-4719-C8AB-5092-7C81E973E7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7FBC31-A6F1-EB62-A9D0-2F22570C2F3B}"/>
              </a:ext>
            </a:extLst>
          </p:cNvPr>
          <p:cNvSpPr>
            <a:spLocks noGrp="1"/>
          </p:cNvSpPr>
          <p:nvPr>
            <p:ph type="sldNum" sz="quarter" idx="12"/>
          </p:nvPr>
        </p:nvSpPr>
        <p:spPr/>
        <p:txBody>
          <a:bodyPr/>
          <a:lstStyle/>
          <a:p>
            <a:fld id="{9B6E934A-0978-443B-B430-5B97DA393323}" type="slidenum">
              <a:rPr lang="en-IN" smtClean="0"/>
              <a:t>‹#›</a:t>
            </a:fld>
            <a:endParaRPr lang="en-IN"/>
          </a:p>
        </p:txBody>
      </p:sp>
    </p:spTree>
    <p:extLst>
      <p:ext uri="{BB962C8B-B14F-4D97-AF65-F5344CB8AC3E}">
        <p14:creationId xmlns:p14="http://schemas.microsoft.com/office/powerpoint/2010/main" val="1004447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F641E-0B2C-5C05-4EEA-86DF063DF50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A00F2D-F11D-5FAB-9614-0E0816EC2C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2CC4C6-0B4E-7F95-1B17-448D06E222EB}"/>
              </a:ext>
            </a:extLst>
          </p:cNvPr>
          <p:cNvSpPr>
            <a:spLocks noGrp="1"/>
          </p:cNvSpPr>
          <p:nvPr>
            <p:ph type="dt" sz="half" idx="10"/>
          </p:nvPr>
        </p:nvSpPr>
        <p:spPr/>
        <p:txBody>
          <a:bodyPr/>
          <a:lstStyle/>
          <a:p>
            <a:fld id="{668CC829-4B08-4826-BE2C-2BC41E04C0D6}" type="datetimeFigureOut">
              <a:rPr lang="en-IN" smtClean="0"/>
              <a:t>26-01-2024</a:t>
            </a:fld>
            <a:endParaRPr lang="en-IN"/>
          </a:p>
        </p:txBody>
      </p:sp>
      <p:sp>
        <p:nvSpPr>
          <p:cNvPr id="5" name="Footer Placeholder 4">
            <a:extLst>
              <a:ext uri="{FF2B5EF4-FFF2-40B4-BE49-F238E27FC236}">
                <a16:creationId xmlns:a16="http://schemas.microsoft.com/office/drawing/2014/main" id="{7038EA85-9FEA-4789-343A-FA71F8B8C2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23D694-3375-6C2A-2C7A-0719301A3D31}"/>
              </a:ext>
            </a:extLst>
          </p:cNvPr>
          <p:cNvSpPr>
            <a:spLocks noGrp="1"/>
          </p:cNvSpPr>
          <p:nvPr>
            <p:ph type="sldNum" sz="quarter" idx="12"/>
          </p:nvPr>
        </p:nvSpPr>
        <p:spPr/>
        <p:txBody>
          <a:bodyPr/>
          <a:lstStyle/>
          <a:p>
            <a:fld id="{9B6E934A-0978-443B-B430-5B97DA393323}" type="slidenum">
              <a:rPr lang="en-IN" smtClean="0"/>
              <a:t>‹#›</a:t>
            </a:fld>
            <a:endParaRPr lang="en-IN"/>
          </a:p>
        </p:txBody>
      </p:sp>
    </p:spTree>
    <p:extLst>
      <p:ext uri="{BB962C8B-B14F-4D97-AF65-F5344CB8AC3E}">
        <p14:creationId xmlns:p14="http://schemas.microsoft.com/office/powerpoint/2010/main" val="2417345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26207F-F65E-69DA-B3A9-52235AAC48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BA2824-6E08-C411-6889-B668396478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45819E-8A65-786D-D6F7-A53C57CC4AB5}"/>
              </a:ext>
            </a:extLst>
          </p:cNvPr>
          <p:cNvSpPr>
            <a:spLocks noGrp="1"/>
          </p:cNvSpPr>
          <p:nvPr>
            <p:ph type="dt" sz="half" idx="10"/>
          </p:nvPr>
        </p:nvSpPr>
        <p:spPr/>
        <p:txBody>
          <a:bodyPr/>
          <a:lstStyle/>
          <a:p>
            <a:fld id="{668CC829-4B08-4826-BE2C-2BC41E04C0D6}" type="datetimeFigureOut">
              <a:rPr lang="en-IN" smtClean="0"/>
              <a:t>26-01-2024</a:t>
            </a:fld>
            <a:endParaRPr lang="en-IN"/>
          </a:p>
        </p:txBody>
      </p:sp>
      <p:sp>
        <p:nvSpPr>
          <p:cNvPr id="5" name="Footer Placeholder 4">
            <a:extLst>
              <a:ext uri="{FF2B5EF4-FFF2-40B4-BE49-F238E27FC236}">
                <a16:creationId xmlns:a16="http://schemas.microsoft.com/office/drawing/2014/main" id="{A0E19BA5-2110-1FDE-C896-0A87DD5294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1B4682-2296-FC1B-FD08-0BA36C2B9B6C}"/>
              </a:ext>
            </a:extLst>
          </p:cNvPr>
          <p:cNvSpPr>
            <a:spLocks noGrp="1"/>
          </p:cNvSpPr>
          <p:nvPr>
            <p:ph type="sldNum" sz="quarter" idx="12"/>
          </p:nvPr>
        </p:nvSpPr>
        <p:spPr/>
        <p:txBody>
          <a:bodyPr/>
          <a:lstStyle/>
          <a:p>
            <a:fld id="{9B6E934A-0978-443B-B430-5B97DA393323}" type="slidenum">
              <a:rPr lang="en-IN" smtClean="0"/>
              <a:t>‹#›</a:t>
            </a:fld>
            <a:endParaRPr lang="en-IN"/>
          </a:p>
        </p:txBody>
      </p:sp>
    </p:spTree>
    <p:extLst>
      <p:ext uri="{BB962C8B-B14F-4D97-AF65-F5344CB8AC3E}">
        <p14:creationId xmlns:p14="http://schemas.microsoft.com/office/powerpoint/2010/main" val="434830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D169D-43AB-AECF-8C48-A458B2E53D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91BF2D-9BAE-6112-6AC0-D6ADDC2AB4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2350E1-5E97-339A-FC35-FE5307B2219E}"/>
              </a:ext>
            </a:extLst>
          </p:cNvPr>
          <p:cNvSpPr>
            <a:spLocks noGrp="1"/>
          </p:cNvSpPr>
          <p:nvPr>
            <p:ph type="dt" sz="half" idx="10"/>
          </p:nvPr>
        </p:nvSpPr>
        <p:spPr/>
        <p:txBody>
          <a:bodyPr/>
          <a:lstStyle/>
          <a:p>
            <a:fld id="{668CC829-4B08-4826-BE2C-2BC41E04C0D6}" type="datetimeFigureOut">
              <a:rPr lang="en-IN" smtClean="0"/>
              <a:t>26-01-2024</a:t>
            </a:fld>
            <a:endParaRPr lang="en-IN"/>
          </a:p>
        </p:txBody>
      </p:sp>
      <p:sp>
        <p:nvSpPr>
          <p:cNvPr id="5" name="Footer Placeholder 4">
            <a:extLst>
              <a:ext uri="{FF2B5EF4-FFF2-40B4-BE49-F238E27FC236}">
                <a16:creationId xmlns:a16="http://schemas.microsoft.com/office/drawing/2014/main" id="{EF7B0A68-A668-5D92-221B-EEAFDAE145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CCB1B1-6C3F-E28B-FBA3-6E66CD4221E9}"/>
              </a:ext>
            </a:extLst>
          </p:cNvPr>
          <p:cNvSpPr>
            <a:spLocks noGrp="1"/>
          </p:cNvSpPr>
          <p:nvPr>
            <p:ph type="sldNum" sz="quarter" idx="12"/>
          </p:nvPr>
        </p:nvSpPr>
        <p:spPr/>
        <p:txBody>
          <a:bodyPr/>
          <a:lstStyle/>
          <a:p>
            <a:fld id="{9B6E934A-0978-443B-B430-5B97DA393323}" type="slidenum">
              <a:rPr lang="en-IN" smtClean="0"/>
              <a:t>‹#›</a:t>
            </a:fld>
            <a:endParaRPr lang="en-IN"/>
          </a:p>
        </p:txBody>
      </p:sp>
    </p:spTree>
    <p:extLst>
      <p:ext uri="{BB962C8B-B14F-4D97-AF65-F5344CB8AC3E}">
        <p14:creationId xmlns:p14="http://schemas.microsoft.com/office/powerpoint/2010/main" val="1869155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FF4FC-4A62-D727-600C-8FEFDDDC7A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79FB945-6121-C412-312F-3A80B00EEC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880E57-1C33-9246-9E2D-A315D86CE929}"/>
              </a:ext>
            </a:extLst>
          </p:cNvPr>
          <p:cNvSpPr>
            <a:spLocks noGrp="1"/>
          </p:cNvSpPr>
          <p:nvPr>
            <p:ph type="dt" sz="half" idx="10"/>
          </p:nvPr>
        </p:nvSpPr>
        <p:spPr/>
        <p:txBody>
          <a:bodyPr/>
          <a:lstStyle/>
          <a:p>
            <a:fld id="{668CC829-4B08-4826-BE2C-2BC41E04C0D6}" type="datetimeFigureOut">
              <a:rPr lang="en-IN" smtClean="0"/>
              <a:t>26-01-2024</a:t>
            </a:fld>
            <a:endParaRPr lang="en-IN"/>
          </a:p>
        </p:txBody>
      </p:sp>
      <p:sp>
        <p:nvSpPr>
          <p:cNvPr id="5" name="Footer Placeholder 4">
            <a:extLst>
              <a:ext uri="{FF2B5EF4-FFF2-40B4-BE49-F238E27FC236}">
                <a16:creationId xmlns:a16="http://schemas.microsoft.com/office/drawing/2014/main" id="{9B4122C0-05AE-4C33-592B-9338F71707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5217CF-3734-2695-A4A3-A7194C4C35D0}"/>
              </a:ext>
            </a:extLst>
          </p:cNvPr>
          <p:cNvSpPr>
            <a:spLocks noGrp="1"/>
          </p:cNvSpPr>
          <p:nvPr>
            <p:ph type="sldNum" sz="quarter" idx="12"/>
          </p:nvPr>
        </p:nvSpPr>
        <p:spPr/>
        <p:txBody>
          <a:bodyPr/>
          <a:lstStyle/>
          <a:p>
            <a:fld id="{9B6E934A-0978-443B-B430-5B97DA393323}" type="slidenum">
              <a:rPr lang="en-IN" smtClean="0"/>
              <a:t>‹#›</a:t>
            </a:fld>
            <a:endParaRPr lang="en-IN"/>
          </a:p>
        </p:txBody>
      </p:sp>
    </p:spTree>
    <p:extLst>
      <p:ext uri="{BB962C8B-B14F-4D97-AF65-F5344CB8AC3E}">
        <p14:creationId xmlns:p14="http://schemas.microsoft.com/office/powerpoint/2010/main" val="2343526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2D9C0-625D-81EC-7DC1-E0D70FF6F0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2C6136-756C-0075-A2DB-CEE31EE2FD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97ABF81-5CC3-D406-A459-350D663D6C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FB0239E-3278-260E-F059-E0271E0ED0C0}"/>
              </a:ext>
            </a:extLst>
          </p:cNvPr>
          <p:cNvSpPr>
            <a:spLocks noGrp="1"/>
          </p:cNvSpPr>
          <p:nvPr>
            <p:ph type="dt" sz="half" idx="10"/>
          </p:nvPr>
        </p:nvSpPr>
        <p:spPr/>
        <p:txBody>
          <a:bodyPr/>
          <a:lstStyle/>
          <a:p>
            <a:fld id="{668CC829-4B08-4826-BE2C-2BC41E04C0D6}" type="datetimeFigureOut">
              <a:rPr lang="en-IN" smtClean="0"/>
              <a:t>26-01-2024</a:t>
            </a:fld>
            <a:endParaRPr lang="en-IN"/>
          </a:p>
        </p:txBody>
      </p:sp>
      <p:sp>
        <p:nvSpPr>
          <p:cNvPr id="6" name="Footer Placeholder 5">
            <a:extLst>
              <a:ext uri="{FF2B5EF4-FFF2-40B4-BE49-F238E27FC236}">
                <a16:creationId xmlns:a16="http://schemas.microsoft.com/office/drawing/2014/main" id="{238DAF69-3AB1-E9C4-7B2B-CF194CF3C3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CAAC46-F6F7-9329-E3DA-50A856DFE6B2}"/>
              </a:ext>
            </a:extLst>
          </p:cNvPr>
          <p:cNvSpPr>
            <a:spLocks noGrp="1"/>
          </p:cNvSpPr>
          <p:nvPr>
            <p:ph type="sldNum" sz="quarter" idx="12"/>
          </p:nvPr>
        </p:nvSpPr>
        <p:spPr/>
        <p:txBody>
          <a:bodyPr/>
          <a:lstStyle/>
          <a:p>
            <a:fld id="{9B6E934A-0978-443B-B430-5B97DA393323}" type="slidenum">
              <a:rPr lang="en-IN" smtClean="0"/>
              <a:t>‹#›</a:t>
            </a:fld>
            <a:endParaRPr lang="en-IN"/>
          </a:p>
        </p:txBody>
      </p:sp>
    </p:spTree>
    <p:extLst>
      <p:ext uri="{BB962C8B-B14F-4D97-AF65-F5344CB8AC3E}">
        <p14:creationId xmlns:p14="http://schemas.microsoft.com/office/powerpoint/2010/main" val="1578310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43799-06D0-A47E-0E0F-BA762CF44F3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C733FE-29F8-8894-F130-298EA4523E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84AB74-D742-5538-F4FB-F9EF5C6CE2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1CB097E-DBE1-40E2-9A5E-4E657FA7F0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6A9C6C-D2B2-20A1-52C6-5162894974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1671C7-80C5-3136-F386-B37D5C75F288}"/>
              </a:ext>
            </a:extLst>
          </p:cNvPr>
          <p:cNvSpPr>
            <a:spLocks noGrp="1"/>
          </p:cNvSpPr>
          <p:nvPr>
            <p:ph type="dt" sz="half" idx="10"/>
          </p:nvPr>
        </p:nvSpPr>
        <p:spPr/>
        <p:txBody>
          <a:bodyPr/>
          <a:lstStyle/>
          <a:p>
            <a:fld id="{668CC829-4B08-4826-BE2C-2BC41E04C0D6}" type="datetimeFigureOut">
              <a:rPr lang="en-IN" smtClean="0"/>
              <a:t>26-01-2024</a:t>
            </a:fld>
            <a:endParaRPr lang="en-IN"/>
          </a:p>
        </p:txBody>
      </p:sp>
      <p:sp>
        <p:nvSpPr>
          <p:cNvPr id="8" name="Footer Placeholder 7">
            <a:extLst>
              <a:ext uri="{FF2B5EF4-FFF2-40B4-BE49-F238E27FC236}">
                <a16:creationId xmlns:a16="http://schemas.microsoft.com/office/drawing/2014/main" id="{9729FF71-CBA1-6F3D-ABBE-1DEBCC136A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3B7449D-32BD-B054-9086-AFEA99F81776}"/>
              </a:ext>
            </a:extLst>
          </p:cNvPr>
          <p:cNvSpPr>
            <a:spLocks noGrp="1"/>
          </p:cNvSpPr>
          <p:nvPr>
            <p:ph type="sldNum" sz="quarter" idx="12"/>
          </p:nvPr>
        </p:nvSpPr>
        <p:spPr/>
        <p:txBody>
          <a:bodyPr/>
          <a:lstStyle/>
          <a:p>
            <a:fld id="{9B6E934A-0978-443B-B430-5B97DA393323}" type="slidenum">
              <a:rPr lang="en-IN" smtClean="0"/>
              <a:t>‹#›</a:t>
            </a:fld>
            <a:endParaRPr lang="en-IN"/>
          </a:p>
        </p:txBody>
      </p:sp>
    </p:spTree>
    <p:extLst>
      <p:ext uri="{BB962C8B-B14F-4D97-AF65-F5344CB8AC3E}">
        <p14:creationId xmlns:p14="http://schemas.microsoft.com/office/powerpoint/2010/main" val="1108266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BBE98-EB7D-D5AF-5AC9-C29E9C57AE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7589C84-E218-0252-8083-2E9A824A13FD}"/>
              </a:ext>
            </a:extLst>
          </p:cNvPr>
          <p:cNvSpPr>
            <a:spLocks noGrp="1"/>
          </p:cNvSpPr>
          <p:nvPr>
            <p:ph type="dt" sz="half" idx="10"/>
          </p:nvPr>
        </p:nvSpPr>
        <p:spPr/>
        <p:txBody>
          <a:bodyPr/>
          <a:lstStyle/>
          <a:p>
            <a:fld id="{668CC829-4B08-4826-BE2C-2BC41E04C0D6}" type="datetimeFigureOut">
              <a:rPr lang="en-IN" smtClean="0"/>
              <a:t>26-01-2024</a:t>
            </a:fld>
            <a:endParaRPr lang="en-IN"/>
          </a:p>
        </p:txBody>
      </p:sp>
      <p:sp>
        <p:nvSpPr>
          <p:cNvPr id="4" name="Footer Placeholder 3">
            <a:extLst>
              <a:ext uri="{FF2B5EF4-FFF2-40B4-BE49-F238E27FC236}">
                <a16:creationId xmlns:a16="http://schemas.microsoft.com/office/drawing/2014/main" id="{23B6E70F-B14B-0266-DD0F-6934DAA47C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F2B6B10-A250-DF34-FB51-96364E41B6FF}"/>
              </a:ext>
            </a:extLst>
          </p:cNvPr>
          <p:cNvSpPr>
            <a:spLocks noGrp="1"/>
          </p:cNvSpPr>
          <p:nvPr>
            <p:ph type="sldNum" sz="quarter" idx="12"/>
          </p:nvPr>
        </p:nvSpPr>
        <p:spPr/>
        <p:txBody>
          <a:bodyPr/>
          <a:lstStyle/>
          <a:p>
            <a:fld id="{9B6E934A-0978-443B-B430-5B97DA393323}" type="slidenum">
              <a:rPr lang="en-IN" smtClean="0"/>
              <a:t>‹#›</a:t>
            </a:fld>
            <a:endParaRPr lang="en-IN"/>
          </a:p>
        </p:txBody>
      </p:sp>
    </p:spTree>
    <p:extLst>
      <p:ext uri="{BB962C8B-B14F-4D97-AF65-F5344CB8AC3E}">
        <p14:creationId xmlns:p14="http://schemas.microsoft.com/office/powerpoint/2010/main" val="1276189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F9474C-86F4-FAC1-CC54-8189AF6FBA21}"/>
              </a:ext>
            </a:extLst>
          </p:cNvPr>
          <p:cNvSpPr>
            <a:spLocks noGrp="1"/>
          </p:cNvSpPr>
          <p:nvPr>
            <p:ph type="dt" sz="half" idx="10"/>
          </p:nvPr>
        </p:nvSpPr>
        <p:spPr/>
        <p:txBody>
          <a:bodyPr/>
          <a:lstStyle/>
          <a:p>
            <a:fld id="{668CC829-4B08-4826-BE2C-2BC41E04C0D6}" type="datetimeFigureOut">
              <a:rPr lang="en-IN" smtClean="0"/>
              <a:t>26-01-2024</a:t>
            </a:fld>
            <a:endParaRPr lang="en-IN"/>
          </a:p>
        </p:txBody>
      </p:sp>
      <p:sp>
        <p:nvSpPr>
          <p:cNvPr id="3" name="Footer Placeholder 2">
            <a:extLst>
              <a:ext uri="{FF2B5EF4-FFF2-40B4-BE49-F238E27FC236}">
                <a16:creationId xmlns:a16="http://schemas.microsoft.com/office/drawing/2014/main" id="{EE6D3A4C-0BD7-46EC-C32E-B2E7614A91B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BB721D7-67C6-B5B9-6B28-C05D8FB8FD36}"/>
              </a:ext>
            </a:extLst>
          </p:cNvPr>
          <p:cNvSpPr>
            <a:spLocks noGrp="1"/>
          </p:cNvSpPr>
          <p:nvPr>
            <p:ph type="sldNum" sz="quarter" idx="12"/>
          </p:nvPr>
        </p:nvSpPr>
        <p:spPr/>
        <p:txBody>
          <a:bodyPr/>
          <a:lstStyle/>
          <a:p>
            <a:fld id="{9B6E934A-0978-443B-B430-5B97DA393323}" type="slidenum">
              <a:rPr lang="en-IN" smtClean="0"/>
              <a:t>‹#›</a:t>
            </a:fld>
            <a:endParaRPr lang="en-IN"/>
          </a:p>
        </p:txBody>
      </p:sp>
    </p:spTree>
    <p:extLst>
      <p:ext uri="{BB962C8B-B14F-4D97-AF65-F5344CB8AC3E}">
        <p14:creationId xmlns:p14="http://schemas.microsoft.com/office/powerpoint/2010/main" val="1945248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B13AC-1CA7-B628-B4B8-9FF2CA9DD6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AC0226B-7875-7942-B31D-8833C87201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6737AE-2876-7E4D-551A-85C8F9E4F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E49A31-541A-85A9-E02E-8054002E11CC}"/>
              </a:ext>
            </a:extLst>
          </p:cNvPr>
          <p:cNvSpPr>
            <a:spLocks noGrp="1"/>
          </p:cNvSpPr>
          <p:nvPr>
            <p:ph type="dt" sz="half" idx="10"/>
          </p:nvPr>
        </p:nvSpPr>
        <p:spPr/>
        <p:txBody>
          <a:bodyPr/>
          <a:lstStyle/>
          <a:p>
            <a:fld id="{668CC829-4B08-4826-BE2C-2BC41E04C0D6}" type="datetimeFigureOut">
              <a:rPr lang="en-IN" smtClean="0"/>
              <a:t>26-01-2024</a:t>
            </a:fld>
            <a:endParaRPr lang="en-IN"/>
          </a:p>
        </p:txBody>
      </p:sp>
      <p:sp>
        <p:nvSpPr>
          <p:cNvPr id="6" name="Footer Placeholder 5">
            <a:extLst>
              <a:ext uri="{FF2B5EF4-FFF2-40B4-BE49-F238E27FC236}">
                <a16:creationId xmlns:a16="http://schemas.microsoft.com/office/drawing/2014/main" id="{6882D38C-F3CD-F7C7-58A4-48B172D6B8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E6E1AF-9269-F375-E316-259CEC1288CC}"/>
              </a:ext>
            </a:extLst>
          </p:cNvPr>
          <p:cNvSpPr>
            <a:spLocks noGrp="1"/>
          </p:cNvSpPr>
          <p:nvPr>
            <p:ph type="sldNum" sz="quarter" idx="12"/>
          </p:nvPr>
        </p:nvSpPr>
        <p:spPr/>
        <p:txBody>
          <a:bodyPr/>
          <a:lstStyle/>
          <a:p>
            <a:fld id="{9B6E934A-0978-443B-B430-5B97DA393323}" type="slidenum">
              <a:rPr lang="en-IN" smtClean="0"/>
              <a:t>‹#›</a:t>
            </a:fld>
            <a:endParaRPr lang="en-IN"/>
          </a:p>
        </p:txBody>
      </p:sp>
    </p:spTree>
    <p:extLst>
      <p:ext uri="{BB962C8B-B14F-4D97-AF65-F5344CB8AC3E}">
        <p14:creationId xmlns:p14="http://schemas.microsoft.com/office/powerpoint/2010/main" val="1776169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6A9E8-8C78-FC9C-ADD0-9B227E9212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145275-8EB6-0C29-AE99-3B5E626062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890B44-5E5F-7103-25FC-F1F8C24A44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29621-982C-F3B9-B2BA-A213584C06DB}"/>
              </a:ext>
            </a:extLst>
          </p:cNvPr>
          <p:cNvSpPr>
            <a:spLocks noGrp="1"/>
          </p:cNvSpPr>
          <p:nvPr>
            <p:ph type="dt" sz="half" idx="10"/>
          </p:nvPr>
        </p:nvSpPr>
        <p:spPr/>
        <p:txBody>
          <a:bodyPr/>
          <a:lstStyle/>
          <a:p>
            <a:fld id="{668CC829-4B08-4826-BE2C-2BC41E04C0D6}" type="datetimeFigureOut">
              <a:rPr lang="en-IN" smtClean="0"/>
              <a:t>26-01-2024</a:t>
            </a:fld>
            <a:endParaRPr lang="en-IN"/>
          </a:p>
        </p:txBody>
      </p:sp>
      <p:sp>
        <p:nvSpPr>
          <p:cNvPr id="6" name="Footer Placeholder 5">
            <a:extLst>
              <a:ext uri="{FF2B5EF4-FFF2-40B4-BE49-F238E27FC236}">
                <a16:creationId xmlns:a16="http://schemas.microsoft.com/office/drawing/2014/main" id="{D4F0A786-4722-E2E1-FA68-1F4DC876FC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34A99D-C025-8217-478B-9BAE416EEB38}"/>
              </a:ext>
            </a:extLst>
          </p:cNvPr>
          <p:cNvSpPr>
            <a:spLocks noGrp="1"/>
          </p:cNvSpPr>
          <p:nvPr>
            <p:ph type="sldNum" sz="quarter" idx="12"/>
          </p:nvPr>
        </p:nvSpPr>
        <p:spPr/>
        <p:txBody>
          <a:bodyPr/>
          <a:lstStyle/>
          <a:p>
            <a:fld id="{9B6E934A-0978-443B-B430-5B97DA393323}" type="slidenum">
              <a:rPr lang="en-IN" smtClean="0"/>
              <a:t>‹#›</a:t>
            </a:fld>
            <a:endParaRPr lang="en-IN"/>
          </a:p>
        </p:txBody>
      </p:sp>
    </p:spTree>
    <p:extLst>
      <p:ext uri="{BB962C8B-B14F-4D97-AF65-F5344CB8AC3E}">
        <p14:creationId xmlns:p14="http://schemas.microsoft.com/office/powerpoint/2010/main" val="799270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347F78-8C5B-79F4-2B85-B19565AA2F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C81A33-995E-8161-FA58-657F5EFEA6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97E5F7-1E50-B0F2-55EC-136558841E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8CC829-4B08-4826-BE2C-2BC41E04C0D6}" type="datetimeFigureOut">
              <a:rPr lang="en-IN" smtClean="0"/>
              <a:t>26-01-2024</a:t>
            </a:fld>
            <a:endParaRPr lang="en-IN"/>
          </a:p>
        </p:txBody>
      </p:sp>
      <p:sp>
        <p:nvSpPr>
          <p:cNvPr id="5" name="Footer Placeholder 4">
            <a:extLst>
              <a:ext uri="{FF2B5EF4-FFF2-40B4-BE49-F238E27FC236}">
                <a16:creationId xmlns:a16="http://schemas.microsoft.com/office/drawing/2014/main" id="{5C1CB37F-E1D4-EDB6-5FEB-A251194279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99598C-9CB7-FD83-848B-153544E006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E934A-0978-443B-B430-5B97DA393323}" type="slidenum">
              <a:rPr lang="en-IN" smtClean="0"/>
              <a:t>‹#›</a:t>
            </a:fld>
            <a:endParaRPr lang="en-IN"/>
          </a:p>
        </p:txBody>
      </p:sp>
    </p:spTree>
    <p:extLst>
      <p:ext uri="{BB962C8B-B14F-4D97-AF65-F5344CB8AC3E}">
        <p14:creationId xmlns:p14="http://schemas.microsoft.com/office/powerpoint/2010/main" val="1788841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62319230-7F39-ABAC-1243-A7C541E87779}"/>
              </a:ext>
            </a:extLst>
          </p:cNvPr>
          <p:cNvSpPr/>
          <p:nvPr/>
        </p:nvSpPr>
        <p:spPr>
          <a:xfrm>
            <a:off x="6532880" y="2184400"/>
            <a:ext cx="5659120" cy="4673600"/>
          </a:xfrm>
          <a:custGeom>
            <a:avLst/>
            <a:gdLst>
              <a:gd name="connsiteX0" fmla="*/ 3408680 w 5659120"/>
              <a:gd name="connsiteY0" fmla="*/ 0 h 4673600"/>
              <a:gd name="connsiteX1" fmla="*/ 5576917 w 5659120"/>
              <a:gd name="connsiteY1" fmla="*/ 704135 h 4673600"/>
              <a:gd name="connsiteX2" fmla="*/ 5659120 w 5659120"/>
              <a:gd name="connsiteY2" fmla="*/ 771721 h 4673600"/>
              <a:gd name="connsiteX3" fmla="*/ 5659120 w 5659120"/>
              <a:gd name="connsiteY3" fmla="*/ 4673600 h 4673600"/>
              <a:gd name="connsiteX4" fmla="*/ 492154 w 5659120"/>
              <a:gd name="connsiteY4" fmla="*/ 4673600 h 4673600"/>
              <a:gd name="connsiteX5" fmla="*/ 411410 w 5659120"/>
              <a:gd name="connsiteY5" fmla="*/ 4553368 h 4673600"/>
              <a:gd name="connsiteX6" fmla="*/ 0 w 5659120"/>
              <a:gd name="connsiteY6" fmla="*/ 3083560 h 4673600"/>
              <a:gd name="connsiteX7" fmla="*/ 3408680 w 5659120"/>
              <a:gd name="connsiteY7" fmla="*/ 0 h 467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59120" h="4673600">
                <a:moveTo>
                  <a:pt x="3408680" y="0"/>
                </a:moveTo>
                <a:cubicBezTo>
                  <a:pt x="4232301" y="0"/>
                  <a:pt x="4987696" y="264247"/>
                  <a:pt x="5576917" y="704135"/>
                </a:cubicBezTo>
                <a:lnTo>
                  <a:pt x="5659120" y="771721"/>
                </a:lnTo>
                <a:lnTo>
                  <a:pt x="5659120" y="4673600"/>
                </a:lnTo>
                <a:lnTo>
                  <a:pt x="492154" y="4673600"/>
                </a:lnTo>
                <a:lnTo>
                  <a:pt x="411410" y="4553368"/>
                </a:lnTo>
                <a:cubicBezTo>
                  <a:pt x="149035" y="4116448"/>
                  <a:pt x="0" y="3615749"/>
                  <a:pt x="0" y="3083560"/>
                </a:cubicBezTo>
                <a:cubicBezTo>
                  <a:pt x="0" y="1380557"/>
                  <a:pt x="1526118" y="0"/>
                  <a:pt x="3408680" y="0"/>
                </a:cubicBezTo>
                <a:close/>
              </a:path>
            </a:pathLst>
          </a:custGeom>
          <a:solidFill>
            <a:schemeClr val="bg2">
              <a:lumMod val="25000"/>
              <a:alpha val="65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1" name="TextBox 10">
            <a:extLst>
              <a:ext uri="{FF2B5EF4-FFF2-40B4-BE49-F238E27FC236}">
                <a16:creationId xmlns:a16="http://schemas.microsoft.com/office/drawing/2014/main" id="{0F60D474-2CD6-7431-44F4-D1729D5C85E7}"/>
              </a:ext>
            </a:extLst>
          </p:cNvPr>
          <p:cNvSpPr txBox="1"/>
          <p:nvPr/>
        </p:nvSpPr>
        <p:spPr>
          <a:xfrm>
            <a:off x="7638473" y="3599212"/>
            <a:ext cx="4221018" cy="2062103"/>
          </a:xfrm>
          <a:prstGeom prst="rect">
            <a:avLst/>
          </a:prstGeom>
          <a:noFill/>
        </p:spPr>
        <p:txBody>
          <a:bodyPr wrap="square" rtlCol="0">
            <a:spAutoFit/>
          </a:bodyPr>
          <a:lstStyle/>
          <a:p>
            <a:pPr algn="ctr"/>
            <a:r>
              <a:rPr lang="en-IN" sz="3600" b="1" i="1" dirty="0">
                <a:solidFill>
                  <a:schemeClr val="accent1">
                    <a:lumMod val="20000"/>
                    <a:lumOff val="80000"/>
                  </a:schemeClr>
                </a:solidFill>
                <a:latin typeface="Agency FB" panose="020B0503020202020204" pitchFamily="34" charset="0"/>
              </a:rPr>
              <a:t>FOOD SURVEY ANALYSIS</a:t>
            </a:r>
          </a:p>
          <a:p>
            <a:pPr algn="ctr"/>
            <a:r>
              <a:rPr lang="en-IN" sz="2000" b="1" i="1" dirty="0">
                <a:solidFill>
                  <a:schemeClr val="accent1">
                    <a:lumMod val="20000"/>
                    <a:lumOff val="80000"/>
                  </a:schemeClr>
                </a:solidFill>
                <a:latin typeface="Agency FB" panose="020B0503020202020204" pitchFamily="34" charset="0"/>
              </a:rPr>
              <a:t>DATA SCIENCE SOLUTION OVERVIEW</a:t>
            </a:r>
          </a:p>
          <a:p>
            <a:endParaRPr lang="en-IN" sz="3600" b="1" i="1" dirty="0">
              <a:solidFill>
                <a:schemeClr val="accent1">
                  <a:lumMod val="20000"/>
                  <a:lumOff val="80000"/>
                </a:schemeClr>
              </a:solidFill>
              <a:latin typeface="Agency FB" panose="020B0503020202020204" pitchFamily="34" charset="0"/>
            </a:endParaRPr>
          </a:p>
          <a:p>
            <a:endParaRPr lang="en-IN" i="1" dirty="0">
              <a:solidFill>
                <a:schemeClr val="accent5">
                  <a:lumMod val="20000"/>
                  <a:lumOff val="80000"/>
                </a:schemeClr>
              </a:solidFill>
              <a:latin typeface="Agency FB" panose="020B0503020202020204" pitchFamily="34" charset="0"/>
            </a:endParaRPr>
          </a:p>
          <a:p>
            <a:pPr algn="ctr"/>
            <a:r>
              <a:rPr lang="en-IN" dirty="0">
                <a:solidFill>
                  <a:schemeClr val="accent5">
                    <a:lumMod val="20000"/>
                    <a:lumOff val="80000"/>
                  </a:schemeClr>
                </a:solidFill>
              </a:rPr>
              <a:t>Presented by </a:t>
            </a:r>
            <a:r>
              <a:rPr lang="en-IN" dirty="0" err="1">
                <a:solidFill>
                  <a:schemeClr val="accent5">
                    <a:lumMod val="20000"/>
                    <a:lumOff val="80000"/>
                  </a:schemeClr>
                </a:solidFill>
              </a:rPr>
              <a:t>Mimansha</a:t>
            </a:r>
            <a:r>
              <a:rPr lang="en-IN" dirty="0">
                <a:solidFill>
                  <a:schemeClr val="accent5">
                    <a:lumMod val="20000"/>
                    <a:lumOff val="80000"/>
                  </a:schemeClr>
                </a:solidFill>
              </a:rPr>
              <a:t> Nayak (Batch (94)</a:t>
            </a:r>
          </a:p>
        </p:txBody>
      </p:sp>
    </p:spTree>
    <p:extLst>
      <p:ext uri="{BB962C8B-B14F-4D97-AF65-F5344CB8AC3E}">
        <p14:creationId xmlns:p14="http://schemas.microsoft.com/office/powerpoint/2010/main" val="2230738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8749F496-E96A-4BB8-A9DF-7E17ED1BA409}"/>
              </a:ext>
            </a:extLst>
          </p:cNvPr>
          <p:cNvGraphicFramePr>
            <a:graphicFrameLocks/>
          </p:cNvGraphicFramePr>
          <p:nvPr>
            <p:extLst>
              <p:ext uri="{D42A27DB-BD31-4B8C-83A1-F6EECF244321}">
                <p14:modId xmlns:p14="http://schemas.microsoft.com/office/powerpoint/2010/main" val="852097968"/>
              </p:ext>
            </p:extLst>
          </p:nvPr>
        </p:nvGraphicFramePr>
        <p:xfrm>
          <a:off x="6695440" y="3485457"/>
          <a:ext cx="4795520" cy="3048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CE30A6D5-D4B4-4140-87E1-338911258852}"/>
              </a:ext>
            </a:extLst>
          </p:cNvPr>
          <p:cNvGraphicFramePr>
            <a:graphicFrameLocks/>
          </p:cNvGraphicFramePr>
          <p:nvPr>
            <p:extLst>
              <p:ext uri="{D42A27DB-BD31-4B8C-83A1-F6EECF244321}">
                <p14:modId xmlns:p14="http://schemas.microsoft.com/office/powerpoint/2010/main" val="1528739418"/>
              </p:ext>
            </p:extLst>
          </p:nvPr>
        </p:nvGraphicFramePr>
        <p:xfrm>
          <a:off x="559658" y="654743"/>
          <a:ext cx="5306883" cy="326193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292A3C2C-AD5E-E59C-12DA-5B747C01A89B}"/>
              </a:ext>
            </a:extLst>
          </p:cNvPr>
          <p:cNvSpPr txBox="1"/>
          <p:nvPr/>
        </p:nvSpPr>
        <p:spPr>
          <a:xfrm>
            <a:off x="6695440" y="1259840"/>
            <a:ext cx="4693920" cy="1200329"/>
          </a:xfrm>
          <a:prstGeom prst="rect">
            <a:avLst/>
          </a:prstGeom>
          <a:noFill/>
        </p:spPr>
        <p:txBody>
          <a:bodyPr wrap="square" rtlCol="0">
            <a:spAutoFit/>
          </a:bodyPr>
          <a:lstStyle/>
          <a:p>
            <a:pPr marL="285750" indent="-285750">
              <a:buFont typeface="Wingdings" panose="05000000000000000000" pitchFamily="2" charset="2"/>
              <a:buChar char="Ø"/>
            </a:pPr>
            <a:r>
              <a:rPr lang="en-US" b="1" i="1" dirty="0">
                <a:effectLst/>
                <a:latin typeface="Söhne"/>
              </a:rPr>
              <a:t>Introduce a menu section </a:t>
            </a:r>
            <a:r>
              <a:rPr lang="en-US" b="0" i="0" dirty="0">
                <a:effectLst/>
                <a:latin typeface="Söhne"/>
              </a:rPr>
              <a:t>featuring healthier options with whole grains, lean proteins, and fresh ingredients. </a:t>
            </a:r>
            <a:r>
              <a:rPr lang="en-US" b="1" i="1" dirty="0">
                <a:effectLst/>
                <a:latin typeface="Söhne"/>
              </a:rPr>
              <a:t>Clearly display</a:t>
            </a:r>
            <a:r>
              <a:rPr lang="en-US" b="0" i="0" dirty="0">
                <a:effectLst/>
                <a:latin typeface="Söhne"/>
              </a:rPr>
              <a:t> detailed nutritional information for each menu item.</a:t>
            </a:r>
            <a:endParaRPr lang="en-IN" dirty="0"/>
          </a:p>
        </p:txBody>
      </p:sp>
      <p:sp>
        <p:nvSpPr>
          <p:cNvPr id="8" name="TextBox 7">
            <a:extLst>
              <a:ext uri="{FF2B5EF4-FFF2-40B4-BE49-F238E27FC236}">
                <a16:creationId xmlns:a16="http://schemas.microsoft.com/office/drawing/2014/main" id="{3DA147D2-9EE5-8115-7E5D-A6C302AAAB67}"/>
              </a:ext>
            </a:extLst>
          </p:cNvPr>
          <p:cNvSpPr txBox="1"/>
          <p:nvPr/>
        </p:nvSpPr>
        <p:spPr>
          <a:xfrm>
            <a:off x="1587071" y="4541372"/>
            <a:ext cx="4693920" cy="1477328"/>
          </a:xfrm>
          <a:prstGeom prst="rect">
            <a:avLst/>
          </a:prstGeom>
          <a:noFill/>
        </p:spPr>
        <p:txBody>
          <a:bodyPr wrap="square" rtlCol="0">
            <a:spAutoFit/>
          </a:bodyPr>
          <a:lstStyle/>
          <a:p>
            <a:pPr marL="285750" indent="-285750">
              <a:buFont typeface="Wingdings" panose="05000000000000000000" pitchFamily="2" charset="2"/>
              <a:buChar char="Ø"/>
            </a:pPr>
            <a:r>
              <a:rPr lang="en-US" b="0" i="0" dirty="0">
                <a:effectLst/>
                <a:latin typeface="Söhne"/>
              </a:rPr>
              <a:t>Introduce specific </a:t>
            </a:r>
            <a:r>
              <a:rPr lang="en-US" b="1" i="1" dirty="0">
                <a:effectLst/>
                <a:latin typeface="Söhne"/>
              </a:rPr>
              <a:t>home-cooked meal </a:t>
            </a:r>
            <a:r>
              <a:rPr lang="en-US" b="0" i="0" dirty="0">
                <a:effectLst/>
                <a:latin typeface="Söhne"/>
              </a:rPr>
              <a:t>options on the menu, emphasizing their freshness, authenticity, and resemblance to homemade dishes. Introduce </a:t>
            </a:r>
            <a:r>
              <a:rPr lang="en-US" b="1" i="1" dirty="0">
                <a:effectLst/>
                <a:latin typeface="Söhne"/>
              </a:rPr>
              <a:t>subscription plans</a:t>
            </a:r>
            <a:r>
              <a:rPr lang="en-US" b="0" i="0" dirty="0">
                <a:effectLst/>
                <a:latin typeface="Söhne"/>
              </a:rPr>
              <a:t> for home-cooked meals.</a:t>
            </a:r>
            <a:endParaRPr lang="en-IN" dirty="0"/>
          </a:p>
        </p:txBody>
      </p:sp>
    </p:spTree>
    <p:extLst>
      <p:ext uri="{BB962C8B-B14F-4D97-AF65-F5344CB8AC3E}">
        <p14:creationId xmlns:p14="http://schemas.microsoft.com/office/powerpoint/2010/main" val="1418728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86546-0F7C-3FD3-75F9-05FA6EA82D84}"/>
              </a:ext>
            </a:extLst>
          </p:cNvPr>
          <p:cNvSpPr>
            <a:spLocks noGrp="1"/>
          </p:cNvSpPr>
          <p:nvPr>
            <p:ph type="title"/>
          </p:nvPr>
        </p:nvSpPr>
        <p:spPr/>
        <p:txBody>
          <a:bodyPr/>
          <a:lstStyle/>
          <a:p>
            <a:pPr algn="ctr"/>
            <a:r>
              <a:rPr lang="en-IN" dirty="0">
                <a:latin typeface="Arial Black" panose="020B0A04020102020204" pitchFamily="34" charset="0"/>
              </a:rPr>
              <a:t>BUSINESS IMPACT</a:t>
            </a:r>
          </a:p>
        </p:txBody>
      </p:sp>
      <p:sp>
        <p:nvSpPr>
          <p:cNvPr id="3" name="TextBox 2">
            <a:extLst>
              <a:ext uri="{FF2B5EF4-FFF2-40B4-BE49-F238E27FC236}">
                <a16:creationId xmlns:a16="http://schemas.microsoft.com/office/drawing/2014/main" id="{633755AC-84A6-3225-E149-EEBC668606D1}"/>
              </a:ext>
            </a:extLst>
          </p:cNvPr>
          <p:cNvSpPr txBox="1"/>
          <p:nvPr/>
        </p:nvSpPr>
        <p:spPr>
          <a:xfrm>
            <a:off x="838200" y="1691561"/>
            <a:ext cx="10281920" cy="4801314"/>
          </a:xfrm>
          <a:prstGeom prst="rect">
            <a:avLst/>
          </a:prstGeom>
          <a:noFill/>
        </p:spPr>
        <p:txBody>
          <a:bodyPr wrap="square" rtlCol="0">
            <a:spAutoFit/>
          </a:bodyPr>
          <a:lstStyle/>
          <a:p>
            <a:pPr marL="285750" indent="-285750" algn="l">
              <a:lnSpc>
                <a:spcPct val="150000"/>
              </a:lnSpc>
              <a:buFont typeface="Wingdings" panose="05000000000000000000" pitchFamily="2" charset="2"/>
              <a:buChar char="ü"/>
            </a:pPr>
            <a:r>
              <a:rPr lang="en-US" b="1" i="0" dirty="0">
                <a:solidFill>
                  <a:srgbClr val="374151"/>
                </a:solidFill>
                <a:effectLst/>
                <a:latin typeface="Söhne"/>
              </a:rPr>
              <a:t>Enhanced Customer Satisfaction:</a:t>
            </a:r>
            <a:endParaRPr lang="en-US" b="0" i="0" dirty="0">
              <a:solidFill>
                <a:srgbClr val="374151"/>
              </a:solidFill>
              <a:effectLst/>
              <a:latin typeface="Söhne"/>
            </a:endParaRPr>
          </a:p>
          <a:p>
            <a:pPr marL="742950" lvl="1" indent="-285750" algn="l">
              <a:lnSpc>
                <a:spcPct val="150000"/>
              </a:lnSpc>
              <a:buFont typeface="Wingdings" panose="05000000000000000000" pitchFamily="2" charset="2"/>
              <a:buChar char="§"/>
            </a:pPr>
            <a:r>
              <a:rPr lang="en-US" b="0" i="0" dirty="0">
                <a:solidFill>
                  <a:srgbClr val="374151"/>
                </a:solidFill>
                <a:effectLst/>
                <a:latin typeface="Söhne"/>
              </a:rPr>
              <a:t>Aligning menu and services with evolving trends boosts customer satisfaction.</a:t>
            </a:r>
          </a:p>
          <a:p>
            <a:pPr marL="285750" indent="-285750" algn="l">
              <a:lnSpc>
                <a:spcPct val="150000"/>
              </a:lnSpc>
              <a:buFont typeface="Wingdings" panose="05000000000000000000" pitchFamily="2" charset="2"/>
              <a:buChar char="ü"/>
            </a:pPr>
            <a:r>
              <a:rPr lang="en-US" b="1" i="0" dirty="0">
                <a:solidFill>
                  <a:srgbClr val="374151"/>
                </a:solidFill>
                <a:effectLst/>
                <a:latin typeface="Söhne"/>
              </a:rPr>
              <a:t>Maintained Business Relevance:</a:t>
            </a:r>
            <a:endParaRPr lang="en-US" b="0" i="0" dirty="0">
              <a:solidFill>
                <a:srgbClr val="374151"/>
              </a:solidFill>
              <a:effectLst/>
              <a:latin typeface="Söhne"/>
            </a:endParaRPr>
          </a:p>
          <a:p>
            <a:pPr marL="742950" lvl="1" indent="-285750" algn="l">
              <a:lnSpc>
                <a:spcPct val="150000"/>
              </a:lnSpc>
              <a:buFont typeface="Wingdings" panose="05000000000000000000" pitchFamily="2" charset="2"/>
              <a:buChar char="§"/>
            </a:pPr>
            <a:r>
              <a:rPr lang="en-US" b="0" i="0" dirty="0">
                <a:solidFill>
                  <a:srgbClr val="374151"/>
                </a:solidFill>
                <a:effectLst/>
                <a:latin typeface="Söhne"/>
              </a:rPr>
              <a:t>Strategic adaptation ensures the food chain stays relevant and competitive.</a:t>
            </a:r>
          </a:p>
          <a:p>
            <a:pPr marL="285750" indent="-285750" algn="l">
              <a:lnSpc>
                <a:spcPct val="150000"/>
              </a:lnSpc>
              <a:buFont typeface="Wingdings" panose="05000000000000000000" pitchFamily="2" charset="2"/>
              <a:buChar char="ü"/>
            </a:pPr>
            <a:r>
              <a:rPr lang="en-US" b="1" i="0" dirty="0">
                <a:solidFill>
                  <a:srgbClr val="374151"/>
                </a:solidFill>
                <a:effectLst/>
                <a:latin typeface="Söhne"/>
              </a:rPr>
              <a:t>Improved Marketing Effectiveness:</a:t>
            </a:r>
            <a:endParaRPr lang="en-US" b="0" i="0" dirty="0">
              <a:solidFill>
                <a:srgbClr val="374151"/>
              </a:solidFill>
              <a:effectLst/>
              <a:latin typeface="Söhne"/>
            </a:endParaRPr>
          </a:p>
          <a:p>
            <a:pPr marL="742950" lvl="1" indent="-285750" algn="l">
              <a:lnSpc>
                <a:spcPct val="150000"/>
              </a:lnSpc>
              <a:buFont typeface="Wingdings" panose="05000000000000000000" pitchFamily="2" charset="2"/>
              <a:buChar char="§"/>
            </a:pPr>
            <a:r>
              <a:rPr lang="en-US" b="0" i="0" dirty="0">
                <a:solidFill>
                  <a:srgbClr val="374151"/>
                </a:solidFill>
                <a:effectLst/>
                <a:latin typeface="Söhne"/>
              </a:rPr>
              <a:t>Customer insights enhance targeted marketing strategies and promotions.</a:t>
            </a:r>
          </a:p>
          <a:p>
            <a:pPr marL="285750" indent="-285750" algn="l">
              <a:lnSpc>
                <a:spcPct val="150000"/>
              </a:lnSpc>
              <a:buFont typeface="Wingdings" panose="05000000000000000000" pitchFamily="2" charset="2"/>
              <a:buChar char="ü"/>
            </a:pPr>
            <a:r>
              <a:rPr lang="en-US" b="1" i="0" dirty="0">
                <a:solidFill>
                  <a:srgbClr val="374151"/>
                </a:solidFill>
                <a:effectLst/>
                <a:latin typeface="Söhne"/>
              </a:rPr>
              <a:t>Optimized Operational Efficiency:</a:t>
            </a:r>
            <a:endParaRPr lang="en-US" b="0" i="0" dirty="0">
              <a:solidFill>
                <a:srgbClr val="374151"/>
              </a:solidFill>
              <a:effectLst/>
              <a:latin typeface="Söhne"/>
            </a:endParaRPr>
          </a:p>
          <a:p>
            <a:pPr marL="742950" lvl="1" indent="-285750" algn="l">
              <a:lnSpc>
                <a:spcPct val="150000"/>
              </a:lnSpc>
              <a:buFont typeface="Wingdings" panose="05000000000000000000" pitchFamily="2" charset="2"/>
              <a:buChar char="§"/>
            </a:pPr>
            <a:r>
              <a:rPr lang="en-US" b="0" i="0" dirty="0">
                <a:solidFill>
                  <a:srgbClr val="374151"/>
                </a:solidFill>
                <a:effectLst/>
                <a:latin typeface="Söhne"/>
              </a:rPr>
              <a:t>Adaptation based on insights streamlines operations, reducing waste and optimizing resources.</a:t>
            </a:r>
          </a:p>
          <a:p>
            <a:pPr marL="285750" indent="-285750" algn="l">
              <a:lnSpc>
                <a:spcPct val="150000"/>
              </a:lnSpc>
              <a:buFont typeface="Wingdings" panose="05000000000000000000" pitchFamily="2" charset="2"/>
              <a:buChar char="ü"/>
            </a:pPr>
            <a:r>
              <a:rPr lang="en-US" b="1" i="0" dirty="0">
                <a:solidFill>
                  <a:srgbClr val="374151"/>
                </a:solidFill>
                <a:effectLst/>
                <a:latin typeface="Söhne"/>
              </a:rPr>
              <a:t>Informed Decision-Making:</a:t>
            </a:r>
            <a:endParaRPr lang="en-US" b="0" i="0" dirty="0">
              <a:solidFill>
                <a:srgbClr val="374151"/>
              </a:solidFill>
              <a:effectLst/>
              <a:latin typeface="Söhne"/>
            </a:endParaRPr>
          </a:p>
          <a:p>
            <a:pPr marL="742950" lvl="1" indent="-285750" algn="l">
              <a:lnSpc>
                <a:spcPct val="150000"/>
              </a:lnSpc>
              <a:buFont typeface="Wingdings" panose="05000000000000000000" pitchFamily="2" charset="2"/>
              <a:buChar char="§"/>
            </a:pPr>
            <a:r>
              <a:rPr lang="en-US" b="0" i="0" dirty="0">
                <a:solidFill>
                  <a:srgbClr val="374151"/>
                </a:solidFill>
                <a:effectLst/>
                <a:latin typeface="Söhne"/>
              </a:rPr>
              <a:t>Comprehensive trend analysis provides crucial information for strategic decision-making.</a:t>
            </a:r>
          </a:p>
          <a:p>
            <a:pPr algn="l"/>
            <a:endParaRPr lang="en-US" b="0" i="0" dirty="0">
              <a:solidFill>
                <a:srgbClr val="374151"/>
              </a:solidFill>
              <a:effectLst/>
              <a:latin typeface="Söhne"/>
            </a:endParaRPr>
          </a:p>
          <a:p>
            <a:endParaRPr lang="en-IN" dirty="0"/>
          </a:p>
        </p:txBody>
      </p:sp>
    </p:spTree>
    <p:extLst>
      <p:ext uri="{BB962C8B-B14F-4D97-AF65-F5344CB8AC3E}">
        <p14:creationId xmlns:p14="http://schemas.microsoft.com/office/powerpoint/2010/main" val="3479060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379BB01-0D05-B3AF-C94D-FF2E2061F0B9}"/>
              </a:ext>
            </a:extLst>
          </p:cNvPr>
          <p:cNvSpPr/>
          <p:nvPr/>
        </p:nvSpPr>
        <p:spPr>
          <a:xfrm>
            <a:off x="6461760" y="0"/>
            <a:ext cx="5801360"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E2B0AB4C-0D16-0C9C-3F75-61CD4C504C79}"/>
              </a:ext>
            </a:extLst>
          </p:cNvPr>
          <p:cNvSpPr txBox="1"/>
          <p:nvPr/>
        </p:nvSpPr>
        <p:spPr>
          <a:xfrm>
            <a:off x="7274560" y="731520"/>
            <a:ext cx="4358640" cy="1938992"/>
          </a:xfrm>
          <a:prstGeom prst="rect">
            <a:avLst/>
          </a:prstGeom>
          <a:noFill/>
        </p:spPr>
        <p:txBody>
          <a:bodyPr wrap="square" rtlCol="0">
            <a:spAutoFit/>
          </a:bodyPr>
          <a:lstStyle/>
          <a:p>
            <a:r>
              <a:rPr lang="en-IN" sz="6000" dirty="0">
                <a:latin typeface="Rockwell Extra Bold" panose="02060903040505020403" pitchFamily="18" charset="0"/>
              </a:rPr>
              <a:t>THANK YOU</a:t>
            </a:r>
          </a:p>
        </p:txBody>
      </p:sp>
    </p:spTree>
    <p:extLst>
      <p:ext uri="{BB962C8B-B14F-4D97-AF65-F5344CB8AC3E}">
        <p14:creationId xmlns:p14="http://schemas.microsoft.com/office/powerpoint/2010/main" val="2213323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9B6F6-C5DF-684C-B351-5A0536BD580D}"/>
              </a:ext>
            </a:extLst>
          </p:cNvPr>
          <p:cNvSpPr>
            <a:spLocks noGrp="1"/>
          </p:cNvSpPr>
          <p:nvPr>
            <p:ph type="title"/>
          </p:nvPr>
        </p:nvSpPr>
        <p:spPr/>
        <p:txBody>
          <a:bodyPr/>
          <a:lstStyle/>
          <a:p>
            <a:pPr algn="ctr"/>
            <a:r>
              <a:rPr lang="en-IN" b="1" dirty="0">
                <a:latin typeface="Arial Black" panose="020B0A04020102020204" pitchFamily="34" charset="0"/>
              </a:rPr>
              <a:t>AGENDA</a:t>
            </a:r>
          </a:p>
        </p:txBody>
      </p:sp>
      <p:sp>
        <p:nvSpPr>
          <p:cNvPr id="3" name="TextBox 2">
            <a:extLst>
              <a:ext uri="{FF2B5EF4-FFF2-40B4-BE49-F238E27FC236}">
                <a16:creationId xmlns:a16="http://schemas.microsoft.com/office/drawing/2014/main" id="{789253A8-61AB-DBD3-E4E5-E10FB0B97FA8}"/>
              </a:ext>
            </a:extLst>
          </p:cNvPr>
          <p:cNvSpPr txBox="1"/>
          <p:nvPr/>
        </p:nvSpPr>
        <p:spPr>
          <a:xfrm>
            <a:off x="1625600" y="1904048"/>
            <a:ext cx="7193280" cy="3800015"/>
          </a:xfrm>
          <a:prstGeom prst="rect">
            <a:avLst/>
          </a:prstGeom>
          <a:noFill/>
        </p:spPr>
        <p:txBody>
          <a:bodyPr wrap="square" rtlCol="0">
            <a:spAutoFit/>
          </a:bodyPr>
          <a:lstStyle/>
          <a:p>
            <a:pPr marL="285750" indent="-285750">
              <a:lnSpc>
                <a:spcPct val="250000"/>
              </a:lnSpc>
              <a:buFont typeface="Wingdings" panose="05000000000000000000" pitchFamily="2" charset="2"/>
              <a:buChar char="§"/>
            </a:pPr>
            <a:r>
              <a:rPr lang="en-IN" sz="2000" b="1" dirty="0">
                <a:latin typeface="Cambria Math" panose="02040503050406030204" pitchFamily="18" charset="0"/>
                <a:ea typeface="Cambria Math" panose="02040503050406030204" pitchFamily="18" charset="0"/>
              </a:rPr>
              <a:t>INTRODUCTION </a:t>
            </a:r>
          </a:p>
          <a:p>
            <a:pPr marL="285750" indent="-285750">
              <a:lnSpc>
                <a:spcPct val="250000"/>
              </a:lnSpc>
              <a:buFont typeface="Wingdings" panose="05000000000000000000" pitchFamily="2" charset="2"/>
              <a:buChar char="§"/>
            </a:pPr>
            <a:r>
              <a:rPr lang="en-IN" sz="2000" b="1" dirty="0">
                <a:latin typeface="Cambria Math" panose="02040503050406030204" pitchFamily="18" charset="0"/>
                <a:ea typeface="Cambria Math" panose="02040503050406030204" pitchFamily="18" charset="0"/>
              </a:rPr>
              <a:t>PROBLEM STATEMENT AND DATA SOURCE</a:t>
            </a:r>
          </a:p>
          <a:p>
            <a:pPr marL="285750" indent="-285750">
              <a:lnSpc>
                <a:spcPct val="250000"/>
              </a:lnSpc>
              <a:buFont typeface="Wingdings" panose="05000000000000000000" pitchFamily="2" charset="2"/>
              <a:buChar char="§"/>
            </a:pPr>
            <a:r>
              <a:rPr lang="en-IN" sz="2000" b="1" dirty="0">
                <a:latin typeface="Cambria Math" panose="02040503050406030204" pitchFamily="18" charset="0"/>
                <a:ea typeface="Cambria Math" panose="02040503050406030204" pitchFamily="18" charset="0"/>
              </a:rPr>
              <a:t>OBJECTIVE ANDMETHODOLOGY</a:t>
            </a:r>
          </a:p>
          <a:p>
            <a:pPr marL="285750" indent="-285750">
              <a:lnSpc>
                <a:spcPct val="250000"/>
              </a:lnSpc>
              <a:buFont typeface="Wingdings" panose="05000000000000000000" pitchFamily="2" charset="2"/>
              <a:buChar char="§"/>
            </a:pPr>
            <a:r>
              <a:rPr lang="en-IN" sz="2000" b="1" dirty="0">
                <a:latin typeface="Cambria Math" panose="02040503050406030204" pitchFamily="18" charset="0"/>
                <a:ea typeface="Cambria Math" panose="02040503050406030204" pitchFamily="18" charset="0"/>
              </a:rPr>
              <a:t>SOLUTION DESCRIPTION</a:t>
            </a:r>
          </a:p>
          <a:p>
            <a:pPr marL="285750" indent="-285750">
              <a:lnSpc>
                <a:spcPct val="250000"/>
              </a:lnSpc>
              <a:buFont typeface="Wingdings" panose="05000000000000000000" pitchFamily="2" charset="2"/>
              <a:buChar char="§"/>
            </a:pPr>
            <a:r>
              <a:rPr lang="en-IN" sz="2000" b="1" dirty="0">
                <a:latin typeface="Cambria Math" panose="02040503050406030204" pitchFamily="18" charset="0"/>
                <a:ea typeface="Cambria Math" panose="02040503050406030204" pitchFamily="18" charset="0"/>
              </a:rPr>
              <a:t>IMPACT</a:t>
            </a:r>
          </a:p>
        </p:txBody>
      </p:sp>
    </p:spTree>
    <p:extLst>
      <p:ext uri="{BB962C8B-B14F-4D97-AF65-F5344CB8AC3E}">
        <p14:creationId xmlns:p14="http://schemas.microsoft.com/office/powerpoint/2010/main" val="3406719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DCDCC-D465-87A0-E3A0-9030AFE0C03E}"/>
              </a:ext>
            </a:extLst>
          </p:cNvPr>
          <p:cNvSpPr>
            <a:spLocks noGrp="1"/>
          </p:cNvSpPr>
          <p:nvPr>
            <p:ph type="title"/>
          </p:nvPr>
        </p:nvSpPr>
        <p:spPr/>
        <p:txBody>
          <a:bodyPr/>
          <a:lstStyle/>
          <a:p>
            <a:pPr algn="ctr"/>
            <a:r>
              <a:rPr lang="en-IN" b="1" dirty="0">
                <a:latin typeface="Arial Black" panose="020B0A04020102020204" pitchFamily="34" charset="0"/>
              </a:rPr>
              <a:t>INTRODUCTION</a:t>
            </a:r>
          </a:p>
        </p:txBody>
      </p:sp>
      <p:sp>
        <p:nvSpPr>
          <p:cNvPr id="3" name="TextBox 2">
            <a:extLst>
              <a:ext uri="{FF2B5EF4-FFF2-40B4-BE49-F238E27FC236}">
                <a16:creationId xmlns:a16="http://schemas.microsoft.com/office/drawing/2014/main" id="{67175329-44D9-8D66-39BA-216943967821}"/>
              </a:ext>
            </a:extLst>
          </p:cNvPr>
          <p:cNvSpPr txBox="1"/>
          <p:nvPr/>
        </p:nvSpPr>
        <p:spPr>
          <a:xfrm>
            <a:off x="1010920" y="2103120"/>
            <a:ext cx="10612120" cy="3416320"/>
          </a:xfrm>
          <a:prstGeom prst="rect">
            <a:avLst/>
          </a:prstGeom>
          <a:noFill/>
        </p:spPr>
        <p:txBody>
          <a:bodyPr wrap="square" rtlCol="0">
            <a:spAutoFit/>
          </a:bodyPr>
          <a:lstStyle/>
          <a:p>
            <a:r>
              <a:rPr lang="en-US" b="0" i="0" dirty="0">
                <a:effectLst/>
                <a:latin typeface="Cambria Math" panose="02040503050406030204" pitchFamily="18" charset="0"/>
                <a:ea typeface="Cambria Math" panose="02040503050406030204" pitchFamily="18" charset="0"/>
              </a:rPr>
              <a:t>In the midst of the COVID-19 pandemic, understanding the dietary patterns and preferences of individuals has become increasingly crucial. This report delves into the exploration of the most frequently consumed foods during these challenging times. </a:t>
            </a:r>
          </a:p>
          <a:p>
            <a:endParaRPr lang="en-US" dirty="0">
              <a:latin typeface="Cambria Math" panose="02040503050406030204" pitchFamily="18" charset="0"/>
              <a:ea typeface="Cambria Math" panose="02040503050406030204" pitchFamily="18" charset="0"/>
            </a:endParaRPr>
          </a:p>
          <a:p>
            <a:r>
              <a:rPr lang="en-US" b="0" i="0" dirty="0">
                <a:effectLst/>
                <a:latin typeface="Cambria Math" panose="02040503050406030204" pitchFamily="18" charset="0"/>
                <a:ea typeface="Cambria Math" panose="02040503050406030204" pitchFamily="18" charset="0"/>
              </a:rPr>
              <a:t>As the world grapples with the implications of the pandemic, there is a heightened awareness of the profound impact it has on our daily lives, including dietary habits. By investigating the dietary choices made by individuals, we aim to gain valuable insights into the prevailing food trends during the pandemic. </a:t>
            </a:r>
          </a:p>
          <a:p>
            <a:endParaRPr lang="en-US" dirty="0">
              <a:latin typeface="Cambria Math" panose="02040503050406030204" pitchFamily="18" charset="0"/>
              <a:ea typeface="Cambria Math" panose="02040503050406030204" pitchFamily="18" charset="0"/>
            </a:endParaRPr>
          </a:p>
          <a:p>
            <a:r>
              <a:rPr lang="en-US" b="0" i="0" dirty="0">
                <a:effectLst/>
                <a:latin typeface="Cambria Math" panose="02040503050406030204" pitchFamily="18" charset="0"/>
                <a:ea typeface="Cambria Math" panose="02040503050406030204" pitchFamily="18" charset="0"/>
              </a:rPr>
              <a:t>The analysis of the most frequently consumed foods will not only shed light on the nutritional aspects but also provide a comprehensive view of how people adapt their eating habits in response to unprecedented circumstances. This study aims to contribute valuable data that may assist in shaping health recommendations, policy decisions, and support systems during and beyond the COVID-19 era.</a:t>
            </a:r>
          </a:p>
        </p:txBody>
      </p:sp>
    </p:spTree>
    <p:extLst>
      <p:ext uri="{BB962C8B-B14F-4D97-AF65-F5344CB8AC3E}">
        <p14:creationId xmlns:p14="http://schemas.microsoft.com/office/powerpoint/2010/main" val="805819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E6DA2-A048-6ED8-182A-387E754D1548}"/>
              </a:ext>
            </a:extLst>
          </p:cNvPr>
          <p:cNvSpPr>
            <a:spLocks noGrp="1"/>
          </p:cNvSpPr>
          <p:nvPr>
            <p:ph type="title"/>
          </p:nvPr>
        </p:nvSpPr>
        <p:spPr>
          <a:xfrm>
            <a:off x="335280" y="970974"/>
            <a:ext cx="11521440" cy="1325563"/>
          </a:xfrm>
        </p:spPr>
        <p:txBody>
          <a:bodyPr/>
          <a:lstStyle/>
          <a:p>
            <a:pPr algn="ctr"/>
            <a:r>
              <a:rPr lang="en-IN" b="1" dirty="0">
                <a:latin typeface="Arial Black" panose="020B0A04020102020204" pitchFamily="34" charset="0"/>
              </a:rPr>
              <a:t>PROBLEM</a:t>
            </a:r>
            <a:r>
              <a:rPr lang="en-IN" dirty="0">
                <a:latin typeface="Arial Black" panose="020B0A04020102020204" pitchFamily="34" charset="0"/>
              </a:rPr>
              <a:t> STATEMENT &amp; </a:t>
            </a:r>
            <a:br>
              <a:rPr lang="en-IN" dirty="0">
                <a:latin typeface="Arial Black" panose="020B0A04020102020204" pitchFamily="34" charset="0"/>
              </a:rPr>
            </a:br>
            <a:r>
              <a:rPr lang="en-IN" dirty="0">
                <a:latin typeface="Arial Black" panose="020B0A04020102020204" pitchFamily="34" charset="0"/>
              </a:rPr>
              <a:t>DATA SOURCE</a:t>
            </a:r>
          </a:p>
        </p:txBody>
      </p:sp>
      <p:sp>
        <p:nvSpPr>
          <p:cNvPr id="3" name="TextBox 2">
            <a:extLst>
              <a:ext uri="{FF2B5EF4-FFF2-40B4-BE49-F238E27FC236}">
                <a16:creationId xmlns:a16="http://schemas.microsoft.com/office/drawing/2014/main" id="{5EA3A919-7A59-6C52-4B65-DAA522B6A9F4}"/>
              </a:ext>
            </a:extLst>
          </p:cNvPr>
          <p:cNvSpPr txBox="1"/>
          <p:nvPr/>
        </p:nvSpPr>
        <p:spPr>
          <a:xfrm>
            <a:off x="820420" y="2915920"/>
            <a:ext cx="10734040" cy="2308324"/>
          </a:xfrm>
          <a:prstGeom prst="rect">
            <a:avLst/>
          </a:prstGeom>
          <a:noFill/>
        </p:spPr>
        <p:txBody>
          <a:bodyPr wrap="square" rtlCol="0">
            <a:spAutoFit/>
          </a:bodyPr>
          <a:lstStyle/>
          <a:p>
            <a:br>
              <a:rPr lang="en-US" dirty="0">
                <a:latin typeface="Cambria Math" panose="02040503050406030204" pitchFamily="18" charset="0"/>
                <a:ea typeface="Cambria Math" panose="02040503050406030204" pitchFamily="18" charset="0"/>
              </a:rPr>
            </a:br>
            <a:r>
              <a:rPr lang="en-US" b="0" i="0" dirty="0">
                <a:effectLst/>
                <a:latin typeface="Cambria Math" panose="02040503050406030204" pitchFamily="18" charset="0"/>
                <a:ea typeface="Cambria Math" panose="02040503050406030204" pitchFamily="18" charset="0"/>
              </a:rPr>
              <a:t>In the backdrop of the COVID-19 pandemic, our study seeks to uncover the prevalent dietary choices, offering insights into the most commonly consumed foods. This inquiry aims to inform and guide the food industry, aligning with evolving preferences and needs in these dynamic times and beyond.</a:t>
            </a:r>
          </a:p>
          <a:p>
            <a:endParaRPr lang="en-US" b="0" i="0" dirty="0">
              <a:effectLst/>
              <a:latin typeface="Cambria Math" panose="02040503050406030204" pitchFamily="18" charset="0"/>
              <a:ea typeface="Cambria Math" panose="02040503050406030204" pitchFamily="18" charset="0"/>
            </a:endParaRPr>
          </a:p>
          <a:p>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rPr>
              <a:t>Data is collected by using a Google Survey Form, consisting of 15 questions focused on deriving as much insight as possible into the preferences of customers. </a:t>
            </a:r>
            <a:endParaRPr lang="en-IN"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21565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B2266-44B8-135E-4E44-E14A3C9CCB02}"/>
              </a:ext>
            </a:extLst>
          </p:cNvPr>
          <p:cNvSpPr>
            <a:spLocks noGrp="1"/>
          </p:cNvSpPr>
          <p:nvPr>
            <p:ph type="title"/>
          </p:nvPr>
        </p:nvSpPr>
        <p:spPr/>
        <p:txBody>
          <a:bodyPr/>
          <a:lstStyle/>
          <a:p>
            <a:pPr algn="ctr"/>
            <a:r>
              <a:rPr lang="en-IN" dirty="0">
                <a:latin typeface="Arial Black" panose="020B0A04020102020204" pitchFamily="34" charset="0"/>
              </a:rPr>
              <a:t>OBJECTIVE</a:t>
            </a:r>
          </a:p>
        </p:txBody>
      </p:sp>
      <p:sp>
        <p:nvSpPr>
          <p:cNvPr id="4" name="Rectangle 1">
            <a:extLst>
              <a:ext uri="{FF2B5EF4-FFF2-40B4-BE49-F238E27FC236}">
                <a16:creationId xmlns:a16="http://schemas.microsoft.com/office/drawing/2014/main" id="{6331035D-0933-FDD6-6B4A-1FD8291A3AD0}"/>
              </a:ext>
            </a:extLst>
          </p:cNvPr>
          <p:cNvSpPr>
            <a:spLocks noChangeArrowheads="1"/>
          </p:cNvSpPr>
          <p:nvPr/>
        </p:nvSpPr>
        <p:spPr bwMode="auto">
          <a:xfrm>
            <a:off x="955040" y="1321807"/>
            <a:ext cx="10840720" cy="4519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1800" b="1" i="0" u="none" strike="noStrike" cap="none" normalizeH="0" baseline="0" dirty="0">
                <a:ln>
                  <a:noFill/>
                </a:ln>
                <a:solidFill>
                  <a:srgbClr val="000000"/>
                </a:solidFill>
                <a:effectLst/>
                <a:latin typeface="Söhne"/>
              </a:rPr>
              <a:t>Dietary Trend Analysis:</a:t>
            </a:r>
            <a:endParaRPr kumimoji="0" lang="en-US" altLang="en-US" sz="1800" b="0" i="0" u="none" strike="noStrike" cap="none" normalizeH="0" baseline="0" dirty="0">
              <a:ln>
                <a:noFill/>
              </a:ln>
              <a:solidFill>
                <a:srgbClr val="000000"/>
              </a:solidFill>
              <a:effectLst/>
              <a:latin typeface="Söhne"/>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Söhne"/>
              </a:rPr>
              <a:t>Conduct a thorough analysis of dietary patterns during COVID-19 to identify the most consumed foods.</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rgbClr val="000000"/>
                </a:solidFill>
                <a:effectLst/>
                <a:latin typeface="Söhne"/>
              </a:rPr>
              <a:t>Customer Insight Generation:</a:t>
            </a:r>
            <a:endParaRPr kumimoji="0" lang="en-US" altLang="en-US" sz="1800" b="0" i="0" u="none" strike="noStrike" cap="none" normalizeH="0" baseline="0" dirty="0">
              <a:ln>
                <a:noFill/>
              </a:ln>
              <a:solidFill>
                <a:srgbClr val="000000"/>
              </a:solidFill>
              <a:effectLst/>
              <a:latin typeface="Söhne"/>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Söhne"/>
              </a:rPr>
              <a:t>Gain insights into customer preferences during the pandemic to understand factors influencing food choices.</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rgbClr val="000000"/>
                </a:solidFill>
                <a:effectLst/>
                <a:latin typeface="Söhne"/>
              </a:rPr>
              <a:t>Menu and Service Adaptation:</a:t>
            </a:r>
            <a:endParaRPr kumimoji="0" lang="en-US" altLang="en-US" sz="1800" b="0" i="0" u="none" strike="noStrike" cap="none" normalizeH="0" baseline="0" dirty="0">
              <a:ln>
                <a:noFill/>
              </a:ln>
              <a:solidFill>
                <a:srgbClr val="000000"/>
              </a:solidFill>
              <a:effectLst/>
              <a:latin typeface="Söhne"/>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Söhne"/>
              </a:rPr>
              <a:t>Use findings to adapt our menu and services, ensuring they align with evolving dietary trends.</a:t>
            </a: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rgbClr val="000000"/>
                </a:solidFill>
                <a:effectLst/>
                <a:latin typeface="Söhne"/>
              </a:rPr>
              <a:t>Strategic Business Positioning:</a:t>
            </a:r>
            <a:endParaRPr kumimoji="0" lang="en-US" altLang="en-US" sz="1800" b="0" i="0" u="none" strike="noStrike" cap="none" normalizeH="0" baseline="0" dirty="0">
              <a:ln>
                <a:noFill/>
              </a:ln>
              <a:solidFill>
                <a:srgbClr val="000000"/>
              </a:solidFill>
              <a:effectLst/>
              <a:latin typeface="Söhne"/>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Söhne"/>
              </a:rPr>
              <a:t>Position the food chain strategically in the market by refining marketing and operational strategies for sustained competitiveness.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E94E10D-DA11-D493-E238-DDC045F70709}"/>
              </a:ext>
            </a:extLst>
          </p:cNvPr>
          <p:cNvSpPr>
            <a:spLocks noChangeArrowheads="1"/>
          </p:cNvSpPr>
          <p:nvPr/>
        </p:nvSpPr>
        <p:spPr bwMode="auto">
          <a:xfrm>
            <a:off x="0" y="0"/>
            <a:ext cx="106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6212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C6DB4-2FD6-EBA1-5C2A-A55F5F6981D5}"/>
              </a:ext>
            </a:extLst>
          </p:cNvPr>
          <p:cNvSpPr>
            <a:spLocks noGrp="1"/>
          </p:cNvSpPr>
          <p:nvPr>
            <p:ph type="title"/>
          </p:nvPr>
        </p:nvSpPr>
        <p:spPr/>
        <p:txBody>
          <a:bodyPr/>
          <a:lstStyle/>
          <a:p>
            <a:pPr algn="ctr"/>
            <a:r>
              <a:rPr lang="en-IN" dirty="0">
                <a:latin typeface="Arial Black" panose="020B0A04020102020204" pitchFamily="34" charset="0"/>
              </a:rPr>
              <a:t>METHODOLOGY</a:t>
            </a:r>
          </a:p>
        </p:txBody>
      </p:sp>
      <p:grpSp>
        <p:nvGrpSpPr>
          <p:cNvPr id="43" name="Group 42">
            <a:extLst>
              <a:ext uri="{FF2B5EF4-FFF2-40B4-BE49-F238E27FC236}">
                <a16:creationId xmlns:a16="http://schemas.microsoft.com/office/drawing/2014/main" id="{1153E45C-F8E2-7522-157B-164FDEFDEACC}"/>
              </a:ext>
            </a:extLst>
          </p:cNvPr>
          <p:cNvGrpSpPr/>
          <p:nvPr/>
        </p:nvGrpSpPr>
        <p:grpSpPr>
          <a:xfrm>
            <a:off x="421640" y="1859280"/>
            <a:ext cx="11529060" cy="1580674"/>
            <a:chOff x="553720" y="1877753"/>
            <a:chExt cx="11529060" cy="1580674"/>
          </a:xfrm>
        </p:grpSpPr>
        <p:grpSp>
          <p:nvGrpSpPr>
            <p:cNvPr id="33" name="Group 32">
              <a:extLst>
                <a:ext uri="{FF2B5EF4-FFF2-40B4-BE49-F238E27FC236}">
                  <a16:creationId xmlns:a16="http://schemas.microsoft.com/office/drawing/2014/main" id="{D8AFD73B-3865-0F42-F130-DA1363D49534}"/>
                </a:ext>
              </a:extLst>
            </p:cNvPr>
            <p:cNvGrpSpPr/>
            <p:nvPr/>
          </p:nvGrpSpPr>
          <p:grpSpPr>
            <a:xfrm>
              <a:off x="553720" y="1921034"/>
              <a:ext cx="1574800" cy="1518920"/>
              <a:chOff x="1016000" y="1868195"/>
              <a:chExt cx="1574800" cy="1518920"/>
            </a:xfrm>
          </p:grpSpPr>
          <p:sp>
            <p:nvSpPr>
              <p:cNvPr id="22" name="Flowchart: Connector 21">
                <a:extLst>
                  <a:ext uri="{FF2B5EF4-FFF2-40B4-BE49-F238E27FC236}">
                    <a16:creationId xmlns:a16="http://schemas.microsoft.com/office/drawing/2014/main" id="{712ABDD6-6DB7-4690-0E9E-1928BE64BE42}"/>
                  </a:ext>
                </a:extLst>
              </p:cNvPr>
              <p:cNvSpPr/>
              <p:nvPr/>
            </p:nvSpPr>
            <p:spPr>
              <a:xfrm>
                <a:off x="1016000" y="1868195"/>
                <a:ext cx="1574800" cy="1518920"/>
              </a:xfrm>
              <a:prstGeom prst="flowChartConnector">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TextBox 27">
                <a:extLst>
                  <a:ext uri="{FF2B5EF4-FFF2-40B4-BE49-F238E27FC236}">
                    <a16:creationId xmlns:a16="http://schemas.microsoft.com/office/drawing/2014/main" id="{B5D1A893-1D4A-8CB8-759F-159D24C20AB0}"/>
                  </a:ext>
                </a:extLst>
              </p:cNvPr>
              <p:cNvSpPr txBox="1"/>
              <p:nvPr/>
            </p:nvSpPr>
            <p:spPr>
              <a:xfrm>
                <a:off x="1016000" y="2310352"/>
                <a:ext cx="1574800" cy="646331"/>
              </a:xfrm>
              <a:prstGeom prst="rect">
                <a:avLst/>
              </a:prstGeom>
              <a:noFill/>
            </p:spPr>
            <p:txBody>
              <a:bodyPr wrap="square" rtlCol="0">
                <a:spAutoFit/>
              </a:bodyPr>
              <a:lstStyle/>
              <a:p>
                <a:pPr algn="ctr"/>
                <a:r>
                  <a:rPr lang="en-IN" dirty="0">
                    <a:latin typeface="Rockwell Extra Bold" panose="02060903040505020403" pitchFamily="18" charset="0"/>
                  </a:rPr>
                  <a:t>REAL WORLD</a:t>
                </a:r>
              </a:p>
            </p:txBody>
          </p:sp>
        </p:grpSp>
        <p:grpSp>
          <p:nvGrpSpPr>
            <p:cNvPr id="34" name="Group 33">
              <a:extLst>
                <a:ext uri="{FF2B5EF4-FFF2-40B4-BE49-F238E27FC236}">
                  <a16:creationId xmlns:a16="http://schemas.microsoft.com/office/drawing/2014/main" id="{8174D35B-3F17-557B-6C4F-D3094677DE13}"/>
                </a:ext>
              </a:extLst>
            </p:cNvPr>
            <p:cNvGrpSpPr/>
            <p:nvPr/>
          </p:nvGrpSpPr>
          <p:grpSpPr>
            <a:xfrm>
              <a:off x="3042920" y="1877753"/>
              <a:ext cx="1574800" cy="1518920"/>
              <a:chOff x="3007360" y="1759451"/>
              <a:chExt cx="1574800" cy="1518920"/>
            </a:xfrm>
          </p:grpSpPr>
          <p:sp>
            <p:nvSpPr>
              <p:cNvPr id="24" name="Flowchart: Connector 23">
                <a:extLst>
                  <a:ext uri="{FF2B5EF4-FFF2-40B4-BE49-F238E27FC236}">
                    <a16:creationId xmlns:a16="http://schemas.microsoft.com/office/drawing/2014/main" id="{8454A65F-9630-09DE-C5DF-B1175A91C35F}"/>
                  </a:ext>
                </a:extLst>
              </p:cNvPr>
              <p:cNvSpPr/>
              <p:nvPr/>
            </p:nvSpPr>
            <p:spPr>
              <a:xfrm>
                <a:off x="3007360" y="1759451"/>
                <a:ext cx="1574800" cy="1518920"/>
              </a:xfrm>
              <a:prstGeom prst="flowChartConnector">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09185855-AB25-F844-B3CF-7C44E09C0FB0}"/>
                  </a:ext>
                </a:extLst>
              </p:cNvPr>
              <p:cNvSpPr txBox="1"/>
              <p:nvPr/>
            </p:nvSpPr>
            <p:spPr>
              <a:xfrm>
                <a:off x="3007360" y="2236678"/>
                <a:ext cx="1574800" cy="646331"/>
              </a:xfrm>
              <a:prstGeom prst="rect">
                <a:avLst/>
              </a:prstGeom>
              <a:noFill/>
            </p:spPr>
            <p:txBody>
              <a:bodyPr wrap="square" rtlCol="0">
                <a:spAutoFit/>
              </a:bodyPr>
              <a:lstStyle/>
              <a:p>
                <a:pPr algn="ctr"/>
                <a:r>
                  <a:rPr lang="en-IN" dirty="0">
                    <a:latin typeface="Rockwell Extra Bold" panose="02060903040505020403" pitchFamily="18" charset="0"/>
                  </a:rPr>
                  <a:t>GOOGLE SHEETS</a:t>
                </a:r>
              </a:p>
            </p:txBody>
          </p:sp>
        </p:grpSp>
        <p:grpSp>
          <p:nvGrpSpPr>
            <p:cNvPr id="35" name="Group 34">
              <a:extLst>
                <a:ext uri="{FF2B5EF4-FFF2-40B4-BE49-F238E27FC236}">
                  <a16:creationId xmlns:a16="http://schemas.microsoft.com/office/drawing/2014/main" id="{CEC1DAEC-7270-1896-3890-2F1ED8695FEE}"/>
                </a:ext>
              </a:extLst>
            </p:cNvPr>
            <p:cNvGrpSpPr/>
            <p:nvPr/>
          </p:nvGrpSpPr>
          <p:grpSpPr>
            <a:xfrm>
              <a:off x="5514340" y="1939507"/>
              <a:ext cx="1574800" cy="1518920"/>
              <a:chOff x="4846320" y="2479040"/>
              <a:chExt cx="1574800" cy="1518920"/>
            </a:xfrm>
          </p:grpSpPr>
          <p:sp>
            <p:nvSpPr>
              <p:cNvPr id="25" name="Flowchart: Connector 24">
                <a:extLst>
                  <a:ext uri="{FF2B5EF4-FFF2-40B4-BE49-F238E27FC236}">
                    <a16:creationId xmlns:a16="http://schemas.microsoft.com/office/drawing/2014/main" id="{E33B7BF1-6870-0EA6-70EB-14978B08A975}"/>
                  </a:ext>
                </a:extLst>
              </p:cNvPr>
              <p:cNvSpPr/>
              <p:nvPr/>
            </p:nvSpPr>
            <p:spPr>
              <a:xfrm>
                <a:off x="4846320" y="2479040"/>
                <a:ext cx="1574800" cy="1518920"/>
              </a:xfrm>
              <a:prstGeom prst="flowChartConnector">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D946E636-B6D7-1BA2-7861-C07405E38014}"/>
                  </a:ext>
                </a:extLst>
              </p:cNvPr>
              <p:cNvSpPr txBox="1"/>
              <p:nvPr/>
            </p:nvSpPr>
            <p:spPr>
              <a:xfrm>
                <a:off x="4846320" y="2883009"/>
                <a:ext cx="1574800" cy="646331"/>
              </a:xfrm>
              <a:prstGeom prst="rect">
                <a:avLst/>
              </a:prstGeom>
              <a:noFill/>
            </p:spPr>
            <p:txBody>
              <a:bodyPr wrap="square" rtlCol="0">
                <a:spAutoFit/>
              </a:bodyPr>
              <a:lstStyle/>
              <a:p>
                <a:pPr algn="ctr"/>
                <a:r>
                  <a:rPr lang="en-IN" dirty="0">
                    <a:latin typeface="Rockwell Extra Bold" panose="02060903040505020403" pitchFamily="18" charset="0"/>
                  </a:rPr>
                  <a:t>EXCEL</a:t>
                </a:r>
              </a:p>
              <a:p>
                <a:pPr algn="ctr"/>
                <a:r>
                  <a:rPr lang="en-IN" dirty="0">
                    <a:latin typeface="Rockwell Extra Bold" panose="02060903040505020403" pitchFamily="18" charset="0"/>
                  </a:rPr>
                  <a:t>SHEET</a:t>
                </a:r>
              </a:p>
            </p:txBody>
          </p:sp>
        </p:grpSp>
        <p:grpSp>
          <p:nvGrpSpPr>
            <p:cNvPr id="36" name="Group 35">
              <a:extLst>
                <a:ext uri="{FF2B5EF4-FFF2-40B4-BE49-F238E27FC236}">
                  <a16:creationId xmlns:a16="http://schemas.microsoft.com/office/drawing/2014/main" id="{B06EA2A7-03E0-28A1-160C-9D218AC11FFD}"/>
                </a:ext>
              </a:extLst>
            </p:cNvPr>
            <p:cNvGrpSpPr/>
            <p:nvPr/>
          </p:nvGrpSpPr>
          <p:grpSpPr>
            <a:xfrm>
              <a:off x="8036560" y="1910080"/>
              <a:ext cx="1574800" cy="1518920"/>
              <a:chOff x="7122160" y="3429000"/>
              <a:chExt cx="1574800" cy="1518920"/>
            </a:xfrm>
          </p:grpSpPr>
          <p:sp>
            <p:nvSpPr>
              <p:cNvPr id="26" name="Flowchart: Connector 25">
                <a:extLst>
                  <a:ext uri="{FF2B5EF4-FFF2-40B4-BE49-F238E27FC236}">
                    <a16:creationId xmlns:a16="http://schemas.microsoft.com/office/drawing/2014/main" id="{B12207D9-1160-F988-F227-ACE53C527F62}"/>
                  </a:ext>
                </a:extLst>
              </p:cNvPr>
              <p:cNvSpPr/>
              <p:nvPr/>
            </p:nvSpPr>
            <p:spPr>
              <a:xfrm>
                <a:off x="7122160" y="3429000"/>
                <a:ext cx="1574800" cy="1518920"/>
              </a:xfrm>
              <a:prstGeom prst="flowChartConnector">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14DB1ACB-946E-E0CC-E1D1-3AD7AD2B724C}"/>
                  </a:ext>
                </a:extLst>
              </p:cNvPr>
              <p:cNvSpPr txBox="1"/>
              <p:nvPr/>
            </p:nvSpPr>
            <p:spPr>
              <a:xfrm>
                <a:off x="7122160" y="3865294"/>
                <a:ext cx="1574800" cy="646331"/>
              </a:xfrm>
              <a:prstGeom prst="rect">
                <a:avLst/>
              </a:prstGeom>
              <a:noFill/>
            </p:spPr>
            <p:txBody>
              <a:bodyPr wrap="square" rtlCol="0">
                <a:spAutoFit/>
              </a:bodyPr>
              <a:lstStyle/>
              <a:p>
                <a:pPr algn="ctr"/>
                <a:r>
                  <a:rPr lang="en-IN" dirty="0">
                    <a:latin typeface="Rockwell Extra Bold" panose="02060903040505020403" pitchFamily="18" charset="0"/>
                  </a:rPr>
                  <a:t>PIVOT</a:t>
                </a:r>
              </a:p>
              <a:p>
                <a:pPr algn="ctr"/>
                <a:r>
                  <a:rPr lang="en-IN" dirty="0">
                    <a:latin typeface="Rockwell Extra Bold" panose="02060903040505020403" pitchFamily="18" charset="0"/>
                  </a:rPr>
                  <a:t>TABLE</a:t>
                </a:r>
              </a:p>
            </p:txBody>
          </p:sp>
        </p:grpSp>
        <p:grpSp>
          <p:nvGrpSpPr>
            <p:cNvPr id="37" name="Group 36">
              <a:extLst>
                <a:ext uri="{FF2B5EF4-FFF2-40B4-BE49-F238E27FC236}">
                  <a16:creationId xmlns:a16="http://schemas.microsoft.com/office/drawing/2014/main" id="{FB84F39D-24EF-A416-FCB0-D93D3024E2F0}"/>
                </a:ext>
              </a:extLst>
            </p:cNvPr>
            <p:cNvGrpSpPr/>
            <p:nvPr/>
          </p:nvGrpSpPr>
          <p:grpSpPr>
            <a:xfrm>
              <a:off x="10507980" y="1921034"/>
              <a:ext cx="1574800" cy="1518920"/>
              <a:chOff x="9519920" y="4429760"/>
              <a:chExt cx="1574800" cy="1518920"/>
            </a:xfrm>
          </p:grpSpPr>
          <p:sp>
            <p:nvSpPr>
              <p:cNvPr id="27" name="Flowchart: Connector 26">
                <a:extLst>
                  <a:ext uri="{FF2B5EF4-FFF2-40B4-BE49-F238E27FC236}">
                    <a16:creationId xmlns:a16="http://schemas.microsoft.com/office/drawing/2014/main" id="{E3065C92-A301-D363-50E4-BCCC52EE7C7D}"/>
                  </a:ext>
                </a:extLst>
              </p:cNvPr>
              <p:cNvSpPr/>
              <p:nvPr/>
            </p:nvSpPr>
            <p:spPr>
              <a:xfrm>
                <a:off x="9519920" y="4429760"/>
                <a:ext cx="1574800" cy="1518920"/>
              </a:xfrm>
              <a:prstGeom prst="flowChartConnector">
                <a:avLst/>
              </a:prstGeom>
              <a:gradFill>
                <a:gsLst>
                  <a:gs pos="0">
                    <a:srgbClr val="FF0000"/>
                  </a:gs>
                  <a:gs pos="35000">
                    <a:srgbClr val="FFE3DD"/>
                  </a:gs>
                  <a:gs pos="100000">
                    <a:srgbClr val="FF9999"/>
                  </a:gs>
                </a:gsLst>
                <a:path path="circle">
                  <a:fillToRect l="50000" t="-80000" r="50000" b="180000"/>
                </a:path>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6339FD1B-0CA7-5CFA-8ED1-4ACEE1286AE8}"/>
                  </a:ext>
                </a:extLst>
              </p:cNvPr>
              <p:cNvSpPr txBox="1"/>
              <p:nvPr/>
            </p:nvSpPr>
            <p:spPr>
              <a:xfrm>
                <a:off x="9519920" y="4866054"/>
                <a:ext cx="1574800" cy="646331"/>
              </a:xfrm>
              <a:prstGeom prst="rect">
                <a:avLst/>
              </a:prstGeom>
              <a:noFill/>
            </p:spPr>
            <p:txBody>
              <a:bodyPr wrap="square" rtlCol="0">
                <a:spAutoFit/>
              </a:bodyPr>
              <a:lstStyle/>
              <a:p>
                <a:pPr algn="ctr"/>
                <a:r>
                  <a:rPr lang="en-IN" dirty="0">
                    <a:latin typeface="Rockwell Extra Bold" panose="02060903040505020403" pitchFamily="18" charset="0"/>
                  </a:rPr>
                  <a:t>PIVOT CHART</a:t>
                </a:r>
              </a:p>
            </p:txBody>
          </p:sp>
        </p:grpSp>
        <p:cxnSp>
          <p:nvCxnSpPr>
            <p:cNvPr id="39" name="Straight Arrow Connector 38">
              <a:extLst>
                <a:ext uri="{FF2B5EF4-FFF2-40B4-BE49-F238E27FC236}">
                  <a16:creationId xmlns:a16="http://schemas.microsoft.com/office/drawing/2014/main" id="{0BB320F4-DAA0-2678-E240-3916DFBF534B}"/>
                </a:ext>
              </a:extLst>
            </p:cNvPr>
            <p:cNvCxnSpPr>
              <a:stCxn id="28" idx="3"/>
              <a:endCxn id="29" idx="1"/>
            </p:cNvCxnSpPr>
            <p:nvPr/>
          </p:nvCxnSpPr>
          <p:spPr>
            <a:xfrm flipV="1">
              <a:off x="2128520" y="2678146"/>
              <a:ext cx="914400" cy="8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B9FD146-1644-B135-04C1-96D717F794DD}"/>
                </a:ext>
              </a:extLst>
            </p:cNvPr>
            <p:cNvCxnSpPr/>
            <p:nvPr/>
          </p:nvCxnSpPr>
          <p:spPr>
            <a:xfrm flipV="1">
              <a:off x="4599940" y="2629002"/>
              <a:ext cx="914400" cy="8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7C74BA2-3503-678B-FCE4-8794F21DD409}"/>
                </a:ext>
              </a:extLst>
            </p:cNvPr>
            <p:cNvCxnSpPr/>
            <p:nvPr/>
          </p:nvCxnSpPr>
          <p:spPr>
            <a:xfrm flipV="1">
              <a:off x="7122160" y="2618933"/>
              <a:ext cx="914400" cy="8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0E1B1E5-96AA-13F7-F06B-3D11287DE984}"/>
                </a:ext>
              </a:extLst>
            </p:cNvPr>
            <p:cNvCxnSpPr/>
            <p:nvPr/>
          </p:nvCxnSpPr>
          <p:spPr>
            <a:xfrm flipV="1">
              <a:off x="9611360" y="2595490"/>
              <a:ext cx="914400" cy="8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4" name="TextBox 43">
            <a:extLst>
              <a:ext uri="{FF2B5EF4-FFF2-40B4-BE49-F238E27FC236}">
                <a16:creationId xmlns:a16="http://schemas.microsoft.com/office/drawing/2014/main" id="{3C888D00-7CCA-334D-6ABA-1631138AF68C}"/>
              </a:ext>
            </a:extLst>
          </p:cNvPr>
          <p:cNvSpPr txBox="1"/>
          <p:nvPr/>
        </p:nvSpPr>
        <p:spPr>
          <a:xfrm>
            <a:off x="335280" y="3998725"/>
            <a:ext cx="1920240" cy="1200329"/>
          </a:xfrm>
          <a:prstGeom prst="rect">
            <a:avLst/>
          </a:prstGeom>
          <a:noFill/>
        </p:spPr>
        <p:txBody>
          <a:bodyPr wrap="square" rtlCol="0">
            <a:spAutoFit/>
          </a:bodyPr>
          <a:lstStyle/>
          <a:p>
            <a:r>
              <a:rPr lang="en-IN" dirty="0">
                <a:latin typeface="Cambria Math" panose="02040503050406030204" pitchFamily="18" charset="0"/>
                <a:ea typeface="Cambria Math" panose="02040503050406030204" pitchFamily="18" charset="0"/>
              </a:rPr>
              <a:t>Collect data from the real world by creating a Google Survey Form</a:t>
            </a:r>
          </a:p>
        </p:txBody>
      </p:sp>
      <p:sp>
        <p:nvSpPr>
          <p:cNvPr id="45" name="TextBox 44">
            <a:extLst>
              <a:ext uri="{FF2B5EF4-FFF2-40B4-BE49-F238E27FC236}">
                <a16:creationId xmlns:a16="http://schemas.microsoft.com/office/drawing/2014/main" id="{DB6784F8-C369-DFA4-8E01-88BEDB1BBE99}"/>
              </a:ext>
            </a:extLst>
          </p:cNvPr>
          <p:cNvSpPr txBox="1"/>
          <p:nvPr/>
        </p:nvSpPr>
        <p:spPr>
          <a:xfrm>
            <a:off x="2910840" y="3992458"/>
            <a:ext cx="1920240" cy="1200329"/>
          </a:xfrm>
          <a:prstGeom prst="rect">
            <a:avLst/>
          </a:prstGeom>
          <a:noFill/>
        </p:spPr>
        <p:txBody>
          <a:bodyPr wrap="square" rtlCol="0">
            <a:spAutoFit/>
          </a:bodyPr>
          <a:lstStyle/>
          <a:p>
            <a:r>
              <a:rPr lang="en-IN" dirty="0">
                <a:latin typeface="Cambria Math" panose="02040503050406030204" pitchFamily="18" charset="0"/>
                <a:ea typeface="Cambria Math" panose="02040503050406030204" pitchFamily="18" charset="0"/>
              </a:rPr>
              <a:t>Download data from the form in Excel to get raw data.</a:t>
            </a:r>
          </a:p>
        </p:txBody>
      </p:sp>
      <p:sp>
        <p:nvSpPr>
          <p:cNvPr id="46" name="TextBox 45">
            <a:extLst>
              <a:ext uri="{FF2B5EF4-FFF2-40B4-BE49-F238E27FC236}">
                <a16:creationId xmlns:a16="http://schemas.microsoft.com/office/drawing/2014/main" id="{94BBDE60-E032-C53F-D2E2-C5470C74D373}"/>
              </a:ext>
            </a:extLst>
          </p:cNvPr>
          <p:cNvSpPr txBox="1"/>
          <p:nvPr/>
        </p:nvSpPr>
        <p:spPr>
          <a:xfrm>
            <a:off x="5209540" y="3998724"/>
            <a:ext cx="1920240" cy="1200329"/>
          </a:xfrm>
          <a:prstGeom prst="rect">
            <a:avLst/>
          </a:prstGeom>
          <a:noFill/>
        </p:spPr>
        <p:txBody>
          <a:bodyPr wrap="square" rtlCol="0">
            <a:spAutoFit/>
          </a:bodyPr>
          <a:lstStyle/>
          <a:p>
            <a:r>
              <a:rPr lang="en-IN" dirty="0">
                <a:latin typeface="Cambria Math" panose="02040503050406030204" pitchFamily="18" charset="0"/>
                <a:ea typeface="Cambria Math" panose="02040503050406030204" pitchFamily="18" charset="0"/>
              </a:rPr>
              <a:t>Download data from the form in Excel to get raw data.</a:t>
            </a:r>
          </a:p>
        </p:txBody>
      </p:sp>
      <p:sp>
        <p:nvSpPr>
          <p:cNvPr id="47" name="TextBox 46">
            <a:extLst>
              <a:ext uri="{FF2B5EF4-FFF2-40B4-BE49-F238E27FC236}">
                <a16:creationId xmlns:a16="http://schemas.microsoft.com/office/drawing/2014/main" id="{9541D992-EF21-1992-9AE3-F8C5572E11D6}"/>
              </a:ext>
            </a:extLst>
          </p:cNvPr>
          <p:cNvSpPr txBox="1"/>
          <p:nvPr/>
        </p:nvSpPr>
        <p:spPr>
          <a:xfrm>
            <a:off x="7680960" y="3998723"/>
            <a:ext cx="2052320" cy="1477328"/>
          </a:xfrm>
          <a:prstGeom prst="rect">
            <a:avLst/>
          </a:prstGeom>
          <a:noFill/>
        </p:spPr>
        <p:txBody>
          <a:bodyPr wrap="square" rtlCol="0">
            <a:spAutoFit/>
          </a:bodyPr>
          <a:lstStyle/>
          <a:p>
            <a:r>
              <a:rPr lang="en-IN" dirty="0">
                <a:latin typeface="Cambria Math" panose="02040503050406030204" pitchFamily="18" charset="0"/>
                <a:ea typeface="Cambria Math" panose="02040503050406030204" pitchFamily="18" charset="0"/>
              </a:rPr>
              <a:t>Convert the data into a table and create pivot tables for targeted information.</a:t>
            </a:r>
          </a:p>
        </p:txBody>
      </p:sp>
      <p:sp>
        <p:nvSpPr>
          <p:cNvPr id="48" name="TextBox 47">
            <a:extLst>
              <a:ext uri="{FF2B5EF4-FFF2-40B4-BE49-F238E27FC236}">
                <a16:creationId xmlns:a16="http://schemas.microsoft.com/office/drawing/2014/main" id="{00FEBBBE-49C0-FCFF-78AD-20CE7AD06E62}"/>
              </a:ext>
            </a:extLst>
          </p:cNvPr>
          <p:cNvSpPr txBox="1"/>
          <p:nvPr/>
        </p:nvSpPr>
        <p:spPr>
          <a:xfrm>
            <a:off x="10236200" y="3998723"/>
            <a:ext cx="1920240" cy="1477328"/>
          </a:xfrm>
          <a:prstGeom prst="rect">
            <a:avLst/>
          </a:prstGeom>
          <a:noFill/>
        </p:spPr>
        <p:txBody>
          <a:bodyPr wrap="square" rtlCol="0">
            <a:spAutoFit/>
          </a:bodyPr>
          <a:lstStyle/>
          <a:p>
            <a:r>
              <a:rPr lang="en-IN" dirty="0">
                <a:latin typeface="Cambria Math" panose="02040503050406030204" pitchFamily="18" charset="0"/>
                <a:ea typeface="Cambria Math" panose="02040503050406030204" pitchFamily="18" charset="0"/>
              </a:rPr>
              <a:t>Turn the pivot tables into pivot charts better visualisation of the data.</a:t>
            </a:r>
          </a:p>
        </p:txBody>
      </p:sp>
    </p:spTree>
    <p:extLst>
      <p:ext uri="{BB962C8B-B14F-4D97-AF65-F5344CB8AC3E}">
        <p14:creationId xmlns:p14="http://schemas.microsoft.com/office/powerpoint/2010/main" val="804548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9BBD2-6EC5-AE15-8E48-BC09D0EF5B06}"/>
              </a:ext>
            </a:extLst>
          </p:cNvPr>
          <p:cNvSpPr>
            <a:spLocks noGrp="1"/>
          </p:cNvSpPr>
          <p:nvPr>
            <p:ph type="title"/>
          </p:nvPr>
        </p:nvSpPr>
        <p:spPr/>
        <p:txBody>
          <a:bodyPr/>
          <a:lstStyle/>
          <a:p>
            <a:pPr algn="ctr"/>
            <a:r>
              <a:rPr lang="en-IN" dirty="0">
                <a:latin typeface="Arial Black" panose="020B0A04020102020204" pitchFamily="34" charset="0"/>
              </a:rPr>
              <a:t>SOLUTION</a:t>
            </a:r>
            <a:r>
              <a:rPr lang="en-IN" dirty="0"/>
              <a:t> </a:t>
            </a:r>
            <a:r>
              <a:rPr lang="en-IN" dirty="0">
                <a:latin typeface="Arial Black" panose="020B0A04020102020204" pitchFamily="34" charset="0"/>
              </a:rPr>
              <a:t>DESCRIPTION</a:t>
            </a:r>
          </a:p>
        </p:txBody>
      </p:sp>
      <p:sp>
        <p:nvSpPr>
          <p:cNvPr id="3" name="TextBox 2">
            <a:extLst>
              <a:ext uri="{FF2B5EF4-FFF2-40B4-BE49-F238E27FC236}">
                <a16:creationId xmlns:a16="http://schemas.microsoft.com/office/drawing/2014/main" id="{54E2C7DA-31C7-D34E-034C-43DB0D1ADBDD}"/>
              </a:ext>
            </a:extLst>
          </p:cNvPr>
          <p:cNvSpPr txBox="1"/>
          <p:nvPr/>
        </p:nvSpPr>
        <p:spPr>
          <a:xfrm>
            <a:off x="355600" y="1554480"/>
            <a:ext cx="11572240" cy="5355312"/>
          </a:xfrm>
          <a:prstGeom prst="rect">
            <a:avLst/>
          </a:prstGeom>
          <a:noFill/>
        </p:spPr>
        <p:txBody>
          <a:bodyPr wrap="square" rtlCol="0">
            <a:spAutoFit/>
          </a:bodyPr>
          <a:lstStyle/>
          <a:p>
            <a:pPr marL="742950" lvl="1" indent="-285750" algn="l">
              <a:lnSpc>
                <a:spcPct val="150000"/>
              </a:lnSpc>
              <a:buFont typeface="Wingdings" panose="05000000000000000000" pitchFamily="2" charset="2"/>
              <a:buChar char="ü"/>
            </a:pPr>
            <a:r>
              <a:rPr lang="en-US" b="0" i="0" dirty="0">
                <a:effectLst/>
                <a:latin typeface="Cambria Math" panose="02040503050406030204" pitchFamily="18" charset="0"/>
                <a:ea typeface="Cambria Math" panose="02040503050406030204" pitchFamily="18" charset="0"/>
              </a:rPr>
              <a:t>Leverage technology to efficiently process large datasets, ensuring a detailed understanding of evolving dietary trends.</a:t>
            </a:r>
          </a:p>
          <a:p>
            <a:pPr marL="742950" lvl="1" indent="-285750" algn="l">
              <a:lnSpc>
                <a:spcPct val="150000"/>
              </a:lnSpc>
              <a:buFont typeface="Wingdings" panose="05000000000000000000" pitchFamily="2" charset="2"/>
              <a:buChar char="ü"/>
            </a:pPr>
            <a:r>
              <a:rPr lang="en-US" b="0" i="0" dirty="0">
                <a:effectLst/>
                <a:latin typeface="Cambria Math" panose="02040503050406030204" pitchFamily="18" charset="0"/>
                <a:ea typeface="Cambria Math" panose="02040503050406030204" pitchFamily="18" charset="0"/>
              </a:rPr>
              <a:t>Partner with nutritionists for a holistic analysis, considering both frequency and nutritional aspects of food choices.</a:t>
            </a:r>
          </a:p>
          <a:p>
            <a:pPr lvl="1" algn="l">
              <a:lnSpc>
                <a:spcPct val="150000"/>
              </a:lnSpc>
            </a:pPr>
            <a:r>
              <a:rPr lang="en-US" b="0" i="0" dirty="0">
                <a:effectLst/>
                <a:latin typeface="Cambria Math" panose="02040503050406030204" pitchFamily="18" charset="0"/>
                <a:ea typeface="Cambria Math" panose="02040503050406030204" pitchFamily="18" charset="0"/>
              </a:rPr>
              <a:t>Incorporate affordability, accessibility, and cultural influences into the analysis for a nuanced understanding of food choices.</a:t>
            </a:r>
          </a:p>
          <a:p>
            <a:pPr marL="742950" lvl="1" indent="-285750" algn="l">
              <a:lnSpc>
                <a:spcPct val="150000"/>
              </a:lnSpc>
              <a:buFont typeface="Wingdings" panose="05000000000000000000" pitchFamily="2" charset="2"/>
              <a:buChar char="ü"/>
            </a:pPr>
            <a:r>
              <a:rPr lang="en-US" b="0" i="0" dirty="0">
                <a:effectLst/>
                <a:latin typeface="Cambria Math" panose="02040503050406030204" pitchFamily="18" charset="0"/>
                <a:ea typeface="Cambria Math" panose="02040503050406030204" pitchFamily="18" charset="0"/>
              </a:rPr>
              <a:t>Implement a system for tracking dynamic changes in food consumption patterns as the pandemic situation evolves.</a:t>
            </a:r>
          </a:p>
          <a:p>
            <a:pPr marL="742950" lvl="1" indent="-285750" algn="l">
              <a:lnSpc>
                <a:spcPct val="150000"/>
              </a:lnSpc>
              <a:buFont typeface="Wingdings" panose="05000000000000000000" pitchFamily="2" charset="2"/>
              <a:buChar char="ü"/>
            </a:pPr>
            <a:r>
              <a:rPr lang="en-US" b="0" i="0" dirty="0">
                <a:effectLst/>
                <a:latin typeface="Cambria Math" panose="02040503050406030204" pitchFamily="18" charset="0"/>
                <a:ea typeface="Cambria Math" panose="02040503050406030204" pitchFamily="18" charset="0"/>
              </a:rPr>
              <a:t>Establish a flexible system for ongoing adaptation of menu offerings and services based on emerging trends and changing customer needs.</a:t>
            </a:r>
          </a:p>
          <a:p>
            <a:pPr marL="742950" lvl="1" indent="-285750" algn="l">
              <a:lnSpc>
                <a:spcPct val="150000"/>
              </a:lnSpc>
              <a:buFont typeface="Wingdings" panose="05000000000000000000" pitchFamily="2" charset="2"/>
              <a:buChar char="ü"/>
            </a:pPr>
            <a:r>
              <a:rPr lang="en-US" b="0" i="0" dirty="0">
                <a:effectLst/>
                <a:latin typeface="Cambria Math" panose="02040503050406030204" pitchFamily="18" charset="0"/>
                <a:ea typeface="Cambria Math" panose="02040503050406030204" pitchFamily="18" charset="0"/>
              </a:rPr>
              <a:t>Integrate sustainability initiatives, considering the environmental impact of food choices and promoting eco-friendly options where feasible.</a:t>
            </a:r>
          </a:p>
          <a:p>
            <a:endParaRPr lang="en-IN" dirty="0"/>
          </a:p>
        </p:txBody>
      </p:sp>
    </p:spTree>
    <p:extLst>
      <p:ext uri="{BB962C8B-B14F-4D97-AF65-F5344CB8AC3E}">
        <p14:creationId xmlns:p14="http://schemas.microsoft.com/office/powerpoint/2010/main" val="4185002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21F23B37-B251-DDB6-23E1-B811122778A8}"/>
              </a:ext>
            </a:extLst>
          </p:cNvPr>
          <p:cNvGrpSpPr/>
          <p:nvPr/>
        </p:nvGrpSpPr>
        <p:grpSpPr>
          <a:xfrm>
            <a:off x="1310641" y="812800"/>
            <a:ext cx="9753602" cy="5006417"/>
            <a:chOff x="1005205" y="821730"/>
            <a:chExt cx="9317357" cy="4818696"/>
          </a:xfrm>
        </p:grpSpPr>
        <p:grpSp>
          <p:nvGrpSpPr>
            <p:cNvPr id="28" name="Group 27">
              <a:extLst>
                <a:ext uri="{FF2B5EF4-FFF2-40B4-BE49-F238E27FC236}">
                  <a16:creationId xmlns:a16="http://schemas.microsoft.com/office/drawing/2014/main" id="{57277A33-492D-D879-03F0-FE565A2EBE44}"/>
                </a:ext>
              </a:extLst>
            </p:cNvPr>
            <p:cNvGrpSpPr/>
            <p:nvPr/>
          </p:nvGrpSpPr>
          <p:grpSpPr>
            <a:xfrm>
              <a:off x="1087120" y="965200"/>
              <a:ext cx="1899920" cy="1412240"/>
              <a:chOff x="1087120" y="965200"/>
              <a:chExt cx="1899920" cy="1412240"/>
            </a:xfrm>
          </p:grpSpPr>
          <p:sp>
            <p:nvSpPr>
              <p:cNvPr id="3" name="Rectangle 2">
                <a:extLst>
                  <a:ext uri="{FF2B5EF4-FFF2-40B4-BE49-F238E27FC236}">
                    <a16:creationId xmlns:a16="http://schemas.microsoft.com/office/drawing/2014/main" id="{B5423B63-303D-AB77-4616-884ED2D8FBB3}"/>
                  </a:ext>
                </a:extLst>
              </p:cNvPr>
              <p:cNvSpPr/>
              <p:nvPr/>
            </p:nvSpPr>
            <p:spPr>
              <a:xfrm>
                <a:off x="1087120" y="965200"/>
                <a:ext cx="1899920" cy="141224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A8183D5A-81FD-65D8-4B6B-31EA3F2CE686}"/>
                  </a:ext>
                </a:extLst>
              </p:cNvPr>
              <p:cNvSpPr txBox="1"/>
              <p:nvPr/>
            </p:nvSpPr>
            <p:spPr>
              <a:xfrm>
                <a:off x="1265037" y="1234453"/>
                <a:ext cx="1544086" cy="977580"/>
              </a:xfrm>
              <a:prstGeom prst="rect">
                <a:avLst/>
              </a:prstGeom>
              <a:noFill/>
            </p:spPr>
            <p:txBody>
              <a:bodyPr wrap="square" rtlCol="0">
                <a:spAutoFit/>
              </a:bodyPr>
              <a:lstStyle/>
              <a:p>
                <a:r>
                  <a:rPr lang="en-IN" sz="2000" b="1" i="1" dirty="0"/>
                  <a:t>Answers in Google Survey form </a:t>
                </a:r>
              </a:p>
            </p:txBody>
          </p:sp>
        </p:grpSp>
        <p:sp>
          <p:nvSpPr>
            <p:cNvPr id="10" name="Rectangle 9">
              <a:extLst>
                <a:ext uri="{FF2B5EF4-FFF2-40B4-BE49-F238E27FC236}">
                  <a16:creationId xmlns:a16="http://schemas.microsoft.com/office/drawing/2014/main" id="{8E06E26E-0F8E-9696-DF0B-165F2AC70AC5}"/>
                </a:ext>
              </a:extLst>
            </p:cNvPr>
            <p:cNvSpPr/>
            <p:nvPr/>
          </p:nvSpPr>
          <p:spPr>
            <a:xfrm>
              <a:off x="8336282" y="965200"/>
              <a:ext cx="1986280" cy="1412240"/>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9" name="Group 28">
              <a:extLst>
                <a:ext uri="{FF2B5EF4-FFF2-40B4-BE49-F238E27FC236}">
                  <a16:creationId xmlns:a16="http://schemas.microsoft.com/office/drawing/2014/main" id="{DA690B03-8037-45E2-CA83-CFF607CF4139}"/>
                </a:ext>
              </a:extLst>
            </p:cNvPr>
            <p:cNvGrpSpPr/>
            <p:nvPr/>
          </p:nvGrpSpPr>
          <p:grpSpPr>
            <a:xfrm>
              <a:off x="4947920" y="821730"/>
              <a:ext cx="1409700" cy="1717040"/>
              <a:chOff x="4947920" y="821730"/>
              <a:chExt cx="1409700" cy="1717040"/>
            </a:xfrm>
          </p:grpSpPr>
          <p:sp>
            <p:nvSpPr>
              <p:cNvPr id="12" name="Flowchart: Magnetic Disk 11">
                <a:extLst>
                  <a:ext uri="{FF2B5EF4-FFF2-40B4-BE49-F238E27FC236}">
                    <a16:creationId xmlns:a16="http://schemas.microsoft.com/office/drawing/2014/main" id="{6EE2C009-FF7E-8239-5C90-9C9D7D46C835}"/>
                  </a:ext>
                </a:extLst>
              </p:cNvPr>
              <p:cNvSpPr/>
              <p:nvPr/>
            </p:nvSpPr>
            <p:spPr>
              <a:xfrm>
                <a:off x="4947920" y="821730"/>
                <a:ext cx="1409700" cy="1717040"/>
              </a:xfrm>
              <a:prstGeom prst="flowChartMagneticDisk">
                <a:avLst/>
              </a:prstGeom>
              <a:solidFill>
                <a:schemeClr val="accent5">
                  <a:lumMod val="60000"/>
                  <a:lumOff val="4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B6F77F53-6A1C-E175-211F-2653D2724459}"/>
                  </a:ext>
                </a:extLst>
              </p:cNvPr>
              <p:cNvSpPr txBox="1"/>
              <p:nvPr/>
            </p:nvSpPr>
            <p:spPr>
              <a:xfrm>
                <a:off x="5074920" y="1461561"/>
                <a:ext cx="1282700" cy="681343"/>
              </a:xfrm>
              <a:prstGeom prst="rect">
                <a:avLst/>
              </a:prstGeom>
              <a:noFill/>
            </p:spPr>
            <p:txBody>
              <a:bodyPr wrap="square" rtlCol="0">
                <a:spAutoFit/>
              </a:bodyPr>
              <a:lstStyle/>
              <a:p>
                <a:r>
                  <a:rPr lang="en-IN" sz="2000" b="1" i="1" dirty="0"/>
                  <a:t>Raw Data in Excel</a:t>
                </a:r>
              </a:p>
            </p:txBody>
          </p:sp>
        </p:grpSp>
        <p:sp>
          <p:nvSpPr>
            <p:cNvPr id="14" name="Flowchart: Magnetic Disk 13">
              <a:extLst>
                <a:ext uri="{FF2B5EF4-FFF2-40B4-BE49-F238E27FC236}">
                  <a16:creationId xmlns:a16="http://schemas.microsoft.com/office/drawing/2014/main" id="{30C3CC2E-3EA3-05B7-A6FC-3E1DBD5E54C8}"/>
                </a:ext>
              </a:extLst>
            </p:cNvPr>
            <p:cNvSpPr/>
            <p:nvPr/>
          </p:nvSpPr>
          <p:spPr>
            <a:xfrm>
              <a:off x="8536941" y="3802168"/>
              <a:ext cx="1584960" cy="1838258"/>
            </a:xfrm>
            <a:prstGeom prst="flowChartMagneticDisk">
              <a:avLst/>
            </a:prstGeom>
            <a:solidFill>
              <a:schemeClr val="accent4">
                <a:lumMod val="60000"/>
                <a:lumOff val="4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B46E400B-0ADD-6BC7-69AC-137F53E0763E}"/>
                </a:ext>
              </a:extLst>
            </p:cNvPr>
            <p:cNvGrpSpPr/>
            <p:nvPr/>
          </p:nvGrpSpPr>
          <p:grpSpPr>
            <a:xfrm>
              <a:off x="1005205" y="3678152"/>
              <a:ext cx="2063750" cy="1959475"/>
              <a:chOff x="1238885" y="3253774"/>
              <a:chExt cx="2063750" cy="1959475"/>
            </a:xfrm>
          </p:grpSpPr>
          <p:sp>
            <p:nvSpPr>
              <p:cNvPr id="16" name="Flowchart: Connector 15">
                <a:extLst>
                  <a:ext uri="{FF2B5EF4-FFF2-40B4-BE49-F238E27FC236}">
                    <a16:creationId xmlns:a16="http://schemas.microsoft.com/office/drawing/2014/main" id="{596160A8-FDF7-6158-22F4-F8BB24BE0DEB}"/>
                  </a:ext>
                </a:extLst>
              </p:cNvPr>
              <p:cNvSpPr/>
              <p:nvPr/>
            </p:nvSpPr>
            <p:spPr>
              <a:xfrm>
                <a:off x="1238885" y="3253774"/>
                <a:ext cx="2063750" cy="1959475"/>
              </a:xfrm>
              <a:prstGeom prst="flowChartConnector">
                <a:avLst/>
              </a:prstGeom>
              <a:solidFill>
                <a:srgbClr val="FF99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7F18B98A-EBE9-CBE3-2023-F97DA232E66E}"/>
                  </a:ext>
                </a:extLst>
              </p:cNvPr>
              <p:cNvSpPr txBox="1"/>
              <p:nvPr/>
            </p:nvSpPr>
            <p:spPr>
              <a:xfrm>
                <a:off x="1684887" y="3954773"/>
                <a:ext cx="1433998" cy="707886"/>
              </a:xfrm>
              <a:prstGeom prst="rect">
                <a:avLst/>
              </a:prstGeom>
              <a:noFill/>
            </p:spPr>
            <p:txBody>
              <a:bodyPr wrap="square" rtlCol="0">
                <a:spAutoFit/>
              </a:bodyPr>
              <a:lstStyle/>
              <a:p>
                <a:r>
                  <a:rPr lang="en-IN" sz="2000" b="1" i="1" dirty="0"/>
                  <a:t>Business Insights</a:t>
                </a:r>
              </a:p>
            </p:txBody>
          </p:sp>
        </p:grpSp>
        <p:sp>
          <p:nvSpPr>
            <p:cNvPr id="18" name="Arrow: Right 17">
              <a:extLst>
                <a:ext uri="{FF2B5EF4-FFF2-40B4-BE49-F238E27FC236}">
                  <a16:creationId xmlns:a16="http://schemas.microsoft.com/office/drawing/2014/main" id="{142C5C33-74CA-F522-3A86-249F85F43171}"/>
                </a:ext>
              </a:extLst>
            </p:cNvPr>
            <p:cNvSpPr/>
            <p:nvPr/>
          </p:nvSpPr>
          <p:spPr>
            <a:xfrm>
              <a:off x="2987040" y="1432560"/>
              <a:ext cx="1960880" cy="581367"/>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6D7CFE24-6EC2-ABA6-ED8A-BF0CBE12A6BB}"/>
                </a:ext>
              </a:extLst>
            </p:cNvPr>
            <p:cNvSpPr/>
            <p:nvPr/>
          </p:nvSpPr>
          <p:spPr>
            <a:xfrm>
              <a:off x="6357620" y="1367596"/>
              <a:ext cx="1960880" cy="581367"/>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0695FCD0-774D-5BC3-D6FE-C01833F38EBD}"/>
                </a:ext>
              </a:extLst>
            </p:cNvPr>
            <p:cNvSpPr/>
            <p:nvPr/>
          </p:nvSpPr>
          <p:spPr>
            <a:xfrm rot="5400000">
              <a:off x="8590279" y="2792876"/>
              <a:ext cx="1412240" cy="581367"/>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25EED773-39CD-759D-8C6E-34F2BD3D6427}"/>
                </a:ext>
              </a:extLst>
            </p:cNvPr>
            <p:cNvSpPr/>
            <p:nvPr/>
          </p:nvSpPr>
          <p:spPr>
            <a:xfrm rot="10800000">
              <a:off x="3068951" y="4367205"/>
              <a:ext cx="1819639" cy="651517"/>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2" name="TextBox 31">
            <a:extLst>
              <a:ext uri="{FF2B5EF4-FFF2-40B4-BE49-F238E27FC236}">
                <a16:creationId xmlns:a16="http://schemas.microsoft.com/office/drawing/2014/main" id="{0DF52DA8-D7E8-2C23-17D0-37B690E81363}"/>
              </a:ext>
            </a:extLst>
          </p:cNvPr>
          <p:cNvSpPr txBox="1"/>
          <p:nvPr/>
        </p:nvSpPr>
        <p:spPr>
          <a:xfrm>
            <a:off x="9568769" y="4718414"/>
            <a:ext cx="911665" cy="707886"/>
          </a:xfrm>
          <a:prstGeom prst="rect">
            <a:avLst/>
          </a:prstGeom>
          <a:noFill/>
        </p:spPr>
        <p:txBody>
          <a:bodyPr wrap="square" rtlCol="0">
            <a:spAutoFit/>
          </a:bodyPr>
          <a:lstStyle/>
          <a:p>
            <a:r>
              <a:rPr lang="en-IN" sz="2000" b="1" i="1" dirty="0"/>
              <a:t>Pivot Tables</a:t>
            </a:r>
          </a:p>
        </p:txBody>
      </p:sp>
      <p:sp>
        <p:nvSpPr>
          <p:cNvPr id="33" name="TextBox 32">
            <a:extLst>
              <a:ext uri="{FF2B5EF4-FFF2-40B4-BE49-F238E27FC236}">
                <a16:creationId xmlns:a16="http://schemas.microsoft.com/office/drawing/2014/main" id="{FEF08D9B-D002-E453-E0E7-83AC25E3D834}"/>
              </a:ext>
            </a:extLst>
          </p:cNvPr>
          <p:cNvSpPr txBox="1"/>
          <p:nvPr/>
        </p:nvSpPr>
        <p:spPr>
          <a:xfrm>
            <a:off x="9505289" y="1395489"/>
            <a:ext cx="1290320" cy="707886"/>
          </a:xfrm>
          <a:prstGeom prst="rect">
            <a:avLst/>
          </a:prstGeom>
          <a:noFill/>
        </p:spPr>
        <p:txBody>
          <a:bodyPr wrap="square" rtlCol="0">
            <a:spAutoFit/>
          </a:bodyPr>
          <a:lstStyle/>
          <a:p>
            <a:r>
              <a:rPr lang="en-IN" sz="2000" b="1" i="1" dirty="0"/>
              <a:t>Cleaned Data</a:t>
            </a:r>
          </a:p>
        </p:txBody>
      </p:sp>
      <p:sp>
        <p:nvSpPr>
          <p:cNvPr id="34" name="Rectangle 33">
            <a:extLst>
              <a:ext uri="{FF2B5EF4-FFF2-40B4-BE49-F238E27FC236}">
                <a16:creationId xmlns:a16="http://schemas.microsoft.com/office/drawing/2014/main" id="{F5EF9972-1BBA-ECD4-C2F7-EFF621CE5187}"/>
              </a:ext>
            </a:extLst>
          </p:cNvPr>
          <p:cNvSpPr/>
          <p:nvPr/>
        </p:nvSpPr>
        <p:spPr>
          <a:xfrm>
            <a:off x="5359565" y="4196822"/>
            <a:ext cx="1914171" cy="1354466"/>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9A4A129E-F880-FB70-2868-D8CA8D8C8E0C}"/>
              </a:ext>
            </a:extLst>
          </p:cNvPr>
          <p:cNvSpPr txBox="1"/>
          <p:nvPr/>
        </p:nvSpPr>
        <p:spPr>
          <a:xfrm>
            <a:off x="5568197" y="4566938"/>
            <a:ext cx="1659169" cy="707886"/>
          </a:xfrm>
          <a:prstGeom prst="rect">
            <a:avLst/>
          </a:prstGeom>
          <a:noFill/>
        </p:spPr>
        <p:txBody>
          <a:bodyPr wrap="square" rtlCol="0">
            <a:spAutoFit/>
          </a:bodyPr>
          <a:lstStyle/>
          <a:p>
            <a:r>
              <a:rPr lang="en-IN" sz="2000" b="1" i="1" dirty="0"/>
              <a:t>Data Visualisation</a:t>
            </a:r>
          </a:p>
        </p:txBody>
      </p:sp>
      <p:sp>
        <p:nvSpPr>
          <p:cNvPr id="36" name="Arrow: Right 35">
            <a:extLst>
              <a:ext uri="{FF2B5EF4-FFF2-40B4-BE49-F238E27FC236}">
                <a16:creationId xmlns:a16="http://schemas.microsoft.com/office/drawing/2014/main" id="{C630B339-FBAB-1F56-BD4E-B8297815E339}"/>
              </a:ext>
            </a:extLst>
          </p:cNvPr>
          <p:cNvSpPr/>
          <p:nvPr/>
        </p:nvSpPr>
        <p:spPr>
          <a:xfrm rot="10800000">
            <a:off x="7264398" y="4571335"/>
            <a:ext cx="1905820" cy="646331"/>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951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01046109-5AB8-48C7-8633-26477BC78A9B}"/>
              </a:ext>
            </a:extLst>
          </p:cNvPr>
          <p:cNvGraphicFramePr>
            <a:graphicFrameLocks/>
          </p:cNvGraphicFramePr>
          <p:nvPr>
            <p:extLst>
              <p:ext uri="{D42A27DB-BD31-4B8C-83A1-F6EECF244321}">
                <p14:modId xmlns:p14="http://schemas.microsoft.com/office/powerpoint/2010/main" val="2580493179"/>
              </p:ext>
            </p:extLst>
          </p:nvPr>
        </p:nvGraphicFramePr>
        <p:xfrm>
          <a:off x="684958" y="353387"/>
          <a:ext cx="5736162" cy="342613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A83C406F-8DBC-40B2-9F60-DDAF3447B105}"/>
              </a:ext>
            </a:extLst>
          </p:cNvPr>
          <p:cNvGraphicFramePr>
            <a:graphicFrameLocks/>
          </p:cNvGraphicFramePr>
          <p:nvPr>
            <p:extLst>
              <p:ext uri="{D42A27DB-BD31-4B8C-83A1-F6EECF244321}">
                <p14:modId xmlns:p14="http://schemas.microsoft.com/office/powerpoint/2010/main" val="592146505"/>
              </p:ext>
            </p:extLst>
          </p:nvPr>
        </p:nvGraphicFramePr>
        <p:xfrm>
          <a:off x="5831841" y="3546027"/>
          <a:ext cx="6075680" cy="285458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33774B5D-B64A-C8AF-7839-F28BDF814A2F}"/>
              </a:ext>
            </a:extLst>
          </p:cNvPr>
          <p:cNvSpPr txBox="1"/>
          <p:nvPr/>
        </p:nvSpPr>
        <p:spPr>
          <a:xfrm>
            <a:off x="6421120" y="1016000"/>
            <a:ext cx="4582160" cy="2031325"/>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Cambria Math" panose="02040503050406030204" pitchFamily="18" charset="0"/>
                <a:ea typeface="Cambria Math" panose="02040503050406030204" pitchFamily="18" charset="0"/>
              </a:rPr>
              <a:t>To increase the frequency if orders form online sources, we can </a:t>
            </a:r>
            <a:r>
              <a:rPr lang="en-IN" b="1" i="1" dirty="0">
                <a:latin typeface="Cambria Math" panose="02040503050406030204" pitchFamily="18" charset="0"/>
                <a:ea typeface="Cambria Math" panose="02040503050406030204" pitchFamily="18" charset="0"/>
              </a:rPr>
              <a:t>offer </a:t>
            </a:r>
            <a:r>
              <a:rPr lang="en-US" b="1" i="1" dirty="0">
                <a:effectLst/>
                <a:latin typeface="Cambria Math" panose="02040503050406030204" pitchFamily="18" charset="0"/>
                <a:ea typeface="Cambria Math" panose="02040503050406030204" pitchFamily="18" charset="0"/>
              </a:rPr>
              <a:t>attractive promotions or discounts </a:t>
            </a:r>
            <a:r>
              <a:rPr lang="en-US" b="0" i="0" dirty="0">
                <a:effectLst/>
                <a:latin typeface="Cambria Math" panose="02040503050406030204" pitchFamily="18" charset="0"/>
                <a:ea typeface="Cambria Math" panose="02040503050406030204" pitchFamily="18" charset="0"/>
              </a:rPr>
              <a:t>to incentivize customers to order from your business. Also </a:t>
            </a:r>
            <a:r>
              <a:rPr lang="en-US" b="1" i="1" dirty="0">
                <a:effectLst/>
                <a:latin typeface="Cambria Math" panose="02040503050406030204" pitchFamily="18" charset="0"/>
                <a:ea typeface="Cambria Math" panose="02040503050406030204" pitchFamily="18" charset="0"/>
              </a:rPr>
              <a:t>expand the menu </a:t>
            </a:r>
            <a:r>
              <a:rPr lang="en-US" b="0" i="0" dirty="0">
                <a:effectLst/>
                <a:latin typeface="Cambria Math" panose="02040503050406030204" pitchFamily="18" charset="0"/>
                <a:ea typeface="Cambria Math" panose="02040503050406030204" pitchFamily="18" charset="0"/>
              </a:rPr>
              <a:t>to cater to a variety of tastes and preferences, attracting a wider customer base.</a:t>
            </a:r>
            <a:endParaRPr lang="en-IN" dirty="0">
              <a:latin typeface="Cambria Math" panose="02040503050406030204" pitchFamily="18" charset="0"/>
              <a:ea typeface="Cambria Math" panose="02040503050406030204" pitchFamily="18" charset="0"/>
            </a:endParaRPr>
          </a:p>
        </p:txBody>
      </p:sp>
      <p:sp>
        <p:nvSpPr>
          <p:cNvPr id="6" name="TextBox 5">
            <a:extLst>
              <a:ext uri="{FF2B5EF4-FFF2-40B4-BE49-F238E27FC236}">
                <a16:creationId xmlns:a16="http://schemas.microsoft.com/office/drawing/2014/main" id="{18ADB2C1-9BBF-EC3F-51DF-4E85C020514F}"/>
              </a:ext>
            </a:extLst>
          </p:cNvPr>
          <p:cNvSpPr txBox="1"/>
          <p:nvPr/>
        </p:nvSpPr>
        <p:spPr>
          <a:xfrm>
            <a:off x="873760" y="4307840"/>
            <a:ext cx="4582160" cy="1754326"/>
          </a:xfrm>
          <a:prstGeom prst="rect">
            <a:avLst/>
          </a:prstGeom>
          <a:noFill/>
        </p:spPr>
        <p:txBody>
          <a:bodyPr wrap="square" rtlCol="0">
            <a:spAutoFit/>
          </a:bodyPr>
          <a:lstStyle/>
          <a:p>
            <a:pPr marL="285750" indent="-285750">
              <a:buFont typeface="Wingdings" panose="05000000000000000000" pitchFamily="2" charset="2"/>
              <a:buChar char="Ø"/>
            </a:pPr>
            <a:r>
              <a:rPr lang="en-US" b="1" i="1" dirty="0">
                <a:effectLst/>
                <a:latin typeface="Söhne"/>
              </a:rPr>
              <a:t>Increase the variety and options </a:t>
            </a:r>
            <a:r>
              <a:rPr lang="en-US" b="0" i="0" dirty="0">
                <a:effectLst/>
                <a:latin typeface="Söhne"/>
              </a:rPr>
              <a:t>of vegetarian dishes on the menu to provide a broader selection for customers. Provide </a:t>
            </a:r>
            <a:r>
              <a:rPr lang="en-US" b="1" i="1" dirty="0">
                <a:effectLst/>
                <a:latin typeface="Söhne"/>
              </a:rPr>
              <a:t>customization options</a:t>
            </a:r>
            <a:r>
              <a:rPr lang="en-US" b="0" i="0" dirty="0">
                <a:effectLst/>
                <a:latin typeface="Söhne"/>
              </a:rPr>
              <a:t>, allowing customers to modify non-vegetarian dishes into vegetarian versions</a:t>
            </a:r>
            <a:endParaRPr lang="en-IN"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777471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2887</TotalTime>
  <Words>789</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Agency FB</vt:lpstr>
      <vt:lpstr>Arial</vt:lpstr>
      <vt:lpstr>Arial Black</vt:lpstr>
      <vt:lpstr>Calibri</vt:lpstr>
      <vt:lpstr>Calibri Light</vt:lpstr>
      <vt:lpstr>Cambria Math</vt:lpstr>
      <vt:lpstr>Rockwell Extra Bold</vt:lpstr>
      <vt:lpstr>Söhne</vt:lpstr>
      <vt:lpstr>Wingdings</vt:lpstr>
      <vt:lpstr>Office Theme</vt:lpstr>
      <vt:lpstr>PowerPoint Presentation</vt:lpstr>
      <vt:lpstr>AGENDA</vt:lpstr>
      <vt:lpstr>INTRODUCTION</vt:lpstr>
      <vt:lpstr>PROBLEM STATEMENT &amp;  DATA SOURCE</vt:lpstr>
      <vt:lpstr>OBJECTIVE</vt:lpstr>
      <vt:lpstr>METHODOLOGY</vt:lpstr>
      <vt:lpstr>SOLUTION DESCRIPTION</vt:lpstr>
      <vt:lpstr>PowerPoint Presentation</vt:lpstr>
      <vt:lpstr>PowerPoint Presentation</vt:lpstr>
      <vt:lpstr>PowerPoint Presentation</vt:lpstr>
      <vt:lpstr>BUSINESS IMPACT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kunal joshi</dc:creator>
  <cp:lastModifiedBy>kunal joshi</cp:lastModifiedBy>
  <cp:revision>1</cp:revision>
  <dcterms:created xsi:type="dcterms:W3CDTF">2024-01-26T18:19:46Z</dcterms:created>
  <dcterms:modified xsi:type="dcterms:W3CDTF">2024-01-28T18:26:46Z</dcterms:modified>
</cp:coreProperties>
</file>