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charts/chart11.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68"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A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arottam%20Vashishth\Documents\pivot%20table%20assignmen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Narottam%20Vashishth\Documents\pivot%20table%20assignment.xlsx" TargetMode="External"/><Relationship Id="rId2" Type="http://schemas.microsoft.com/office/2011/relationships/chartColorStyle" Target="colors9.xml"/><Relationship Id="rId1" Type="http://schemas.microsoft.com/office/2011/relationships/chartStyle" Target="style9.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Narottam%20Vashishth\Documents\pivot%20table%20assignment.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arottam%20Vashishth\Documents\pivot%20table%20assignmen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arottam%20Vashishth\Documents\pivot%20table%20assignmen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arottam%20Vashishth\Documents\pivot%20table%20assignmen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1" Type="http://schemas.openxmlformats.org/officeDocument/2006/relationships/oleObject" Target="file:///C:\Users\Narottam%20Vashishth\Documents\pivot%20table%20assignment.xlsx"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C:\Users\Narottam%20Vashishth\Documents\pivot%20table%20assignment.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C:\Users\Narottam%20Vashishth\Documents\pivot%20table%20assignment.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oleObject" Target="file:///C:\Users\Narottam%20Vashishth\Documents\pivot%20table%20assignment.xlsx" TargetMode="External"/><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oleObject" Target="file:///C:\Users\Narottam%20Vashishth\Documents\pivot%20table%20assignment.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[pivot table assignment.xlsx]Analysis!PivotTable41</c:name>
    <c:fmtId val="10"/>
  </c:pivotSource>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a:solidFill>
                  <a:schemeClr val="tx1"/>
                </a:solidFill>
              </a:rPr>
              <a:t>Quaterly Sales Percentage in Tokyo</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992967715770226"/>
          <c:y val="0.18845180861432656"/>
          <c:w val="0.79517130329554297"/>
          <c:h val="0.49240159305538822"/>
        </c:manualLayout>
      </c:layout>
      <c:lineChart>
        <c:grouping val="standard"/>
        <c:varyColors val="0"/>
        <c:ser>
          <c:idx val="0"/>
          <c:order val="0"/>
          <c:tx>
            <c:strRef>
              <c:f>Analysis!$M$17:$M$18</c:f>
              <c:strCache>
                <c:ptCount val="1"/>
                <c:pt idx="0">
                  <c:v>Total</c:v>
                </c:pt>
              </c:strCache>
            </c:strRef>
          </c:tx>
          <c:spPr>
            <a:ln w="28575" cap="rnd">
              <a:solidFill>
                <a:schemeClr val="accent1"/>
              </a:solidFill>
              <a:round/>
            </a:ln>
            <a:effectLst/>
          </c:spPr>
          <c:marker>
            <c:symbol val="none"/>
          </c:marker>
          <c:cat>
            <c:multiLvlStrRef>
              <c:f>Analysis!$J$19:$L$30</c:f>
              <c:multiLvlStrCache>
                <c:ptCount val="12"/>
                <c:lvl>
                  <c:pt idx="0">
                    <c:v>Catalog</c:v>
                  </c:pt>
                  <c:pt idx="1">
                    <c:v>Store</c:v>
                  </c:pt>
                  <c:pt idx="2">
                    <c:v>Web</c:v>
                  </c:pt>
                  <c:pt idx="3">
                    <c:v>Catalog</c:v>
                  </c:pt>
                  <c:pt idx="4">
                    <c:v>Store</c:v>
                  </c:pt>
                  <c:pt idx="5">
                    <c:v>Web</c:v>
                  </c:pt>
                  <c:pt idx="6">
                    <c:v>Catalog</c:v>
                  </c:pt>
                  <c:pt idx="7">
                    <c:v>Store</c:v>
                  </c:pt>
                  <c:pt idx="8">
                    <c:v>Web</c:v>
                  </c:pt>
                  <c:pt idx="9">
                    <c:v>Catalog</c:v>
                  </c:pt>
                  <c:pt idx="10">
                    <c:v>Store</c:v>
                  </c:pt>
                  <c:pt idx="11">
                    <c:v>Web</c:v>
                  </c:pt>
                </c:lvl>
                <c:lvl>
                  <c:pt idx="0">
                    <c:v>Qtr1</c:v>
                  </c:pt>
                  <c:pt idx="3">
                    <c:v>Qtr2</c:v>
                  </c:pt>
                  <c:pt idx="6">
                    <c:v>Qtr3</c:v>
                  </c:pt>
                  <c:pt idx="9">
                    <c:v>Qtr4</c:v>
                  </c:pt>
                </c:lvl>
                <c:lvl>
                  <c:pt idx="0">
                    <c:v>Tokyo</c:v>
                  </c:pt>
                </c:lvl>
              </c:multiLvlStrCache>
            </c:multiLvlStrRef>
          </c:cat>
          <c:val>
            <c:numRef>
              <c:f>Analysis!$M$19:$M$30</c:f>
              <c:numCache>
                <c:formatCode>0.00%</c:formatCode>
                <c:ptCount val="12"/>
                <c:pt idx="0">
                  <c:v>7.9169318905155953E-2</c:v>
                </c:pt>
                <c:pt idx="1">
                  <c:v>0.19894971355824315</c:v>
                </c:pt>
                <c:pt idx="2">
                  <c:v>2.1960534691279439E-3</c:v>
                </c:pt>
                <c:pt idx="3">
                  <c:v>5.0413749204328451E-2</c:v>
                </c:pt>
                <c:pt idx="4">
                  <c:v>0.2230585614258434</c:v>
                </c:pt>
                <c:pt idx="5">
                  <c:v>7.1610439210693824E-4</c:v>
                </c:pt>
                <c:pt idx="6">
                  <c:v>5.1654996817313815E-2</c:v>
                </c:pt>
                <c:pt idx="7">
                  <c:v>0.11922342457033737</c:v>
                </c:pt>
                <c:pt idx="8">
                  <c:v>2.8007638446849142E-2</c:v>
                </c:pt>
                <c:pt idx="9">
                  <c:v>4.6499045194143857E-2</c:v>
                </c:pt>
                <c:pt idx="10">
                  <c:v>0.19915658816040738</c:v>
                </c:pt>
                <c:pt idx="11">
                  <c:v>9.5480585614258432E-4</c:v>
                </c:pt>
              </c:numCache>
            </c:numRef>
          </c:val>
          <c:smooth val="0"/>
          <c:extLst>
            <c:ext xmlns:c16="http://schemas.microsoft.com/office/drawing/2014/chart" uri="{C3380CC4-5D6E-409C-BE32-E72D297353CC}">
              <c16:uniqueId val="{00000000-1ABE-44D0-9CDA-5712FCC91651}"/>
            </c:ext>
          </c:extLst>
        </c:ser>
        <c:dLbls>
          <c:showLegendKey val="0"/>
          <c:showVal val="0"/>
          <c:showCatName val="0"/>
          <c:showSerName val="0"/>
          <c:showPercent val="0"/>
          <c:showBubbleSize val="0"/>
        </c:dLbls>
        <c:smooth val="0"/>
        <c:axId val="606788015"/>
        <c:axId val="528148383"/>
      </c:lineChart>
      <c:catAx>
        <c:axId val="606788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148383"/>
        <c:crosses val="autoZero"/>
        <c:auto val="1"/>
        <c:lblAlgn val="ctr"/>
        <c:lblOffset val="100"/>
        <c:noMultiLvlLbl val="0"/>
      </c:catAx>
      <c:valAx>
        <c:axId val="528148383"/>
        <c:scaling>
          <c:orientation val="minMax"/>
        </c:scaling>
        <c:delete val="0"/>
        <c:axPos val="l"/>
        <c:majorGridlines>
          <c:spPr>
            <a:ln w="9525" cap="flat" cmpd="sng" algn="ctr">
              <a:no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67880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[pivot table assignment.xlsx]Analysis!PivotTable49</c:name>
    <c:fmtId val="11"/>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pivotFmt>
      <c:pivotFmt>
        <c:idx val="16"/>
        <c:spPr>
          <a:solidFill>
            <a:schemeClr val="accent1"/>
          </a:solidFill>
          <a:ln w="28575" cap="rnd">
            <a:solidFill>
              <a:schemeClr val="accent1"/>
            </a:solidFill>
            <a:round/>
          </a:ln>
          <a:effectLst/>
        </c:spPr>
        <c:marker>
          <c:symbol val="none"/>
        </c:marker>
      </c:pivotFmt>
      <c:pivotFmt>
        <c:idx val="17"/>
        <c:spPr>
          <a:solidFill>
            <a:schemeClr val="accent1"/>
          </a:solidFill>
          <a:ln w="28575" cap="rnd">
            <a:solidFill>
              <a:schemeClr val="accent1"/>
            </a:solidFill>
            <a:round/>
          </a:ln>
          <a:effectLst/>
        </c:spPr>
        <c:marker>
          <c:symbol val="none"/>
        </c:marker>
      </c:pivotFmt>
      <c:pivotFmt>
        <c:idx val="18"/>
        <c:spPr>
          <a:solidFill>
            <a:schemeClr val="accent1"/>
          </a:solidFill>
          <a:ln w="28575" cap="rnd">
            <a:solidFill>
              <a:schemeClr val="accent1"/>
            </a:solidFill>
            <a:round/>
          </a:ln>
          <a:effectLst/>
        </c:spPr>
        <c:marker>
          <c:symbol val="none"/>
        </c:marker>
      </c:pivotFmt>
      <c:pivotFmt>
        <c:idx val="19"/>
        <c:spPr>
          <a:solidFill>
            <a:schemeClr val="accent1"/>
          </a:solidFill>
          <a:ln w="28575" cap="rnd">
            <a:solidFill>
              <a:schemeClr val="accent1"/>
            </a:solidFill>
            <a:round/>
          </a:ln>
          <a:effectLst/>
        </c:spPr>
        <c:marker>
          <c:symbol val="none"/>
        </c:marker>
      </c:pivotFmt>
      <c:pivotFmt>
        <c:idx val="20"/>
        <c:spPr>
          <a:solidFill>
            <a:schemeClr val="accent1"/>
          </a:solidFill>
          <a:ln w="28575" cap="rnd">
            <a:solidFill>
              <a:schemeClr val="accent1"/>
            </a:solidFill>
            <a:round/>
          </a:ln>
          <a:effectLst/>
        </c:spPr>
        <c:marker>
          <c:symbol val="none"/>
        </c:marker>
      </c:pivotFmt>
      <c:pivotFmt>
        <c:idx val="21"/>
        <c:spPr>
          <a:solidFill>
            <a:schemeClr val="accent1"/>
          </a:solidFill>
          <a:ln w="28575" cap="rnd">
            <a:solidFill>
              <a:schemeClr val="accent1"/>
            </a:solidFill>
            <a:round/>
          </a:ln>
          <a:effectLst/>
        </c:spPr>
        <c:marker>
          <c:symbol val="none"/>
        </c:marker>
      </c:pivotFmt>
      <c:pivotFmt>
        <c:idx val="22"/>
        <c:spPr>
          <a:solidFill>
            <a:schemeClr val="accent1"/>
          </a:solidFill>
          <a:ln w="28575" cap="rnd">
            <a:solidFill>
              <a:schemeClr val="accent1"/>
            </a:solidFill>
            <a:round/>
          </a:ln>
          <a:effectLst/>
        </c:spPr>
        <c:marker>
          <c:symbol val="none"/>
        </c:marker>
      </c:pivotFmt>
      <c:pivotFmt>
        <c:idx val="23"/>
        <c:spPr>
          <a:solidFill>
            <a:schemeClr val="accent1"/>
          </a:solidFill>
          <a:ln w="28575" cap="rnd">
            <a:solidFill>
              <a:schemeClr val="accent1"/>
            </a:solidFill>
            <a:round/>
          </a:ln>
          <a:effectLst/>
        </c:spPr>
        <c:marker>
          <c:symbol val="none"/>
        </c:marker>
      </c:pivotFmt>
      <c:pivotFmt>
        <c:idx val="24"/>
        <c:spPr>
          <a:solidFill>
            <a:schemeClr val="accent1"/>
          </a:solidFill>
          <a:ln w="28575" cap="rnd">
            <a:solidFill>
              <a:schemeClr val="accent1"/>
            </a:solidFill>
            <a:round/>
          </a:ln>
          <a:effectLst/>
        </c:spPr>
        <c:marker>
          <c:symbol val="none"/>
        </c:marker>
      </c:pivotFmt>
      <c:pivotFmt>
        <c:idx val="25"/>
        <c:spPr>
          <a:solidFill>
            <a:schemeClr val="accent1"/>
          </a:solidFill>
          <a:ln w="28575" cap="rnd">
            <a:solidFill>
              <a:schemeClr val="accent1"/>
            </a:solidFill>
            <a:round/>
          </a:ln>
          <a:effectLst/>
        </c:spPr>
        <c:marker>
          <c:symbol val="none"/>
        </c:marker>
      </c:pivotFmt>
      <c:pivotFmt>
        <c:idx val="26"/>
        <c:spPr>
          <a:solidFill>
            <a:schemeClr val="accent1"/>
          </a:solidFill>
          <a:ln w="28575" cap="rnd">
            <a:solidFill>
              <a:schemeClr val="accent1"/>
            </a:solidFill>
            <a:round/>
          </a:ln>
          <a:effectLst/>
        </c:spPr>
        <c:marker>
          <c:symbol val="none"/>
        </c:marker>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pivotFmt>
      <c:pivotFmt>
        <c:idx val="29"/>
        <c:spPr>
          <a:solidFill>
            <a:schemeClr val="accent1"/>
          </a:solidFill>
          <a:ln w="28575" cap="rnd">
            <a:solidFill>
              <a:schemeClr val="accent1"/>
            </a:solidFill>
            <a:round/>
          </a:ln>
          <a:effectLst/>
        </c:spPr>
        <c:marker>
          <c:symbol val="none"/>
        </c:marker>
      </c:pivotFmt>
      <c:pivotFmt>
        <c:idx val="30"/>
        <c:spPr>
          <a:solidFill>
            <a:schemeClr val="accent1"/>
          </a:solidFill>
          <a:ln w="28575" cap="rnd">
            <a:solidFill>
              <a:schemeClr val="accent1"/>
            </a:solidFill>
            <a:round/>
          </a:ln>
          <a:effectLst/>
        </c:spPr>
        <c:marker>
          <c:symbol val="none"/>
        </c:marker>
      </c:pivotFmt>
      <c:pivotFmt>
        <c:idx val="31"/>
        <c:spPr>
          <a:solidFill>
            <a:schemeClr val="accent1"/>
          </a:solidFill>
          <a:ln w="28575" cap="rnd">
            <a:solidFill>
              <a:schemeClr val="accent1"/>
            </a:solidFill>
            <a:round/>
          </a:ln>
          <a:effectLst/>
        </c:spPr>
        <c:marker>
          <c:symbol val="none"/>
        </c:marker>
      </c:pivotFmt>
      <c:pivotFmt>
        <c:idx val="32"/>
        <c:spPr>
          <a:solidFill>
            <a:schemeClr val="accent1"/>
          </a:solidFill>
          <a:ln w="28575" cap="rnd">
            <a:solidFill>
              <a:schemeClr val="accent1"/>
            </a:solidFill>
            <a:round/>
          </a:ln>
          <a:effectLst/>
        </c:spPr>
        <c:marker>
          <c:symbol val="none"/>
        </c:marker>
      </c:pivotFmt>
      <c:pivotFmt>
        <c:idx val="33"/>
        <c:spPr>
          <a:solidFill>
            <a:schemeClr val="accent1"/>
          </a:solidFill>
          <a:ln w="28575" cap="rnd">
            <a:solidFill>
              <a:schemeClr val="accent1"/>
            </a:solidFill>
            <a:round/>
          </a:ln>
          <a:effectLst/>
        </c:spPr>
        <c:marker>
          <c:symbol val="none"/>
        </c:marker>
      </c:pivotFmt>
      <c:pivotFmt>
        <c:idx val="34"/>
        <c:spPr>
          <a:solidFill>
            <a:schemeClr val="accent1"/>
          </a:solidFill>
          <a:ln w="28575" cap="rnd">
            <a:solidFill>
              <a:schemeClr val="accent1"/>
            </a:solidFill>
            <a:round/>
          </a:ln>
          <a:effectLst/>
        </c:spPr>
        <c:marker>
          <c:symbol val="none"/>
        </c:marker>
      </c:pivotFmt>
      <c:pivotFmt>
        <c:idx val="35"/>
        <c:spPr>
          <a:solidFill>
            <a:schemeClr val="accent1"/>
          </a:solidFill>
          <a:ln w="28575" cap="rnd">
            <a:solidFill>
              <a:schemeClr val="accent1"/>
            </a:solidFill>
            <a:round/>
          </a:ln>
          <a:effectLst/>
        </c:spPr>
        <c:marker>
          <c:symbol val="none"/>
        </c:marker>
      </c:pivotFmt>
      <c:pivotFmt>
        <c:idx val="36"/>
        <c:spPr>
          <a:solidFill>
            <a:schemeClr val="accent1"/>
          </a:solidFill>
          <a:ln w="28575" cap="rnd">
            <a:solidFill>
              <a:schemeClr val="accent1"/>
            </a:solidFill>
            <a:round/>
          </a:ln>
          <a:effectLst/>
        </c:spPr>
        <c:marker>
          <c:symbol val="none"/>
        </c:marker>
      </c:pivotFmt>
      <c:pivotFmt>
        <c:idx val="37"/>
        <c:spPr>
          <a:solidFill>
            <a:schemeClr val="accent1"/>
          </a:solidFill>
          <a:ln w="28575" cap="rnd">
            <a:solidFill>
              <a:schemeClr val="accent1"/>
            </a:solidFill>
            <a:round/>
          </a:ln>
          <a:effectLst/>
        </c:spPr>
        <c:marker>
          <c:symbol val="none"/>
        </c:marker>
      </c:pivotFmt>
      <c:pivotFmt>
        <c:idx val="38"/>
        <c:spPr>
          <a:solidFill>
            <a:schemeClr val="accent1"/>
          </a:solidFill>
          <a:ln w="28575" cap="rnd">
            <a:solidFill>
              <a:schemeClr val="accent1"/>
            </a:solidFill>
            <a:round/>
          </a:ln>
          <a:effectLst/>
        </c:spPr>
        <c:marker>
          <c:symbol val="none"/>
        </c:marker>
      </c:pivotFmt>
      <c:pivotFmt>
        <c:idx val="39"/>
        <c:spPr>
          <a:solidFill>
            <a:schemeClr val="accent1"/>
          </a:solidFill>
          <a:ln w="28575" cap="rnd">
            <a:solidFill>
              <a:schemeClr val="accent1"/>
            </a:solidFill>
            <a:round/>
          </a:ln>
          <a:effectLst/>
        </c:spPr>
        <c:marker>
          <c:symbol val="none"/>
        </c:marker>
      </c:pivotFmt>
      <c:pivotFmt>
        <c:idx val="4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1"/>
            </a:solidFill>
            <a:round/>
          </a:ln>
          <a:effectLst/>
        </c:spPr>
        <c:marker>
          <c:symbol val="none"/>
        </c:marker>
      </c:pivotFmt>
      <c:pivotFmt>
        <c:idx val="42"/>
        <c:spPr>
          <a:solidFill>
            <a:schemeClr val="accent1"/>
          </a:solidFill>
          <a:ln w="28575" cap="rnd">
            <a:solidFill>
              <a:schemeClr val="accent1"/>
            </a:solidFill>
            <a:round/>
          </a:ln>
          <a:effectLst/>
        </c:spPr>
        <c:marker>
          <c:symbol val="none"/>
        </c:marker>
      </c:pivotFmt>
      <c:pivotFmt>
        <c:idx val="43"/>
        <c:spPr>
          <a:solidFill>
            <a:schemeClr val="accent1"/>
          </a:solidFill>
          <a:ln w="28575" cap="rnd">
            <a:solidFill>
              <a:schemeClr val="accent1"/>
            </a:solidFill>
            <a:round/>
          </a:ln>
          <a:effectLst/>
        </c:spPr>
        <c:marker>
          <c:symbol val="none"/>
        </c:marker>
      </c:pivotFmt>
      <c:pivotFmt>
        <c:idx val="44"/>
        <c:spPr>
          <a:solidFill>
            <a:schemeClr val="accent1"/>
          </a:solidFill>
          <a:ln w="28575" cap="rnd">
            <a:solidFill>
              <a:schemeClr val="accent1"/>
            </a:solidFill>
            <a:round/>
          </a:ln>
          <a:effectLst/>
        </c:spPr>
        <c:marker>
          <c:symbol val="none"/>
        </c:marker>
      </c:pivotFmt>
      <c:pivotFmt>
        <c:idx val="45"/>
        <c:spPr>
          <a:solidFill>
            <a:schemeClr val="accent1"/>
          </a:solidFill>
          <a:ln w="28575" cap="rnd">
            <a:solidFill>
              <a:schemeClr val="accent1"/>
            </a:solidFill>
            <a:round/>
          </a:ln>
          <a:effectLst/>
        </c:spPr>
        <c:marker>
          <c:symbol val="none"/>
        </c:marker>
      </c:pivotFmt>
      <c:pivotFmt>
        <c:idx val="46"/>
        <c:spPr>
          <a:solidFill>
            <a:schemeClr val="accent1"/>
          </a:solidFill>
          <a:ln w="28575" cap="rnd">
            <a:solidFill>
              <a:schemeClr val="accent1"/>
            </a:solidFill>
            <a:round/>
          </a:ln>
          <a:effectLst/>
        </c:spPr>
        <c:marker>
          <c:symbol val="none"/>
        </c:marker>
      </c:pivotFmt>
      <c:pivotFmt>
        <c:idx val="47"/>
        <c:spPr>
          <a:solidFill>
            <a:schemeClr val="accent1"/>
          </a:solidFill>
          <a:ln w="28575" cap="rnd">
            <a:solidFill>
              <a:schemeClr val="accent1"/>
            </a:solidFill>
            <a:round/>
          </a:ln>
          <a:effectLst/>
        </c:spPr>
        <c:marker>
          <c:symbol val="none"/>
        </c:marker>
      </c:pivotFmt>
      <c:pivotFmt>
        <c:idx val="48"/>
        <c:spPr>
          <a:solidFill>
            <a:schemeClr val="accent1"/>
          </a:solidFill>
          <a:ln w="28575" cap="rnd">
            <a:solidFill>
              <a:schemeClr val="accent1"/>
            </a:solidFill>
            <a:round/>
          </a:ln>
          <a:effectLst/>
        </c:spPr>
        <c:marker>
          <c:symbol val="none"/>
        </c:marker>
      </c:pivotFmt>
      <c:pivotFmt>
        <c:idx val="49"/>
        <c:spPr>
          <a:solidFill>
            <a:schemeClr val="accent1"/>
          </a:solidFill>
          <a:ln w="28575" cap="rnd">
            <a:solidFill>
              <a:schemeClr val="accent1"/>
            </a:solidFill>
            <a:round/>
          </a:ln>
          <a:effectLst/>
        </c:spPr>
        <c:marker>
          <c:symbol val="none"/>
        </c:marker>
      </c:pivotFmt>
      <c:pivotFmt>
        <c:idx val="50"/>
        <c:spPr>
          <a:solidFill>
            <a:schemeClr val="accent1"/>
          </a:solidFill>
          <a:ln w="28575" cap="rnd">
            <a:solidFill>
              <a:schemeClr val="accent1"/>
            </a:solidFill>
            <a:round/>
          </a:ln>
          <a:effectLst/>
        </c:spPr>
        <c:marker>
          <c:symbol val="none"/>
        </c:marker>
      </c:pivotFmt>
      <c:pivotFmt>
        <c:idx val="51"/>
        <c:spPr>
          <a:solidFill>
            <a:schemeClr val="accent1"/>
          </a:solidFill>
          <a:ln w="28575" cap="rnd">
            <a:solidFill>
              <a:schemeClr val="accent1"/>
            </a:solidFill>
            <a:round/>
          </a:ln>
          <a:effectLst/>
        </c:spPr>
        <c:marker>
          <c:symbol val="none"/>
        </c:marker>
      </c:pivotFmt>
      <c:pivotFmt>
        <c:idx val="52"/>
        <c:spPr>
          <a:solidFill>
            <a:schemeClr val="accent1"/>
          </a:solidFill>
          <a:ln w="28575" cap="rnd">
            <a:solidFill>
              <a:schemeClr val="accent1"/>
            </a:solidFill>
            <a:round/>
          </a:ln>
          <a:effectLst/>
        </c:spPr>
        <c:marker>
          <c:symbol val="none"/>
        </c:marker>
      </c:pivotFmt>
    </c:pivotFmts>
    <c:plotArea>
      <c:layout>
        <c:manualLayout>
          <c:layoutTarget val="inner"/>
          <c:xMode val="edge"/>
          <c:yMode val="edge"/>
          <c:x val="3.6870934611434439E-2"/>
          <c:y val="3.2105067452815661E-2"/>
          <c:w val="0.95225950017117422"/>
          <c:h val="0.90018748256283465"/>
        </c:manualLayout>
      </c:layout>
      <c:lineChart>
        <c:grouping val="standard"/>
        <c:varyColors val="0"/>
        <c:ser>
          <c:idx val="0"/>
          <c:order val="0"/>
          <c:tx>
            <c:strRef>
              <c:f>Analysis!$P$19:$P$20</c:f>
              <c:strCache>
                <c:ptCount val="1"/>
                <c:pt idx="0">
                  <c:v>Total</c:v>
                </c:pt>
              </c:strCache>
            </c:strRef>
          </c:tx>
          <c:spPr>
            <a:ln w="28575" cap="rnd">
              <a:solidFill>
                <a:schemeClr val="accent1"/>
              </a:solidFill>
              <a:round/>
            </a:ln>
            <a:effectLst/>
          </c:spPr>
          <c:marker>
            <c:symbol val="none"/>
          </c:marker>
          <c:dPt>
            <c:idx val="0"/>
            <c:marker>
              <c:symbol val="none"/>
            </c:marker>
            <c:bubble3D val="0"/>
            <c:extLst>
              <c:ext xmlns:c16="http://schemas.microsoft.com/office/drawing/2014/chart" uri="{C3380CC4-5D6E-409C-BE32-E72D297353CC}">
                <c16:uniqueId val="{00000000-86DC-49FE-90A3-A83D6892E150}"/>
              </c:ext>
            </c:extLst>
          </c:dPt>
          <c:dPt>
            <c:idx val="1"/>
            <c:marker>
              <c:symbol val="none"/>
            </c:marker>
            <c:bubble3D val="0"/>
            <c:extLst>
              <c:ext xmlns:c16="http://schemas.microsoft.com/office/drawing/2014/chart" uri="{C3380CC4-5D6E-409C-BE32-E72D297353CC}">
                <c16:uniqueId val="{00000001-86DC-49FE-90A3-A83D6892E150}"/>
              </c:ext>
            </c:extLst>
          </c:dPt>
          <c:dPt>
            <c:idx val="2"/>
            <c:marker>
              <c:symbol val="none"/>
            </c:marker>
            <c:bubble3D val="0"/>
            <c:extLst>
              <c:ext xmlns:c16="http://schemas.microsoft.com/office/drawing/2014/chart" uri="{C3380CC4-5D6E-409C-BE32-E72D297353CC}">
                <c16:uniqueId val="{00000002-86DC-49FE-90A3-A83D6892E150}"/>
              </c:ext>
            </c:extLst>
          </c:dPt>
          <c:dPt>
            <c:idx val="3"/>
            <c:marker>
              <c:symbol val="none"/>
            </c:marker>
            <c:bubble3D val="0"/>
            <c:extLst>
              <c:ext xmlns:c16="http://schemas.microsoft.com/office/drawing/2014/chart" uri="{C3380CC4-5D6E-409C-BE32-E72D297353CC}">
                <c16:uniqueId val="{00000003-86DC-49FE-90A3-A83D6892E150}"/>
              </c:ext>
            </c:extLst>
          </c:dPt>
          <c:dPt>
            <c:idx val="4"/>
            <c:marker>
              <c:symbol val="none"/>
            </c:marker>
            <c:bubble3D val="0"/>
            <c:extLst>
              <c:ext xmlns:c16="http://schemas.microsoft.com/office/drawing/2014/chart" uri="{C3380CC4-5D6E-409C-BE32-E72D297353CC}">
                <c16:uniqueId val="{00000004-86DC-49FE-90A3-A83D6892E150}"/>
              </c:ext>
            </c:extLst>
          </c:dPt>
          <c:dPt>
            <c:idx val="5"/>
            <c:marker>
              <c:symbol val="none"/>
            </c:marker>
            <c:bubble3D val="0"/>
            <c:extLst>
              <c:ext xmlns:c16="http://schemas.microsoft.com/office/drawing/2014/chart" uri="{C3380CC4-5D6E-409C-BE32-E72D297353CC}">
                <c16:uniqueId val="{00000005-86DC-49FE-90A3-A83D6892E150}"/>
              </c:ext>
            </c:extLst>
          </c:dPt>
          <c:dPt>
            <c:idx val="6"/>
            <c:marker>
              <c:symbol val="none"/>
            </c:marker>
            <c:bubble3D val="0"/>
            <c:extLst>
              <c:ext xmlns:c16="http://schemas.microsoft.com/office/drawing/2014/chart" uri="{C3380CC4-5D6E-409C-BE32-E72D297353CC}">
                <c16:uniqueId val="{00000006-86DC-49FE-90A3-A83D6892E150}"/>
              </c:ext>
            </c:extLst>
          </c:dPt>
          <c:dPt>
            <c:idx val="7"/>
            <c:marker>
              <c:symbol val="none"/>
            </c:marker>
            <c:bubble3D val="0"/>
            <c:extLst>
              <c:ext xmlns:c16="http://schemas.microsoft.com/office/drawing/2014/chart" uri="{C3380CC4-5D6E-409C-BE32-E72D297353CC}">
                <c16:uniqueId val="{00000007-86DC-49FE-90A3-A83D6892E150}"/>
              </c:ext>
            </c:extLst>
          </c:dPt>
          <c:dPt>
            <c:idx val="8"/>
            <c:marker>
              <c:symbol val="none"/>
            </c:marker>
            <c:bubble3D val="0"/>
            <c:extLst>
              <c:ext xmlns:c16="http://schemas.microsoft.com/office/drawing/2014/chart" uri="{C3380CC4-5D6E-409C-BE32-E72D297353CC}">
                <c16:uniqueId val="{00000008-86DC-49FE-90A3-A83D6892E150}"/>
              </c:ext>
            </c:extLst>
          </c:dPt>
          <c:dPt>
            <c:idx val="9"/>
            <c:marker>
              <c:symbol val="none"/>
            </c:marker>
            <c:bubble3D val="0"/>
            <c:extLst>
              <c:ext xmlns:c16="http://schemas.microsoft.com/office/drawing/2014/chart" uri="{C3380CC4-5D6E-409C-BE32-E72D297353CC}">
                <c16:uniqueId val="{00000009-86DC-49FE-90A3-A83D6892E150}"/>
              </c:ext>
            </c:extLst>
          </c:dPt>
          <c:dPt>
            <c:idx val="10"/>
            <c:marker>
              <c:symbol val="none"/>
            </c:marker>
            <c:bubble3D val="0"/>
            <c:extLst>
              <c:ext xmlns:c16="http://schemas.microsoft.com/office/drawing/2014/chart" uri="{C3380CC4-5D6E-409C-BE32-E72D297353CC}">
                <c16:uniqueId val="{0000000A-86DC-49FE-90A3-A83D6892E150}"/>
              </c:ext>
            </c:extLst>
          </c:dPt>
          <c:dPt>
            <c:idx val="11"/>
            <c:marker>
              <c:symbol val="none"/>
            </c:marker>
            <c:bubble3D val="0"/>
            <c:extLst>
              <c:ext xmlns:c16="http://schemas.microsoft.com/office/drawing/2014/chart" uri="{C3380CC4-5D6E-409C-BE32-E72D297353CC}">
                <c16:uniqueId val="{0000000B-86DC-49FE-90A3-A83D6892E150}"/>
              </c:ext>
            </c:extLst>
          </c:dPt>
          <c:cat>
            <c:strRef>
              <c:f>Analysis!$O$21:$O$32</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Analysis!$P$21:$P$32</c:f>
              <c:numCache>
                <c:formatCode>General</c:formatCode>
                <c:ptCount val="12"/>
                <c:pt idx="0">
                  <c:v>210</c:v>
                </c:pt>
                <c:pt idx="1">
                  <c:v>217</c:v>
                </c:pt>
                <c:pt idx="2">
                  <c:v>279</c:v>
                </c:pt>
                <c:pt idx="3">
                  <c:v>257</c:v>
                </c:pt>
                <c:pt idx="4">
                  <c:v>291</c:v>
                </c:pt>
                <c:pt idx="5">
                  <c:v>253</c:v>
                </c:pt>
                <c:pt idx="6">
                  <c:v>248</c:v>
                </c:pt>
                <c:pt idx="7">
                  <c:v>259</c:v>
                </c:pt>
                <c:pt idx="8">
                  <c:v>253</c:v>
                </c:pt>
                <c:pt idx="9">
                  <c:v>237</c:v>
                </c:pt>
                <c:pt idx="10">
                  <c:v>226</c:v>
                </c:pt>
                <c:pt idx="11">
                  <c:v>278</c:v>
                </c:pt>
              </c:numCache>
            </c:numRef>
          </c:val>
          <c:smooth val="0"/>
          <c:extLst>
            <c:ext xmlns:c16="http://schemas.microsoft.com/office/drawing/2014/chart" uri="{C3380CC4-5D6E-409C-BE32-E72D297353CC}">
              <c16:uniqueId val="{0000000C-86DC-49FE-90A3-A83D6892E150}"/>
            </c:ext>
          </c:extLst>
        </c:ser>
        <c:dLbls>
          <c:showLegendKey val="0"/>
          <c:showVal val="0"/>
          <c:showCatName val="0"/>
          <c:showSerName val="0"/>
          <c:showPercent val="0"/>
          <c:showBubbleSize val="0"/>
        </c:dLbls>
        <c:smooth val="0"/>
        <c:axId val="590716783"/>
        <c:axId val="515918527"/>
      </c:lineChart>
      <c:catAx>
        <c:axId val="59071678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5918527"/>
        <c:crosses val="autoZero"/>
        <c:auto val="1"/>
        <c:lblAlgn val="ctr"/>
        <c:lblOffset val="100"/>
        <c:noMultiLvlLbl val="0"/>
      </c:catAx>
      <c:valAx>
        <c:axId val="515918527"/>
        <c:scaling>
          <c:orientation val="minMax"/>
        </c:scaling>
        <c:delete val="0"/>
        <c:axPos val="l"/>
        <c:majorGridlines>
          <c:spPr>
            <a:ln w="9525" cap="flat" cmpd="sng" algn="ctr">
              <a:no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07167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[pivot table assignment.xlsx]Analysis!PivotTable50</c:name>
    <c:fmtId val="12"/>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FF99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Analysis!$Q$10:$Q$11</c:f>
              <c:strCache>
                <c:ptCount val="1"/>
                <c:pt idx="0">
                  <c:v>Total</c:v>
                </c:pt>
              </c:strCache>
            </c:strRef>
          </c:tx>
          <c:spPr>
            <a:solidFill>
              <a:schemeClr val="accent1"/>
            </a:solidFill>
            <a:ln>
              <a:noFill/>
            </a:ln>
            <a:effectLst/>
          </c:spPr>
          <c:invertIfNegative val="0"/>
          <c:cat>
            <c:multiLvlStrRef>
              <c:f>Analysis!$O$12:$P$17</c:f>
              <c:multiLvlStrCache>
                <c:ptCount val="6"/>
                <c:lvl>
                  <c:pt idx="0">
                    <c:v>&lt;03-01-2002</c:v>
                  </c:pt>
                  <c:pt idx="1">
                    <c:v>Qtr1</c:v>
                  </c:pt>
                  <c:pt idx="2">
                    <c:v>Qtr2</c:v>
                  </c:pt>
                  <c:pt idx="3">
                    <c:v>Qtr3</c:v>
                  </c:pt>
                  <c:pt idx="4">
                    <c:v>Qtr4</c:v>
                  </c:pt>
                  <c:pt idx="5">
                    <c:v>&gt;01-01-2003</c:v>
                  </c:pt>
                </c:lvl>
                <c:lvl>
                  <c:pt idx="0">
                    <c:v>London</c:v>
                  </c:pt>
                </c:lvl>
              </c:multiLvlStrCache>
            </c:multiLvlStrRef>
          </c:cat>
          <c:val>
            <c:numRef>
              <c:f>Analysis!$Q$12:$Q$17</c:f>
              <c:numCache>
                <c:formatCode>General</c:formatCode>
                <c:ptCount val="6"/>
                <c:pt idx="0">
                  <c:v>0</c:v>
                </c:pt>
                <c:pt idx="1">
                  <c:v>287</c:v>
                </c:pt>
                <c:pt idx="2">
                  <c:v>282</c:v>
                </c:pt>
                <c:pt idx="3">
                  <c:v>334</c:v>
                </c:pt>
                <c:pt idx="4">
                  <c:v>308</c:v>
                </c:pt>
                <c:pt idx="5">
                  <c:v>0</c:v>
                </c:pt>
              </c:numCache>
            </c:numRef>
          </c:val>
          <c:extLst>
            <c:ext xmlns:c16="http://schemas.microsoft.com/office/drawing/2014/chart" uri="{C3380CC4-5D6E-409C-BE32-E72D297353CC}">
              <c16:uniqueId val="{00000000-E686-424C-BC59-C60D874E550A}"/>
            </c:ext>
          </c:extLst>
        </c:ser>
        <c:dLbls>
          <c:showLegendKey val="0"/>
          <c:showVal val="0"/>
          <c:showCatName val="0"/>
          <c:showSerName val="0"/>
          <c:showPercent val="0"/>
          <c:showBubbleSize val="0"/>
        </c:dLbls>
        <c:gapWidth val="219"/>
        <c:overlap val="-27"/>
        <c:axId val="518425055"/>
        <c:axId val="1058618207"/>
      </c:barChart>
      <c:catAx>
        <c:axId val="5184250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8618207"/>
        <c:crosses val="autoZero"/>
        <c:auto val="1"/>
        <c:lblAlgn val="ctr"/>
        <c:lblOffset val="100"/>
        <c:noMultiLvlLbl val="0"/>
      </c:catAx>
      <c:valAx>
        <c:axId val="1058618207"/>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84250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[pivot table assignment.xlsx]Analysis!PivotTable40</c:name>
    <c:fmtId val="12"/>
  </c:pivotSource>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a:solidFill>
                  <a:schemeClr val="tx1"/>
                </a:solidFill>
              </a:rPr>
              <a:t>London Catalog Revenue in Quarter 1</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508019952316455"/>
          <c:y val="0.17195178488641635"/>
          <c:w val="0.86491980047683548"/>
          <c:h val="0.56219377306626661"/>
        </c:manualLayout>
      </c:layout>
      <c:barChart>
        <c:barDir val="col"/>
        <c:grouping val="clustered"/>
        <c:varyColors val="0"/>
        <c:ser>
          <c:idx val="0"/>
          <c:order val="0"/>
          <c:tx>
            <c:strRef>
              <c:f>Analysis!$M$3:$M$4</c:f>
              <c:strCache>
                <c:ptCount val="1"/>
                <c:pt idx="0">
                  <c:v>Total</c:v>
                </c:pt>
              </c:strCache>
            </c:strRef>
          </c:tx>
          <c:spPr>
            <a:solidFill>
              <a:srgbClr val="00B050"/>
            </a:solidFill>
            <a:ln>
              <a:noFill/>
            </a:ln>
            <a:effectLst/>
          </c:spPr>
          <c:invertIfNegative val="0"/>
          <c:cat>
            <c:multiLvlStrRef>
              <c:f>Analysis!$J$5:$L$8</c:f>
              <c:multiLvlStrCache>
                <c:ptCount val="4"/>
                <c:lvl>
                  <c:pt idx="0">
                    <c:v>Catalog</c:v>
                  </c:pt>
                  <c:pt idx="1">
                    <c:v>Catalog</c:v>
                  </c:pt>
                  <c:pt idx="2">
                    <c:v>Catalog</c:v>
                  </c:pt>
                  <c:pt idx="3">
                    <c:v>Catalog</c:v>
                  </c:pt>
                </c:lvl>
                <c:lvl>
                  <c:pt idx="0">
                    <c:v>London</c:v>
                  </c:pt>
                  <c:pt idx="1">
                    <c:v>London</c:v>
                  </c:pt>
                  <c:pt idx="2">
                    <c:v>London</c:v>
                  </c:pt>
                  <c:pt idx="3">
                    <c:v>London</c:v>
                  </c:pt>
                </c:lvl>
                <c:lvl>
                  <c:pt idx="0">
                    <c:v>Qtr1</c:v>
                  </c:pt>
                  <c:pt idx="1">
                    <c:v>Qtr2</c:v>
                  </c:pt>
                  <c:pt idx="2">
                    <c:v>Qtr3</c:v>
                  </c:pt>
                  <c:pt idx="3">
                    <c:v>Qtr4</c:v>
                  </c:pt>
                </c:lvl>
              </c:multiLvlStrCache>
            </c:multiLvlStrRef>
          </c:cat>
          <c:val>
            <c:numRef>
              <c:f>Analysis!$M$5:$M$8</c:f>
              <c:numCache>
                <c:formatCode>General</c:formatCode>
                <c:ptCount val="4"/>
                <c:pt idx="0">
                  <c:v>9426</c:v>
                </c:pt>
                <c:pt idx="1">
                  <c:v>11939</c:v>
                </c:pt>
                <c:pt idx="2">
                  <c:v>13740</c:v>
                </c:pt>
                <c:pt idx="3">
                  <c:v>16821</c:v>
                </c:pt>
              </c:numCache>
            </c:numRef>
          </c:val>
          <c:extLst>
            <c:ext xmlns:c16="http://schemas.microsoft.com/office/drawing/2014/chart" uri="{C3380CC4-5D6E-409C-BE32-E72D297353CC}">
              <c16:uniqueId val="{00000000-73A8-49AC-8DC6-EBC4C3E3C72F}"/>
            </c:ext>
          </c:extLst>
        </c:ser>
        <c:dLbls>
          <c:showLegendKey val="0"/>
          <c:showVal val="0"/>
          <c:showCatName val="0"/>
          <c:showSerName val="0"/>
          <c:showPercent val="0"/>
          <c:showBubbleSize val="0"/>
        </c:dLbls>
        <c:gapWidth val="219"/>
        <c:overlap val="-27"/>
        <c:axId val="379374895"/>
        <c:axId val="148138863"/>
      </c:barChart>
      <c:catAx>
        <c:axId val="3793748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138863"/>
        <c:crosses val="autoZero"/>
        <c:auto val="1"/>
        <c:lblAlgn val="ctr"/>
        <c:lblOffset val="100"/>
        <c:noMultiLvlLbl val="0"/>
      </c:catAx>
      <c:valAx>
        <c:axId val="148138863"/>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9374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[pivot table assignment.xlsx]Analysis!PivotTable42</c:name>
    <c:fmtId val="7"/>
  </c:pivotSource>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a:solidFill>
                  <a:schemeClr val="tx1"/>
                </a:solidFill>
              </a:rPr>
              <a:t>Annual</a:t>
            </a:r>
            <a:r>
              <a:rPr lang="en-US" b="1" baseline="0">
                <a:solidFill>
                  <a:schemeClr val="tx1"/>
                </a:solidFill>
              </a:rPr>
              <a:t> Sales Percentage in Sydney</a:t>
            </a:r>
            <a:endParaRPr lang="en-US" b="1">
              <a:solidFill>
                <a:schemeClr val="tx1"/>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99FF99"/>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99FF99"/>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99FF99"/>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Analysis!$M$10:$M$11</c:f>
              <c:strCache>
                <c:ptCount val="1"/>
                <c:pt idx="0">
                  <c:v>Total</c:v>
                </c:pt>
              </c:strCache>
            </c:strRef>
          </c:tx>
          <c:spPr>
            <a:solidFill>
              <a:srgbClr val="99FF99"/>
            </a:solidFill>
            <a:ln>
              <a:noFill/>
            </a:ln>
            <a:effectLst/>
            <a:sp3d/>
          </c:spPr>
          <c:invertIfNegative val="0"/>
          <c:cat>
            <c:multiLvlStrRef>
              <c:f>Analysis!$J$12:$L$14</c:f>
              <c:multiLvlStrCache>
                <c:ptCount val="3"/>
                <c:lvl>
                  <c:pt idx="0">
                    <c:v>Catalog</c:v>
                  </c:pt>
                  <c:pt idx="1">
                    <c:v>Store</c:v>
                  </c:pt>
                  <c:pt idx="2">
                    <c:v>Web</c:v>
                  </c:pt>
                </c:lvl>
                <c:lvl>
                  <c:pt idx="0">
                    <c:v>Sydney</c:v>
                  </c:pt>
                </c:lvl>
                <c:lvl>
                  <c:pt idx="0">
                    <c:v>2002</c:v>
                  </c:pt>
                </c:lvl>
              </c:multiLvlStrCache>
            </c:multiLvlStrRef>
          </c:cat>
          <c:val>
            <c:numRef>
              <c:f>Analysis!$M$12:$M$14</c:f>
              <c:numCache>
                <c:formatCode>0.00%</c:formatCode>
                <c:ptCount val="3"/>
                <c:pt idx="0">
                  <c:v>0.18525132468749086</c:v>
                </c:pt>
                <c:pt idx="1">
                  <c:v>0.68959864164641826</c:v>
                </c:pt>
                <c:pt idx="2">
                  <c:v>0.12515003366609093</c:v>
                </c:pt>
              </c:numCache>
            </c:numRef>
          </c:val>
          <c:extLst>
            <c:ext xmlns:c16="http://schemas.microsoft.com/office/drawing/2014/chart" uri="{C3380CC4-5D6E-409C-BE32-E72D297353CC}">
              <c16:uniqueId val="{00000000-CBE4-4A9E-8393-C826F5504801}"/>
            </c:ext>
          </c:extLst>
        </c:ser>
        <c:dLbls>
          <c:showLegendKey val="0"/>
          <c:showVal val="0"/>
          <c:showCatName val="0"/>
          <c:showSerName val="0"/>
          <c:showPercent val="0"/>
          <c:showBubbleSize val="0"/>
        </c:dLbls>
        <c:gapWidth val="150"/>
        <c:shape val="box"/>
        <c:axId val="824805359"/>
        <c:axId val="606772447"/>
        <c:axId val="0"/>
      </c:bar3DChart>
      <c:catAx>
        <c:axId val="82480535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6772447"/>
        <c:crosses val="autoZero"/>
        <c:auto val="1"/>
        <c:lblAlgn val="ctr"/>
        <c:lblOffset val="100"/>
        <c:noMultiLvlLbl val="0"/>
      </c:catAx>
      <c:valAx>
        <c:axId val="606772447"/>
        <c:scaling>
          <c:orientation val="minMax"/>
        </c:scaling>
        <c:delete val="0"/>
        <c:axPos val="l"/>
        <c:majorGridlines>
          <c:spPr>
            <a:ln w="9525" cap="flat" cmpd="sng" algn="ctr">
              <a:no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48053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[pivot table assignment.xlsx]Analysis!PivotTable39</c:name>
    <c:fmtId val="13"/>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b="1">
                <a:solidFill>
                  <a:schemeClr val="tx1"/>
                </a:solidFill>
              </a:rPr>
              <a:t>London Catalog Revenue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Analysis!$G$3:$G$4</c:f>
              <c:strCache>
                <c:ptCount val="1"/>
                <c:pt idx="0">
                  <c:v>Total</c:v>
                </c:pt>
              </c:strCache>
            </c:strRef>
          </c:tx>
          <c:spPr>
            <a:solidFill>
              <a:schemeClr val="accent1"/>
            </a:solidFill>
            <a:ln>
              <a:noFill/>
            </a:ln>
            <a:effectLst/>
          </c:spPr>
          <c:invertIfNegative val="0"/>
          <c:cat>
            <c:multiLvlStrRef>
              <c:f>Analysis!$B$5:$F$5</c:f>
              <c:multiLvlStrCache>
                <c:ptCount val="1"/>
                <c:lvl>
                  <c:pt idx="0">
                    <c:v>Catalog</c:v>
                  </c:pt>
                </c:lvl>
                <c:lvl>
                  <c:pt idx="0">
                    <c:v>London</c:v>
                  </c:pt>
                </c:lvl>
                <c:lvl>
                  <c:pt idx="0">
                    <c:v>10-Jan</c:v>
                  </c:pt>
                </c:lvl>
                <c:lvl>
                  <c:pt idx="0">
                    <c:v>Jan</c:v>
                  </c:pt>
                </c:lvl>
                <c:lvl>
                  <c:pt idx="0">
                    <c:v>Qtr1</c:v>
                  </c:pt>
                </c:lvl>
              </c:multiLvlStrCache>
            </c:multiLvlStrRef>
          </c:cat>
          <c:val>
            <c:numRef>
              <c:f>Analysis!$G$5</c:f>
              <c:numCache>
                <c:formatCode>General</c:formatCode>
                <c:ptCount val="1"/>
                <c:pt idx="0">
                  <c:v>411</c:v>
                </c:pt>
              </c:numCache>
            </c:numRef>
          </c:val>
          <c:extLst>
            <c:ext xmlns:c16="http://schemas.microsoft.com/office/drawing/2014/chart" uri="{C3380CC4-5D6E-409C-BE32-E72D297353CC}">
              <c16:uniqueId val="{00000001-AC04-4E43-A2AD-1D0B6C751712}"/>
            </c:ext>
          </c:extLst>
        </c:ser>
        <c:dLbls>
          <c:showLegendKey val="0"/>
          <c:showVal val="0"/>
          <c:showCatName val="0"/>
          <c:showSerName val="0"/>
          <c:showPercent val="0"/>
          <c:showBubbleSize val="0"/>
        </c:dLbls>
        <c:gapWidth val="219"/>
        <c:overlap val="-27"/>
        <c:axId val="418665855"/>
        <c:axId val="1557741823"/>
      </c:barChart>
      <c:catAx>
        <c:axId val="4186658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557741823"/>
        <c:crosses val="autoZero"/>
        <c:auto val="1"/>
        <c:lblAlgn val="ctr"/>
        <c:lblOffset val="100"/>
        <c:noMultiLvlLbl val="0"/>
      </c:catAx>
      <c:valAx>
        <c:axId val="1557741823"/>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6658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[pivot table assignment.xlsx]Analysis!PivotTable43</c:name>
    <c:fmtId val="9"/>
  </c:pivotSource>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IN" b="1">
                <a:solidFill>
                  <a:schemeClr val="tx1"/>
                </a:solidFill>
              </a:rPr>
              <a:t>Quaterly</a:t>
            </a:r>
            <a:r>
              <a:rPr lang="en-IN" b="1" baseline="0">
                <a:solidFill>
                  <a:schemeClr val="tx1"/>
                </a:solidFill>
              </a:rPr>
              <a:t> R</a:t>
            </a:r>
            <a:r>
              <a:rPr lang="en-IN" b="1">
                <a:solidFill>
                  <a:schemeClr val="tx1"/>
                </a:solidFill>
              </a:rPr>
              <a:t>evenue</a:t>
            </a:r>
            <a:r>
              <a:rPr lang="en-IN" b="1" baseline="0">
                <a:solidFill>
                  <a:schemeClr val="tx1"/>
                </a:solidFill>
              </a:rPr>
              <a:t> of Camle Saddle in Paris</a:t>
            </a:r>
            <a:endParaRPr lang="en-IN" b="1">
              <a:solidFill>
                <a:schemeClr val="tx1"/>
              </a:solidFill>
            </a:endParaRP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lumMod val="60000"/>
              <a:lumOff val="40000"/>
            </a:schemeClr>
          </a:solidFill>
          <a:ln>
            <a:noFill/>
          </a:ln>
          <a:effectLst/>
        </c:spPr>
        <c:marker>
          <c:symbol val="none"/>
        </c:marker>
        <c:dLbl>
          <c:idx val="0"/>
          <c:delete val="1"/>
          <c:extLst>
            <c:ext xmlns:c15="http://schemas.microsoft.com/office/drawing/2012/chart" uri="{CE6537A1-D6FC-4f65-9D91-7224C49458BB}"/>
          </c:extLst>
        </c:dLbl>
      </c:pivotFmt>
      <c:pivotFmt>
        <c:idx val="4"/>
      </c:pivotFmt>
      <c:pivotFmt>
        <c:idx val="5"/>
      </c:pivotFmt>
      <c:pivotFmt>
        <c:idx val="6"/>
      </c:pivotFmt>
      <c:pivotFmt>
        <c:idx val="7"/>
      </c:pivotFmt>
      <c:pivotFmt>
        <c:idx val="8"/>
        <c:spPr>
          <a:solidFill>
            <a:schemeClr val="accent1">
              <a:lumMod val="60000"/>
              <a:lumOff val="40000"/>
            </a:schemeClr>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lumMod val="60000"/>
              <a:lumOff val="40000"/>
            </a:schemeClr>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Analysis!$E$9:$E$10</c:f>
              <c:strCache>
                <c:ptCount val="1"/>
                <c:pt idx="0">
                  <c:v>Total</c:v>
                </c:pt>
              </c:strCache>
            </c:strRef>
          </c:tx>
          <c:invertIfNegative val="0"/>
          <c:cat>
            <c:multiLvlStrRef>
              <c:f>Analysis!$B$11:$D$14</c:f>
              <c:multiLvlStrCache>
                <c:ptCount val="4"/>
                <c:lvl>
                  <c:pt idx="0">
                    <c:v>Qtr1</c:v>
                  </c:pt>
                  <c:pt idx="1">
                    <c:v>Qtr2</c:v>
                  </c:pt>
                  <c:pt idx="2">
                    <c:v>Qtr3</c:v>
                  </c:pt>
                  <c:pt idx="3">
                    <c:v>Qtr4</c:v>
                  </c:pt>
                </c:lvl>
                <c:lvl>
                  <c:pt idx="0">
                    <c:v>Camel saddle</c:v>
                  </c:pt>
                </c:lvl>
                <c:lvl>
                  <c:pt idx="0">
                    <c:v>Paris</c:v>
                  </c:pt>
                </c:lvl>
              </c:multiLvlStrCache>
            </c:multiLvlStrRef>
          </c:cat>
          <c:val>
            <c:numRef>
              <c:f>Analysis!$E$11:$E$14</c:f>
              <c:numCache>
                <c:formatCode>General</c:formatCode>
                <c:ptCount val="4"/>
                <c:pt idx="0">
                  <c:v>13156</c:v>
                </c:pt>
                <c:pt idx="1">
                  <c:v>14950</c:v>
                </c:pt>
                <c:pt idx="2">
                  <c:v>24518</c:v>
                </c:pt>
                <c:pt idx="3">
                  <c:v>8372</c:v>
                </c:pt>
              </c:numCache>
            </c:numRef>
          </c:val>
          <c:extLst>
            <c:ext xmlns:c16="http://schemas.microsoft.com/office/drawing/2014/chart" uri="{C3380CC4-5D6E-409C-BE32-E72D297353CC}">
              <c16:uniqueId val="{00000001-AB06-48AB-9188-764BD59BDD2E}"/>
            </c:ext>
          </c:extLst>
        </c:ser>
        <c:dLbls>
          <c:showLegendKey val="0"/>
          <c:showVal val="0"/>
          <c:showCatName val="0"/>
          <c:showSerName val="0"/>
          <c:showPercent val="0"/>
          <c:showBubbleSize val="0"/>
        </c:dLbls>
        <c:gapWidth val="219"/>
        <c:overlap val="-27"/>
        <c:axId val="418665855"/>
        <c:axId val="1557741823"/>
      </c:barChart>
      <c:catAx>
        <c:axId val="4186658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7741823"/>
        <c:crosses val="autoZero"/>
        <c:auto val="1"/>
        <c:lblAlgn val="ctr"/>
        <c:lblOffset val="100"/>
        <c:noMultiLvlLbl val="0"/>
      </c:catAx>
      <c:valAx>
        <c:axId val="1557741823"/>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665855"/>
        <c:crosses val="autoZero"/>
        <c:crossBetween val="between"/>
      </c:valAx>
    </c:plotArea>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[pivot table assignment.xlsx]Analysis!PivotTable44</c:name>
    <c:fmtId val="11"/>
  </c:pivotSource>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a:solidFill>
                  <a:schemeClr val="tx1"/>
                </a:solidFill>
              </a:rPr>
              <a:t>Month</a:t>
            </a:r>
            <a:r>
              <a:rPr lang="en-US" b="1" baseline="0">
                <a:solidFill>
                  <a:schemeClr val="tx1"/>
                </a:solidFill>
              </a:rPr>
              <a:t>ly Elephant Polo Stick Sales in New York</a:t>
            </a:r>
            <a:endParaRPr lang="en-US" b="1">
              <a:solidFill>
                <a:schemeClr val="tx1"/>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Analysis!$E$17:$E$18</c:f>
              <c:strCache>
                <c:ptCount val="1"/>
                <c:pt idx="0">
                  <c:v>Total</c:v>
                </c:pt>
              </c:strCache>
            </c:strRef>
          </c:tx>
          <c:spPr>
            <a:solidFill>
              <a:schemeClr val="accent2">
                <a:lumMod val="60000"/>
                <a:lumOff val="40000"/>
              </a:schemeClr>
            </a:solidFill>
            <a:ln>
              <a:noFill/>
            </a:ln>
            <a:effectLst/>
          </c:spPr>
          <c:invertIfNegative val="0"/>
          <c:cat>
            <c:multiLvlStrRef>
              <c:f>Analysis!$B$19:$D$31</c:f>
              <c:multiLvlStrCache>
                <c:ptCount val="12"/>
                <c:lvl>
                  <c:pt idx="0">
                    <c:v>Jan</c:v>
                  </c:pt>
                  <c:pt idx="1">
                    <c:v>Feb</c:v>
                  </c:pt>
                  <c:pt idx="2">
                    <c:v>Mar</c:v>
                  </c:pt>
                  <c:pt idx="3">
                    <c:v>Apr</c:v>
                  </c:pt>
                  <c:pt idx="4">
                    <c:v>May</c:v>
                  </c:pt>
                  <c:pt idx="5">
                    <c:v>Jun</c:v>
                  </c:pt>
                  <c:pt idx="6">
                    <c:v>Jul</c:v>
                  </c:pt>
                  <c:pt idx="7">
                    <c:v>Aug</c:v>
                  </c:pt>
                  <c:pt idx="8">
                    <c:v>Sep</c:v>
                  </c:pt>
                  <c:pt idx="9">
                    <c:v>Oct</c:v>
                  </c:pt>
                  <c:pt idx="10">
                    <c:v>Nov</c:v>
                  </c:pt>
                  <c:pt idx="11">
                    <c:v>Dec</c:v>
                  </c:pt>
                </c:lvl>
                <c:lvl>
                  <c:pt idx="0">
                    <c:v>New York</c:v>
                  </c:pt>
                </c:lvl>
                <c:lvl>
                  <c:pt idx="0">
                    <c:v>Elephant polo stick</c:v>
                  </c:pt>
                </c:lvl>
              </c:multiLvlStrCache>
            </c:multiLvlStrRef>
          </c:cat>
          <c:val>
            <c:numRef>
              <c:f>Analysis!$E$19:$E$31</c:f>
              <c:numCache>
                <c:formatCode>General</c:formatCode>
                <c:ptCount val="12"/>
                <c:pt idx="0">
                  <c:v>0</c:v>
                </c:pt>
                <c:pt idx="1">
                  <c:v>0</c:v>
                </c:pt>
                <c:pt idx="2">
                  <c:v>5</c:v>
                </c:pt>
                <c:pt idx="3">
                  <c:v>7</c:v>
                </c:pt>
                <c:pt idx="4">
                  <c:v>2</c:v>
                </c:pt>
                <c:pt idx="5">
                  <c:v>0</c:v>
                </c:pt>
                <c:pt idx="6">
                  <c:v>1</c:v>
                </c:pt>
                <c:pt idx="7">
                  <c:v>5</c:v>
                </c:pt>
                <c:pt idx="8">
                  <c:v>2</c:v>
                </c:pt>
                <c:pt idx="9">
                  <c:v>0</c:v>
                </c:pt>
                <c:pt idx="10">
                  <c:v>0</c:v>
                </c:pt>
                <c:pt idx="11">
                  <c:v>7</c:v>
                </c:pt>
              </c:numCache>
            </c:numRef>
          </c:val>
          <c:extLst>
            <c:ext xmlns:c16="http://schemas.microsoft.com/office/drawing/2014/chart" uri="{C3380CC4-5D6E-409C-BE32-E72D297353CC}">
              <c16:uniqueId val="{00000000-E6BE-450B-8536-09F55CC62E27}"/>
            </c:ext>
          </c:extLst>
        </c:ser>
        <c:dLbls>
          <c:showLegendKey val="0"/>
          <c:showVal val="0"/>
          <c:showCatName val="0"/>
          <c:showSerName val="0"/>
          <c:showPercent val="0"/>
          <c:showBubbleSize val="0"/>
        </c:dLbls>
        <c:gapWidth val="182"/>
        <c:axId val="613035455"/>
        <c:axId val="881165871"/>
      </c:barChart>
      <c:catAx>
        <c:axId val="61303545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1165871"/>
        <c:crosses val="autoZero"/>
        <c:auto val="1"/>
        <c:lblAlgn val="ctr"/>
        <c:lblOffset val="100"/>
        <c:noMultiLvlLbl val="0"/>
      </c:catAx>
      <c:valAx>
        <c:axId val="881165871"/>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30354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[pivot table assignment.xlsx]Analysis!PivotTable52</c:name>
    <c:fmtId val="11"/>
  </c:pivotSource>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a:solidFill>
                  <a:schemeClr val="tx1"/>
                </a:solidFill>
              </a:rPr>
              <a:t>Quaterly Sales Count in all CiIties  </a:t>
            </a:r>
          </a:p>
        </c:rich>
      </c:tx>
      <c:layout>
        <c:manualLayout>
          <c:xMode val="edge"/>
          <c:yMode val="edge"/>
          <c:x val="0.21518811606275162"/>
          <c:y val="4.9939900667385302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Analysis!$R$54:$R$55</c:f>
              <c:strCache>
                <c:ptCount val="1"/>
                <c:pt idx="0">
                  <c:v>Total</c:v>
                </c:pt>
              </c:strCache>
            </c:strRef>
          </c:tx>
          <c:spPr>
            <a:solidFill>
              <a:schemeClr val="accent2">
                <a:lumMod val="75000"/>
              </a:schemeClr>
            </a:solidFill>
            <a:ln>
              <a:noFill/>
            </a:ln>
            <a:effectLst/>
          </c:spPr>
          <c:invertIfNegative val="0"/>
          <c:cat>
            <c:multiLvlStrRef>
              <c:f>Analysis!$O$56:$Q$86</c:f>
              <c:multiLvlStrCache>
                <c:ptCount val="30"/>
                <c:lvl>
                  <c:pt idx="0">
                    <c:v>London</c:v>
                  </c:pt>
                  <c:pt idx="1">
                    <c:v>New York</c:v>
                  </c:pt>
                  <c:pt idx="2">
                    <c:v>Paris</c:v>
                  </c:pt>
                  <c:pt idx="3">
                    <c:v>Sydney</c:v>
                  </c:pt>
                  <c:pt idx="4">
                    <c:v>Tokyo</c:v>
                  </c:pt>
                  <c:pt idx="5">
                    <c:v>London</c:v>
                  </c:pt>
                  <c:pt idx="6">
                    <c:v>New York</c:v>
                  </c:pt>
                  <c:pt idx="7">
                    <c:v>Paris</c:v>
                  </c:pt>
                  <c:pt idx="8">
                    <c:v>Sydney</c:v>
                  </c:pt>
                  <c:pt idx="9">
                    <c:v>Tokyo</c:v>
                  </c:pt>
                  <c:pt idx="10">
                    <c:v>London</c:v>
                  </c:pt>
                  <c:pt idx="11">
                    <c:v>New York</c:v>
                  </c:pt>
                  <c:pt idx="12">
                    <c:v>Paris</c:v>
                  </c:pt>
                  <c:pt idx="13">
                    <c:v>Sydney</c:v>
                  </c:pt>
                  <c:pt idx="14">
                    <c:v>Tokyo</c:v>
                  </c:pt>
                  <c:pt idx="15">
                    <c:v>London</c:v>
                  </c:pt>
                  <c:pt idx="16">
                    <c:v>New York</c:v>
                  </c:pt>
                  <c:pt idx="17">
                    <c:v>Paris</c:v>
                  </c:pt>
                  <c:pt idx="18">
                    <c:v>Sydney</c:v>
                  </c:pt>
                  <c:pt idx="19">
                    <c:v>Tokyo</c:v>
                  </c:pt>
                  <c:pt idx="20">
                    <c:v>London</c:v>
                  </c:pt>
                  <c:pt idx="21">
                    <c:v>New York</c:v>
                  </c:pt>
                  <c:pt idx="22">
                    <c:v>Paris</c:v>
                  </c:pt>
                  <c:pt idx="23">
                    <c:v>Sydney</c:v>
                  </c:pt>
                  <c:pt idx="24">
                    <c:v>Tokyo</c:v>
                  </c:pt>
                  <c:pt idx="25">
                    <c:v>London</c:v>
                  </c:pt>
                  <c:pt idx="26">
                    <c:v>New York</c:v>
                  </c:pt>
                  <c:pt idx="27">
                    <c:v>Paris</c:v>
                  </c:pt>
                  <c:pt idx="28">
                    <c:v>Sydney</c:v>
                  </c:pt>
                  <c:pt idx="29">
                    <c:v>Tokyo</c:v>
                  </c:pt>
                </c:lvl>
                <c:lvl>
                  <c:pt idx="0">
                    <c:v>&lt;03-01-2002</c:v>
                  </c:pt>
                  <c:pt idx="5">
                    <c:v>Qtr1</c:v>
                  </c:pt>
                  <c:pt idx="10">
                    <c:v>Qtr2</c:v>
                  </c:pt>
                  <c:pt idx="15">
                    <c:v>Qtr3</c:v>
                  </c:pt>
                  <c:pt idx="20">
                    <c:v>Qtr4</c:v>
                  </c:pt>
                  <c:pt idx="25">
                    <c:v>&gt;01-01-2003</c:v>
                  </c:pt>
                </c:lvl>
                <c:lvl>
                  <c:pt idx="0">
                    <c:v>Catalog</c:v>
                  </c:pt>
                </c:lvl>
              </c:multiLvlStrCache>
            </c:multiLvlStrRef>
          </c:cat>
          <c:val>
            <c:numRef>
              <c:f>Analysis!$R$56:$R$86</c:f>
              <c:numCache>
                <c:formatCode>General</c:formatCode>
                <c:ptCount val="30"/>
                <c:pt idx="0">
                  <c:v>0</c:v>
                </c:pt>
                <c:pt idx="1">
                  <c:v>0</c:v>
                </c:pt>
                <c:pt idx="2">
                  <c:v>0</c:v>
                </c:pt>
                <c:pt idx="3">
                  <c:v>0</c:v>
                </c:pt>
                <c:pt idx="4">
                  <c:v>0</c:v>
                </c:pt>
                <c:pt idx="5">
                  <c:v>14</c:v>
                </c:pt>
                <c:pt idx="6">
                  <c:v>4</c:v>
                </c:pt>
                <c:pt idx="7">
                  <c:v>14</c:v>
                </c:pt>
                <c:pt idx="8">
                  <c:v>7</c:v>
                </c:pt>
                <c:pt idx="9">
                  <c:v>6</c:v>
                </c:pt>
                <c:pt idx="10">
                  <c:v>20</c:v>
                </c:pt>
                <c:pt idx="11">
                  <c:v>8</c:v>
                </c:pt>
                <c:pt idx="12">
                  <c:v>18</c:v>
                </c:pt>
                <c:pt idx="13">
                  <c:v>6</c:v>
                </c:pt>
                <c:pt idx="14">
                  <c:v>5</c:v>
                </c:pt>
                <c:pt idx="15">
                  <c:v>20</c:v>
                </c:pt>
                <c:pt idx="16">
                  <c:v>3</c:v>
                </c:pt>
                <c:pt idx="17">
                  <c:v>22</c:v>
                </c:pt>
                <c:pt idx="18">
                  <c:v>7</c:v>
                </c:pt>
                <c:pt idx="19">
                  <c:v>4</c:v>
                </c:pt>
                <c:pt idx="20">
                  <c:v>23</c:v>
                </c:pt>
                <c:pt idx="21">
                  <c:v>4</c:v>
                </c:pt>
                <c:pt idx="22">
                  <c:v>10</c:v>
                </c:pt>
                <c:pt idx="23">
                  <c:v>2</c:v>
                </c:pt>
                <c:pt idx="24">
                  <c:v>7</c:v>
                </c:pt>
                <c:pt idx="25">
                  <c:v>0</c:v>
                </c:pt>
                <c:pt idx="26">
                  <c:v>0</c:v>
                </c:pt>
                <c:pt idx="27">
                  <c:v>0</c:v>
                </c:pt>
                <c:pt idx="28">
                  <c:v>0</c:v>
                </c:pt>
                <c:pt idx="29">
                  <c:v>0</c:v>
                </c:pt>
              </c:numCache>
            </c:numRef>
          </c:val>
          <c:extLst>
            <c:ext xmlns:c16="http://schemas.microsoft.com/office/drawing/2014/chart" uri="{C3380CC4-5D6E-409C-BE32-E72D297353CC}">
              <c16:uniqueId val="{00000000-8D40-4A0D-AA42-6651629A8479}"/>
            </c:ext>
          </c:extLst>
        </c:ser>
        <c:dLbls>
          <c:showLegendKey val="0"/>
          <c:showVal val="0"/>
          <c:showCatName val="0"/>
          <c:showSerName val="0"/>
          <c:showPercent val="0"/>
          <c:showBubbleSize val="0"/>
        </c:dLbls>
        <c:gapWidth val="182"/>
        <c:axId val="585336671"/>
        <c:axId val="387125103"/>
      </c:barChart>
      <c:catAx>
        <c:axId val="58533667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7125103"/>
        <c:crosses val="autoZero"/>
        <c:auto val="1"/>
        <c:lblAlgn val="ctr"/>
        <c:lblOffset val="100"/>
        <c:noMultiLvlLbl val="0"/>
      </c:catAx>
      <c:valAx>
        <c:axId val="387125103"/>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53366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[pivot table assignment.xlsx]Analysis!PivotTable53</c:name>
    <c:fmtId val="10"/>
  </c:pivotSource>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dirty="0">
                <a:solidFill>
                  <a:schemeClr val="tx1"/>
                </a:solidFill>
              </a:rPr>
              <a:t>Sales Percentage for all</a:t>
            </a:r>
            <a:r>
              <a:rPr lang="en-US" b="1" baseline="0" dirty="0">
                <a:solidFill>
                  <a:schemeClr val="tx1"/>
                </a:solidFill>
              </a:rPr>
              <a:t> Sales Platforms</a:t>
            </a:r>
            <a:r>
              <a:rPr lang="en-US" b="1" dirty="0">
                <a:solidFill>
                  <a:schemeClr val="tx1"/>
                </a:solidFill>
              </a:rPr>
              <a:t> </a:t>
            </a:r>
          </a:p>
        </c:rich>
      </c:tx>
      <c:layout>
        <c:manualLayout>
          <c:xMode val="edge"/>
          <c:yMode val="edge"/>
          <c:x val="0.3819211634137008"/>
          <c:y val="0"/>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FF99C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FF99C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FF99C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6740856589252402E-2"/>
          <c:y val="9.9930331751179102E-2"/>
          <c:w val="0.89597103351211538"/>
          <c:h val="0.82404009984974735"/>
        </c:manualLayout>
      </c:layout>
      <c:barChart>
        <c:barDir val="bar"/>
        <c:grouping val="clustered"/>
        <c:varyColors val="0"/>
        <c:ser>
          <c:idx val="0"/>
          <c:order val="0"/>
          <c:tx>
            <c:strRef>
              <c:f>Analysis!$L$34:$L$35</c:f>
              <c:strCache>
                <c:ptCount val="1"/>
                <c:pt idx="0">
                  <c:v>Total</c:v>
                </c:pt>
              </c:strCache>
            </c:strRef>
          </c:tx>
          <c:spPr>
            <a:solidFill>
              <a:srgbClr val="FF99CC"/>
            </a:solidFill>
            <a:ln>
              <a:noFill/>
            </a:ln>
            <a:effectLst/>
          </c:spPr>
          <c:invertIfNegative val="0"/>
          <c:cat>
            <c:multiLvlStrRef>
              <c:f>Analysis!$J$36:$K$50</c:f>
              <c:multiLvlStrCache>
                <c:ptCount val="15"/>
                <c:lvl>
                  <c:pt idx="0">
                    <c:v>Catalog</c:v>
                  </c:pt>
                  <c:pt idx="1">
                    <c:v>Store</c:v>
                  </c:pt>
                  <c:pt idx="2">
                    <c:v>Web</c:v>
                  </c:pt>
                  <c:pt idx="3">
                    <c:v>Catalog</c:v>
                  </c:pt>
                  <c:pt idx="4">
                    <c:v>Store</c:v>
                  </c:pt>
                  <c:pt idx="5">
                    <c:v>Web</c:v>
                  </c:pt>
                  <c:pt idx="6">
                    <c:v>Catalog</c:v>
                  </c:pt>
                  <c:pt idx="7">
                    <c:v>Store</c:v>
                  </c:pt>
                  <c:pt idx="8">
                    <c:v>Web</c:v>
                  </c:pt>
                  <c:pt idx="9">
                    <c:v>Catalog</c:v>
                  </c:pt>
                  <c:pt idx="10">
                    <c:v>Store</c:v>
                  </c:pt>
                  <c:pt idx="11">
                    <c:v>Web</c:v>
                  </c:pt>
                  <c:pt idx="12">
                    <c:v>Catalog</c:v>
                  </c:pt>
                  <c:pt idx="13">
                    <c:v>Store</c:v>
                  </c:pt>
                  <c:pt idx="14">
                    <c:v>Web</c:v>
                  </c:pt>
                </c:lvl>
                <c:lvl>
                  <c:pt idx="0">
                    <c:v>London</c:v>
                  </c:pt>
                  <c:pt idx="3">
                    <c:v>New York</c:v>
                  </c:pt>
                  <c:pt idx="6">
                    <c:v>Paris</c:v>
                  </c:pt>
                  <c:pt idx="9">
                    <c:v>Sydney</c:v>
                  </c:pt>
                  <c:pt idx="12">
                    <c:v>Tokyo</c:v>
                  </c:pt>
                </c:lvl>
              </c:multiLvlStrCache>
            </c:multiLvlStrRef>
          </c:cat>
          <c:val>
            <c:numRef>
              <c:f>Analysis!$L$36:$L$50</c:f>
              <c:numCache>
                <c:formatCode>0.00%</c:formatCode>
                <c:ptCount val="15"/>
                <c:pt idx="0">
                  <c:v>0.10323424627031841</c:v>
                </c:pt>
                <c:pt idx="1">
                  <c:v>0.30245411457836308</c:v>
                </c:pt>
                <c:pt idx="2">
                  <c:v>2.5863234405318573E-2</c:v>
                </c:pt>
                <c:pt idx="3">
                  <c:v>1.7320354995705698E-2</c:v>
                </c:pt>
                <c:pt idx="4">
                  <c:v>5.8311066577599643E-2</c:v>
                </c:pt>
                <c:pt idx="5">
                  <c:v>1.0242707637497217E-2</c:v>
                </c:pt>
                <c:pt idx="6">
                  <c:v>6.3949327225880329E-2</c:v>
                </c:pt>
                <c:pt idx="7">
                  <c:v>0.20692774437764419</c:v>
                </c:pt>
                <c:pt idx="8">
                  <c:v>1.8853182555587364E-2</c:v>
                </c:pt>
                <c:pt idx="9">
                  <c:v>1.2580716989534625E-2</c:v>
                </c:pt>
                <c:pt idx="10">
                  <c:v>4.6831758755606454E-2</c:v>
                </c:pt>
                <c:pt idx="11">
                  <c:v>8.4991411394216999E-3</c:v>
                </c:pt>
                <c:pt idx="12">
                  <c:v>2.8451744759359989E-2</c:v>
                </c:pt>
                <c:pt idx="13">
                  <c:v>9.2498489041575219E-2</c:v>
                </c:pt>
                <c:pt idx="14">
                  <c:v>3.982170690587524E-3</c:v>
                </c:pt>
              </c:numCache>
            </c:numRef>
          </c:val>
          <c:extLst>
            <c:ext xmlns:c16="http://schemas.microsoft.com/office/drawing/2014/chart" uri="{C3380CC4-5D6E-409C-BE32-E72D297353CC}">
              <c16:uniqueId val="{00000000-8F52-4E47-86C2-94B1ED1685B4}"/>
            </c:ext>
          </c:extLst>
        </c:ser>
        <c:dLbls>
          <c:showLegendKey val="0"/>
          <c:showVal val="0"/>
          <c:showCatName val="0"/>
          <c:showSerName val="0"/>
          <c:showPercent val="0"/>
          <c:showBubbleSize val="0"/>
        </c:dLbls>
        <c:gapWidth val="219"/>
        <c:axId val="605797295"/>
        <c:axId val="1134687951"/>
      </c:barChart>
      <c:catAx>
        <c:axId val="6057972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4687951"/>
        <c:crosses val="autoZero"/>
        <c:auto val="1"/>
        <c:lblAlgn val="ctr"/>
        <c:lblOffset val="100"/>
        <c:noMultiLvlLbl val="0"/>
      </c:catAx>
      <c:valAx>
        <c:axId val="1134687951"/>
        <c:scaling>
          <c:orientation val="minMax"/>
        </c:scaling>
        <c:delete val="0"/>
        <c:axPos val="b"/>
        <c:majorGridlines>
          <c:spPr>
            <a:ln w="9525" cap="flat" cmpd="sng" algn="ctr">
              <a:no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57972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[pivot table assignment.xlsx]Analysis!PivotTable48</c:name>
    <c:fmtId val="11"/>
  </c:pivotSource>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a:solidFill>
                  <a:schemeClr val="tx1"/>
                </a:solidFill>
              </a:rPr>
              <a:t>Annual</a:t>
            </a:r>
            <a:r>
              <a:rPr lang="en-US" b="1" baseline="0">
                <a:solidFill>
                  <a:schemeClr val="tx1"/>
                </a:solidFill>
              </a:rPr>
              <a:t> Comparison Between Sales Platforms</a:t>
            </a:r>
            <a:endParaRPr lang="en-US" b="1">
              <a:solidFill>
                <a:schemeClr val="tx1"/>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rgbClr val="FF6699"/>
          </a:solidFill>
          <a:ln w="19050">
            <a:solidFill>
              <a:schemeClr val="lt1"/>
            </a:solidFill>
          </a:ln>
          <a:effectLst/>
        </c:spPr>
      </c:pivotFmt>
      <c:pivotFmt>
        <c:idx val="7"/>
        <c:spPr>
          <a:solidFill>
            <a:srgbClr val="FF0066"/>
          </a:solidFill>
          <a:ln w="19050">
            <a:solidFill>
              <a:schemeClr val="lt1"/>
            </a:solidFill>
          </a:ln>
          <a:effectLst/>
        </c:spPr>
      </c:pivotFmt>
      <c:pivotFmt>
        <c:idx val="8"/>
        <c:spPr>
          <a:solidFill>
            <a:srgbClr val="FF99FF"/>
          </a:solidFill>
          <a:ln w="19050">
            <a:solidFill>
              <a:schemeClr val="lt1"/>
            </a:solidFill>
          </a:ln>
          <a:effectLst/>
        </c:spPr>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rgbClr val="FF6699"/>
          </a:solidFill>
          <a:ln w="19050">
            <a:solidFill>
              <a:schemeClr val="lt1"/>
            </a:solidFill>
          </a:ln>
          <a:effectLst/>
        </c:spPr>
      </c:pivotFmt>
      <c:pivotFmt>
        <c:idx val="11"/>
        <c:spPr>
          <a:solidFill>
            <a:srgbClr val="FF0066"/>
          </a:solidFill>
          <a:ln w="19050">
            <a:solidFill>
              <a:schemeClr val="lt1"/>
            </a:solidFill>
          </a:ln>
          <a:effectLst/>
        </c:spPr>
      </c:pivotFmt>
      <c:pivotFmt>
        <c:idx val="12"/>
        <c:spPr>
          <a:solidFill>
            <a:srgbClr val="FF99FF"/>
          </a:solidFill>
          <a:ln w="19050">
            <a:solidFill>
              <a:schemeClr val="lt1"/>
            </a:solidFill>
          </a:ln>
          <a:effectLst/>
        </c:spPr>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rgbClr val="FF6699"/>
          </a:solidFill>
          <a:ln w="19050">
            <a:solidFill>
              <a:schemeClr val="lt1"/>
            </a:solidFill>
          </a:ln>
          <a:effectLst/>
        </c:spPr>
      </c:pivotFmt>
      <c:pivotFmt>
        <c:idx val="15"/>
        <c:spPr>
          <a:solidFill>
            <a:srgbClr val="FF0066"/>
          </a:solidFill>
          <a:ln w="19050">
            <a:solidFill>
              <a:schemeClr val="lt1"/>
            </a:solidFill>
          </a:ln>
          <a:effectLst/>
        </c:spPr>
      </c:pivotFmt>
      <c:pivotFmt>
        <c:idx val="16"/>
        <c:spPr>
          <a:solidFill>
            <a:srgbClr val="FF99FF"/>
          </a:solidFill>
          <a:ln w="19050">
            <a:solidFill>
              <a:schemeClr val="lt1"/>
            </a:solidFill>
          </a:ln>
          <a:effectLst/>
        </c:spPr>
      </c:pivotFmt>
    </c:pivotFmts>
    <c:plotArea>
      <c:layout/>
      <c:pieChart>
        <c:varyColors val="1"/>
        <c:ser>
          <c:idx val="0"/>
          <c:order val="0"/>
          <c:tx>
            <c:strRef>
              <c:f>Analysis!$P$3:$P$4</c:f>
              <c:strCache>
                <c:ptCount val="1"/>
                <c:pt idx="0">
                  <c:v>Total</c:v>
                </c:pt>
              </c:strCache>
            </c:strRef>
          </c:tx>
          <c:dPt>
            <c:idx val="0"/>
            <c:bubble3D val="0"/>
            <c:spPr>
              <a:solidFill>
                <a:srgbClr val="FF6699"/>
              </a:solidFill>
              <a:ln w="19050">
                <a:solidFill>
                  <a:schemeClr val="lt1"/>
                </a:solidFill>
              </a:ln>
              <a:effectLst/>
            </c:spPr>
            <c:extLst>
              <c:ext xmlns:c16="http://schemas.microsoft.com/office/drawing/2014/chart" uri="{C3380CC4-5D6E-409C-BE32-E72D297353CC}">
                <c16:uniqueId val="{00000001-4066-4D58-A4E0-B6675B7D9852}"/>
              </c:ext>
            </c:extLst>
          </c:dPt>
          <c:dPt>
            <c:idx val="1"/>
            <c:bubble3D val="0"/>
            <c:spPr>
              <a:solidFill>
                <a:srgbClr val="FF0066"/>
              </a:solidFill>
              <a:ln w="19050">
                <a:solidFill>
                  <a:schemeClr val="lt1"/>
                </a:solidFill>
              </a:ln>
              <a:effectLst/>
            </c:spPr>
            <c:extLst>
              <c:ext xmlns:c16="http://schemas.microsoft.com/office/drawing/2014/chart" uri="{C3380CC4-5D6E-409C-BE32-E72D297353CC}">
                <c16:uniqueId val="{00000003-4066-4D58-A4E0-B6675B7D9852}"/>
              </c:ext>
            </c:extLst>
          </c:dPt>
          <c:dPt>
            <c:idx val="2"/>
            <c:bubble3D val="0"/>
            <c:spPr>
              <a:solidFill>
                <a:srgbClr val="FF99FF"/>
              </a:solidFill>
              <a:ln w="19050">
                <a:solidFill>
                  <a:schemeClr val="lt1"/>
                </a:solidFill>
              </a:ln>
              <a:effectLst/>
            </c:spPr>
            <c:extLst>
              <c:ext xmlns:c16="http://schemas.microsoft.com/office/drawing/2014/chart" uri="{C3380CC4-5D6E-409C-BE32-E72D297353CC}">
                <c16:uniqueId val="{00000005-4066-4D58-A4E0-B6675B7D9852}"/>
              </c:ext>
            </c:extLst>
          </c:dPt>
          <c:cat>
            <c:strRef>
              <c:f>Analysis!$O$5:$O$7</c:f>
              <c:strCache>
                <c:ptCount val="3"/>
                <c:pt idx="0">
                  <c:v>Catalog</c:v>
                </c:pt>
                <c:pt idx="1">
                  <c:v>Store</c:v>
                </c:pt>
                <c:pt idx="2">
                  <c:v>Web</c:v>
                </c:pt>
              </c:strCache>
            </c:strRef>
          </c:cat>
          <c:val>
            <c:numRef>
              <c:f>Analysis!$P$5:$P$7</c:f>
              <c:numCache>
                <c:formatCode>0.00%</c:formatCode>
                <c:ptCount val="3"/>
                <c:pt idx="0">
                  <c:v>0.20844414893617022</c:v>
                </c:pt>
                <c:pt idx="1">
                  <c:v>0.72373670212765961</c:v>
                </c:pt>
                <c:pt idx="2">
                  <c:v>6.7819148936170207E-2</c:v>
                </c:pt>
              </c:numCache>
            </c:numRef>
          </c:val>
          <c:extLst>
            <c:ext xmlns:c16="http://schemas.microsoft.com/office/drawing/2014/chart" uri="{C3380CC4-5D6E-409C-BE32-E72D297353CC}">
              <c16:uniqueId val="{00000006-4066-4D58-A4E0-B6675B7D9852}"/>
            </c:ext>
          </c:extLst>
        </c:ser>
        <c:dLbls>
          <c:showLegendKey val="0"/>
          <c:showVal val="0"/>
          <c:showCatName val="0"/>
          <c:showSerName val="0"/>
          <c:showPercent val="0"/>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81605795276299675"/>
          <c:y val="0.34197947915552729"/>
          <c:w val="0.17461803677208634"/>
          <c:h val="0.2676922211028124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A9571-A173-ECCD-A6D8-E2CF81007E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B6077C-CB54-9B62-D40C-CE48B6F53C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7D9E5B-3223-173A-D310-7F4A0EC9BCE9}"/>
              </a:ext>
            </a:extLst>
          </p:cNvPr>
          <p:cNvSpPr>
            <a:spLocks noGrp="1"/>
          </p:cNvSpPr>
          <p:nvPr>
            <p:ph type="dt" sz="half" idx="10"/>
          </p:nvPr>
        </p:nvSpPr>
        <p:spPr/>
        <p:txBody>
          <a:bodyPr/>
          <a:lstStyle/>
          <a:p>
            <a:fld id="{0F4489E7-42C7-4159-BD3B-B31DC7581836}" type="datetimeFigureOut">
              <a:rPr lang="en-IN" smtClean="0"/>
              <a:t>29-01-2024</a:t>
            </a:fld>
            <a:endParaRPr lang="en-IN"/>
          </a:p>
        </p:txBody>
      </p:sp>
      <p:sp>
        <p:nvSpPr>
          <p:cNvPr id="5" name="Footer Placeholder 4">
            <a:extLst>
              <a:ext uri="{FF2B5EF4-FFF2-40B4-BE49-F238E27FC236}">
                <a16:creationId xmlns:a16="http://schemas.microsoft.com/office/drawing/2014/main" id="{C5E34AA7-944E-C8FA-89BB-AD0FEA5D45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EDDE34-1F25-2992-4C6E-4C9DE2856741}"/>
              </a:ext>
            </a:extLst>
          </p:cNvPr>
          <p:cNvSpPr>
            <a:spLocks noGrp="1"/>
          </p:cNvSpPr>
          <p:nvPr>
            <p:ph type="sldNum" sz="quarter" idx="12"/>
          </p:nvPr>
        </p:nvSpPr>
        <p:spPr/>
        <p:txBody>
          <a:bodyPr/>
          <a:lstStyle/>
          <a:p>
            <a:fld id="{6100BE40-E549-4DB3-8F4E-235BAAA631FC}" type="slidenum">
              <a:rPr lang="en-IN" smtClean="0"/>
              <a:t>‹#›</a:t>
            </a:fld>
            <a:endParaRPr lang="en-IN"/>
          </a:p>
        </p:txBody>
      </p:sp>
    </p:spTree>
    <p:extLst>
      <p:ext uri="{BB962C8B-B14F-4D97-AF65-F5344CB8AC3E}">
        <p14:creationId xmlns:p14="http://schemas.microsoft.com/office/powerpoint/2010/main" val="729279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0BC5-DCE9-5ABE-4469-BC7DEDDA14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B20C35-1A39-8FDC-0397-4CF8DBD8D1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10A13A-61D5-4084-842D-2FC81E8689DD}"/>
              </a:ext>
            </a:extLst>
          </p:cNvPr>
          <p:cNvSpPr>
            <a:spLocks noGrp="1"/>
          </p:cNvSpPr>
          <p:nvPr>
            <p:ph type="dt" sz="half" idx="10"/>
          </p:nvPr>
        </p:nvSpPr>
        <p:spPr/>
        <p:txBody>
          <a:bodyPr/>
          <a:lstStyle/>
          <a:p>
            <a:fld id="{0F4489E7-42C7-4159-BD3B-B31DC7581836}" type="datetimeFigureOut">
              <a:rPr lang="en-IN" smtClean="0"/>
              <a:t>29-01-2024</a:t>
            </a:fld>
            <a:endParaRPr lang="en-IN"/>
          </a:p>
        </p:txBody>
      </p:sp>
      <p:sp>
        <p:nvSpPr>
          <p:cNvPr id="5" name="Footer Placeholder 4">
            <a:extLst>
              <a:ext uri="{FF2B5EF4-FFF2-40B4-BE49-F238E27FC236}">
                <a16:creationId xmlns:a16="http://schemas.microsoft.com/office/drawing/2014/main" id="{333D1F27-18D6-FFCF-6EED-3A50505898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207667-54A7-961B-52F9-8D35418749B2}"/>
              </a:ext>
            </a:extLst>
          </p:cNvPr>
          <p:cNvSpPr>
            <a:spLocks noGrp="1"/>
          </p:cNvSpPr>
          <p:nvPr>
            <p:ph type="sldNum" sz="quarter" idx="12"/>
          </p:nvPr>
        </p:nvSpPr>
        <p:spPr/>
        <p:txBody>
          <a:bodyPr/>
          <a:lstStyle/>
          <a:p>
            <a:fld id="{6100BE40-E549-4DB3-8F4E-235BAAA631FC}" type="slidenum">
              <a:rPr lang="en-IN" smtClean="0"/>
              <a:t>‹#›</a:t>
            </a:fld>
            <a:endParaRPr lang="en-IN"/>
          </a:p>
        </p:txBody>
      </p:sp>
    </p:spTree>
    <p:extLst>
      <p:ext uri="{BB962C8B-B14F-4D97-AF65-F5344CB8AC3E}">
        <p14:creationId xmlns:p14="http://schemas.microsoft.com/office/powerpoint/2010/main" val="1235650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29D5BE-37F0-8A8D-9C06-F78B6E256E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F19D8A-812B-1B10-1CB0-AD36AF558A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316A38-E5E2-4F4B-29C0-2F9E107CAB70}"/>
              </a:ext>
            </a:extLst>
          </p:cNvPr>
          <p:cNvSpPr>
            <a:spLocks noGrp="1"/>
          </p:cNvSpPr>
          <p:nvPr>
            <p:ph type="dt" sz="half" idx="10"/>
          </p:nvPr>
        </p:nvSpPr>
        <p:spPr/>
        <p:txBody>
          <a:bodyPr/>
          <a:lstStyle/>
          <a:p>
            <a:fld id="{0F4489E7-42C7-4159-BD3B-B31DC7581836}" type="datetimeFigureOut">
              <a:rPr lang="en-IN" smtClean="0"/>
              <a:t>29-01-2024</a:t>
            </a:fld>
            <a:endParaRPr lang="en-IN"/>
          </a:p>
        </p:txBody>
      </p:sp>
      <p:sp>
        <p:nvSpPr>
          <p:cNvPr id="5" name="Footer Placeholder 4">
            <a:extLst>
              <a:ext uri="{FF2B5EF4-FFF2-40B4-BE49-F238E27FC236}">
                <a16:creationId xmlns:a16="http://schemas.microsoft.com/office/drawing/2014/main" id="{B967D36F-6508-44FA-56A9-9D213092DE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165B88-653A-F9A6-AEFF-BF2C657BF5E4}"/>
              </a:ext>
            </a:extLst>
          </p:cNvPr>
          <p:cNvSpPr>
            <a:spLocks noGrp="1"/>
          </p:cNvSpPr>
          <p:nvPr>
            <p:ph type="sldNum" sz="quarter" idx="12"/>
          </p:nvPr>
        </p:nvSpPr>
        <p:spPr/>
        <p:txBody>
          <a:bodyPr/>
          <a:lstStyle/>
          <a:p>
            <a:fld id="{6100BE40-E549-4DB3-8F4E-235BAAA631FC}" type="slidenum">
              <a:rPr lang="en-IN" smtClean="0"/>
              <a:t>‹#›</a:t>
            </a:fld>
            <a:endParaRPr lang="en-IN"/>
          </a:p>
        </p:txBody>
      </p:sp>
    </p:spTree>
    <p:extLst>
      <p:ext uri="{BB962C8B-B14F-4D97-AF65-F5344CB8AC3E}">
        <p14:creationId xmlns:p14="http://schemas.microsoft.com/office/powerpoint/2010/main" val="388721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8095C-FB67-7FDE-26C1-E871186D93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2A2E76-D545-18E2-8FB7-6C0D46672B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9A2168-1DE1-08C5-FBB5-6AD304DFC33C}"/>
              </a:ext>
            </a:extLst>
          </p:cNvPr>
          <p:cNvSpPr>
            <a:spLocks noGrp="1"/>
          </p:cNvSpPr>
          <p:nvPr>
            <p:ph type="dt" sz="half" idx="10"/>
          </p:nvPr>
        </p:nvSpPr>
        <p:spPr/>
        <p:txBody>
          <a:bodyPr/>
          <a:lstStyle/>
          <a:p>
            <a:fld id="{0F4489E7-42C7-4159-BD3B-B31DC7581836}" type="datetimeFigureOut">
              <a:rPr lang="en-IN" smtClean="0"/>
              <a:t>29-01-2024</a:t>
            </a:fld>
            <a:endParaRPr lang="en-IN"/>
          </a:p>
        </p:txBody>
      </p:sp>
      <p:sp>
        <p:nvSpPr>
          <p:cNvPr id="5" name="Footer Placeholder 4">
            <a:extLst>
              <a:ext uri="{FF2B5EF4-FFF2-40B4-BE49-F238E27FC236}">
                <a16:creationId xmlns:a16="http://schemas.microsoft.com/office/drawing/2014/main" id="{27A1E2D0-DD49-1A56-45DB-5CD215CFEE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0F1B17-3516-9860-789B-8E9EEBEEC87F}"/>
              </a:ext>
            </a:extLst>
          </p:cNvPr>
          <p:cNvSpPr>
            <a:spLocks noGrp="1"/>
          </p:cNvSpPr>
          <p:nvPr>
            <p:ph type="sldNum" sz="quarter" idx="12"/>
          </p:nvPr>
        </p:nvSpPr>
        <p:spPr/>
        <p:txBody>
          <a:bodyPr/>
          <a:lstStyle/>
          <a:p>
            <a:fld id="{6100BE40-E549-4DB3-8F4E-235BAAA631FC}" type="slidenum">
              <a:rPr lang="en-IN" smtClean="0"/>
              <a:t>‹#›</a:t>
            </a:fld>
            <a:endParaRPr lang="en-IN"/>
          </a:p>
        </p:txBody>
      </p:sp>
    </p:spTree>
    <p:extLst>
      <p:ext uri="{BB962C8B-B14F-4D97-AF65-F5344CB8AC3E}">
        <p14:creationId xmlns:p14="http://schemas.microsoft.com/office/powerpoint/2010/main" val="1157823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BF47-FC89-056F-0E31-E4FE4B9412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149BEB-59DA-E868-5177-A42D64481C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61BABA-FE30-02BE-3834-DB5661C721DA}"/>
              </a:ext>
            </a:extLst>
          </p:cNvPr>
          <p:cNvSpPr>
            <a:spLocks noGrp="1"/>
          </p:cNvSpPr>
          <p:nvPr>
            <p:ph type="dt" sz="half" idx="10"/>
          </p:nvPr>
        </p:nvSpPr>
        <p:spPr/>
        <p:txBody>
          <a:bodyPr/>
          <a:lstStyle/>
          <a:p>
            <a:fld id="{0F4489E7-42C7-4159-BD3B-B31DC7581836}" type="datetimeFigureOut">
              <a:rPr lang="en-IN" smtClean="0"/>
              <a:t>29-01-2024</a:t>
            </a:fld>
            <a:endParaRPr lang="en-IN"/>
          </a:p>
        </p:txBody>
      </p:sp>
      <p:sp>
        <p:nvSpPr>
          <p:cNvPr id="5" name="Footer Placeholder 4">
            <a:extLst>
              <a:ext uri="{FF2B5EF4-FFF2-40B4-BE49-F238E27FC236}">
                <a16:creationId xmlns:a16="http://schemas.microsoft.com/office/drawing/2014/main" id="{122697E7-75BE-0A41-3E6A-FDB8AC4B4C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3C873F-9E5B-0938-A3DC-099DB7FB52B6}"/>
              </a:ext>
            </a:extLst>
          </p:cNvPr>
          <p:cNvSpPr>
            <a:spLocks noGrp="1"/>
          </p:cNvSpPr>
          <p:nvPr>
            <p:ph type="sldNum" sz="quarter" idx="12"/>
          </p:nvPr>
        </p:nvSpPr>
        <p:spPr/>
        <p:txBody>
          <a:bodyPr/>
          <a:lstStyle/>
          <a:p>
            <a:fld id="{6100BE40-E549-4DB3-8F4E-235BAAA631FC}" type="slidenum">
              <a:rPr lang="en-IN" smtClean="0"/>
              <a:t>‹#›</a:t>
            </a:fld>
            <a:endParaRPr lang="en-IN"/>
          </a:p>
        </p:txBody>
      </p:sp>
    </p:spTree>
    <p:extLst>
      <p:ext uri="{BB962C8B-B14F-4D97-AF65-F5344CB8AC3E}">
        <p14:creationId xmlns:p14="http://schemas.microsoft.com/office/powerpoint/2010/main" val="371780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37302-6CD7-295D-6AFC-B2E6E515E5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A1D334-382B-C255-CE13-8509E10BBA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67B36C-A5B5-4350-0729-96407D879A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FE924F-7AB8-1B4B-6BAD-885C1BB9E415}"/>
              </a:ext>
            </a:extLst>
          </p:cNvPr>
          <p:cNvSpPr>
            <a:spLocks noGrp="1"/>
          </p:cNvSpPr>
          <p:nvPr>
            <p:ph type="dt" sz="half" idx="10"/>
          </p:nvPr>
        </p:nvSpPr>
        <p:spPr/>
        <p:txBody>
          <a:bodyPr/>
          <a:lstStyle/>
          <a:p>
            <a:fld id="{0F4489E7-42C7-4159-BD3B-B31DC7581836}" type="datetimeFigureOut">
              <a:rPr lang="en-IN" smtClean="0"/>
              <a:t>29-01-2024</a:t>
            </a:fld>
            <a:endParaRPr lang="en-IN"/>
          </a:p>
        </p:txBody>
      </p:sp>
      <p:sp>
        <p:nvSpPr>
          <p:cNvPr id="6" name="Footer Placeholder 5">
            <a:extLst>
              <a:ext uri="{FF2B5EF4-FFF2-40B4-BE49-F238E27FC236}">
                <a16:creationId xmlns:a16="http://schemas.microsoft.com/office/drawing/2014/main" id="{DF235E86-2A67-735C-04B4-7C9E755741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6944A9-FBD1-EEC7-ED8F-5A30FAEC42A7}"/>
              </a:ext>
            </a:extLst>
          </p:cNvPr>
          <p:cNvSpPr>
            <a:spLocks noGrp="1"/>
          </p:cNvSpPr>
          <p:nvPr>
            <p:ph type="sldNum" sz="quarter" idx="12"/>
          </p:nvPr>
        </p:nvSpPr>
        <p:spPr/>
        <p:txBody>
          <a:bodyPr/>
          <a:lstStyle/>
          <a:p>
            <a:fld id="{6100BE40-E549-4DB3-8F4E-235BAAA631FC}" type="slidenum">
              <a:rPr lang="en-IN" smtClean="0"/>
              <a:t>‹#›</a:t>
            </a:fld>
            <a:endParaRPr lang="en-IN"/>
          </a:p>
        </p:txBody>
      </p:sp>
    </p:spTree>
    <p:extLst>
      <p:ext uri="{BB962C8B-B14F-4D97-AF65-F5344CB8AC3E}">
        <p14:creationId xmlns:p14="http://schemas.microsoft.com/office/powerpoint/2010/main" val="879840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E108-91AC-B0DC-D56D-0827B7E403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C05C97-DE00-7979-69F6-E4FC64DBF4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C9944E-B265-1D02-31F5-50E5002AB7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C8508D-1B79-A40D-A9C7-AF85DC9A30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FC9998-2950-1D1F-4176-94BB81CE27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32A8BA-33DA-70A2-A6C0-9F0972FB2FDA}"/>
              </a:ext>
            </a:extLst>
          </p:cNvPr>
          <p:cNvSpPr>
            <a:spLocks noGrp="1"/>
          </p:cNvSpPr>
          <p:nvPr>
            <p:ph type="dt" sz="half" idx="10"/>
          </p:nvPr>
        </p:nvSpPr>
        <p:spPr/>
        <p:txBody>
          <a:bodyPr/>
          <a:lstStyle/>
          <a:p>
            <a:fld id="{0F4489E7-42C7-4159-BD3B-B31DC7581836}" type="datetimeFigureOut">
              <a:rPr lang="en-IN" smtClean="0"/>
              <a:t>29-01-2024</a:t>
            </a:fld>
            <a:endParaRPr lang="en-IN"/>
          </a:p>
        </p:txBody>
      </p:sp>
      <p:sp>
        <p:nvSpPr>
          <p:cNvPr id="8" name="Footer Placeholder 7">
            <a:extLst>
              <a:ext uri="{FF2B5EF4-FFF2-40B4-BE49-F238E27FC236}">
                <a16:creationId xmlns:a16="http://schemas.microsoft.com/office/drawing/2014/main" id="{DDB11DA1-0E5B-B013-AF3E-48990EF288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A8054F-BDFA-2F49-8866-C21496DB8A19}"/>
              </a:ext>
            </a:extLst>
          </p:cNvPr>
          <p:cNvSpPr>
            <a:spLocks noGrp="1"/>
          </p:cNvSpPr>
          <p:nvPr>
            <p:ph type="sldNum" sz="quarter" idx="12"/>
          </p:nvPr>
        </p:nvSpPr>
        <p:spPr/>
        <p:txBody>
          <a:bodyPr/>
          <a:lstStyle/>
          <a:p>
            <a:fld id="{6100BE40-E549-4DB3-8F4E-235BAAA631FC}" type="slidenum">
              <a:rPr lang="en-IN" smtClean="0"/>
              <a:t>‹#›</a:t>
            </a:fld>
            <a:endParaRPr lang="en-IN"/>
          </a:p>
        </p:txBody>
      </p:sp>
    </p:spTree>
    <p:extLst>
      <p:ext uri="{BB962C8B-B14F-4D97-AF65-F5344CB8AC3E}">
        <p14:creationId xmlns:p14="http://schemas.microsoft.com/office/powerpoint/2010/main" val="559465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D10D-1FD2-6885-5607-2F43891064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63D8C4-34C5-3889-B8BA-7613F4C83A28}"/>
              </a:ext>
            </a:extLst>
          </p:cNvPr>
          <p:cNvSpPr>
            <a:spLocks noGrp="1"/>
          </p:cNvSpPr>
          <p:nvPr>
            <p:ph type="dt" sz="half" idx="10"/>
          </p:nvPr>
        </p:nvSpPr>
        <p:spPr/>
        <p:txBody>
          <a:bodyPr/>
          <a:lstStyle/>
          <a:p>
            <a:fld id="{0F4489E7-42C7-4159-BD3B-B31DC7581836}" type="datetimeFigureOut">
              <a:rPr lang="en-IN" smtClean="0"/>
              <a:t>29-01-2024</a:t>
            </a:fld>
            <a:endParaRPr lang="en-IN"/>
          </a:p>
        </p:txBody>
      </p:sp>
      <p:sp>
        <p:nvSpPr>
          <p:cNvPr id="4" name="Footer Placeholder 3">
            <a:extLst>
              <a:ext uri="{FF2B5EF4-FFF2-40B4-BE49-F238E27FC236}">
                <a16:creationId xmlns:a16="http://schemas.microsoft.com/office/drawing/2014/main" id="{295830EC-6A79-E7F5-F3F3-0E3483241E8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5DB7CE-93E1-B7AF-E243-8492EBEDBC60}"/>
              </a:ext>
            </a:extLst>
          </p:cNvPr>
          <p:cNvSpPr>
            <a:spLocks noGrp="1"/>
          </p:cNvSpPr>
          <p:nvPr>
            <p:ph type="sldNum" sz="quarter" idx="12"/>
          </p:nvPr>
        </p:nvSpPr>
        <p:spPr/>
        <p:txBody>
          <a:bodyPr/>
          <a:lstStyle/>
          <a:p>
            <a:fld id="{6100BE40-E549-4DB3-8F4E-235BAAA631FC}" type="slidenum">
              <a:rPr lang="en-IN" smtClean="0"/>
              <a:t>‹#›</a:t>
            </a:fld>
            <a:endParaRPr lang="en-IN"/>
          </a:p>
        </p:txBody>
      </p:sp>
    </p:spTree>
    <p:extLst>
      <p:ext uri="{BB962C8B-B14F-4D97-AF65-F5344CB8AC3E}">
        <p14:creationId xmlns:p14="http://schemas.microsoft.com/office/powerpoint/2010/main" val="135682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5FCCBC-CD99-A607-4DD8-A0168C48625D}"/>
              </a:ext>
            </a:extLst>
          </p:cNvPr>
          <p:cNvSpPr>
            <a:spLocks noGrp="1"/>
          </p:cNvSpPr>
          <p:nvPr>
            <p:ph type="dt" sz="half" idx="10"/>
          </p:nvPr>
        </p:nvSpPr>
        <p:spPr/>
        <p:txBody>
          <a:bodyPr/>
          <a:lstStyle/>
          <a:p>
            <a:fld id="{0F4489E7-42C7-4159-BD3B-B31DC7581836}" type="datetimeFigureOut">
              <a:rPr lang="en-IN" smtClean="0"/>
              <a:t>29-01-2024</a:t>
            </a:fld>
            <a:endParaRPr lang="en-IN"/>
          </a:p>
        </p:txBody>
      </p:sp>
      <p:sp>
        <p:nvSpPr>
          <p:cNvPr id="3" name="Footer Placeholder 2">
            <a:extLst>
              <a:ext uri="{FF2B5EF4-FFF2-40B4-BE49-F238E27FC236}">
                <a16:creationId xmlns:a16="http://schemas.microsoft.com/office/drawing/2014/main" id="{379DE3BE-9660-2AB1-6FBD-79EC3F2241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D8CE881-5945-B059-FF62-DEC43602D214}"/>
              </a:ext>
            </a:extLst>
          </p:cNvPr>
          <p:cNvSpPr>
            <a:spLocks noGrp="1"/>
          </p:cNvSpPr>
          <p:nvPr>
            <p:ph type="sldNum" sz="quarter" idx="12"/>
          </p:nvPr>
        </p:nvSpPr>
        <p:spPr/>
        <p:txBody>
          <a:bodyPr/>
          <a:lstStyle/>
          <a:p>
            <a:fld id="{6100BE40-E549-4DB3-8F4E-235BAAA631FC}" type="slidenum">
              <a:rPr lang="en-IN" smtClean="0"/>
              <a:t>‹#›</a:t>
            </a:fld>
            <a:endParaRPr lang="en-IN"/>
          </a:p>
        </p:txBody>
      </p:sp>
    </p:spTree>
    <p:extLst>
      <p:ext uri="{BB962C8B-B14F-4D97-AF65-F5344CB8AC3E}">
        <p14:creationId xmlns:p14="http://schemas.microsoft.com/office/powerpoint/2010/main" val="3182747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3DAD4-D265-837F-BD25-651A8E9ABB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9BA5C3-AE4C-DBC6-0F58-91AE8656D8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CF1C3B-1227-3355-1733-3B4FF045DF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80157E-D7D1-6F41-7D7C-540D9DA053ED}"/>
              </a:ext>
            </a:extLst>
          </p:cNvPr>
          <p:cNvSpPr>
            <a:spLocks noGrp="1"/>
          </p:cNvSpPr>
          <p:nvPr>
            <p:ph type="dt" sz="half" idx="10"/>
          </p:nvPr>
        </p:nvSpPr>
        <p:spPr/>
        <p:txBody>
          <a:bodyPr/>
          <a:lstStyle/>
          <a:p>
            <a:fld id="{0F4489E7-42C7-4159-BD3B-B31DC7581836}" type="datetimeFigureOut">
              <a:rPr lang="en-IN" smtClean="0"/>
              <a:t>29-01-2024</a:t>
            </a:fld>
            <a:endParaRPr lang="en-IN"/>
          </a:p>
        </p:txBody>
      </p:sp>
      <p:sp>
        <p:nvSpPr>
          <p:cNvPr id="6" name="Footer Placeholder 5">
            <a:extLst>
              <a:ext uri="{FF2B5EF4-FFF2-40B4-BE49-F238E27FC236}">
                <a16:creationId xmlns:a16="http://schemas.microsoft.com/office/drawing/2014/main" id="{3176A5D2-C14D-7D8A-0F8F-BC4B471188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56B25E-B586-5BCF-1F63-31F8FD484568}"/>
              </a:ext>
            </a:extLst>
          </p:cNvPr>
          <p:cNvSpPr>
            <a:spLocks noGrp="1"/>
          </p:cNvSpPr>
          <p:nvPr>
            <p:ph type="sldNum" sz="quarter" idx="12"/>
          </p:nvPr>
        </p:nvSpPr>
        <p:spPr/>
        <p:txBody>
          <a:bodyPr/>
          <a:lstStyle/>
          <a:p>
            <a:fld id="{6100BE40-E549-4DB3-8F4E-235BAAA631FC}" type="slidenum">
              <a:rPr lang="en-IN" smtClean="0"/>
              <a:t>‹#›</a:t>
            </a:fld>
            <a:endParaRPr lang="en-IN"/>
          </a:p>
        </p:txBody>
      </p:sp>
    </p:spTree>
    <p:extLst>
      <p:ext uri="{BB962C8B-B14F-4D97-AF65-F5344CB8AC3E}">
        <p14:creationId xmlns:p14="http://schemas.microsoft.com/office/powerpoint/2010/main" val="1557989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F677-5629-733B-9676-E6F2AEBC9C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73BF2C-2CBD-B794-7D00-9ED93495ED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E04FE4-7385-332C-97C4-4F5AABC260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FF1C17-5A55-02D0-D600-1DA0C7A05E89}"/>
              </a:ext>
            </a:extLst>
          </p:cNvPr>
          <p:cNvSpPr>
            <a:spLocks noGrp="1"/>
          </p:cNvSpPr>
          <p:nvPr>
            <p:ph type="dt" sz="half" idx="10"/>
          </p:nvPr>
        </p:nvSpPr>
        <p:spPr/>
        <p:txBody>
          <a:bodyPr/>
          <a:lstStyle/>
          <a:p>
            <a:fld id="{0F4489E7-42C7-4159-BD3B-B31DC7581836}" type="datetimeFigureOut">
              <a:rPr lang="en-IN" smtClean="0"/>
              <a:t>29-01-2024</a:t>
            </a:fld>
            <a:endParaRPr lang="en-IN"/>
          </a:p>
        </p:txBody>
      </p:sp>
      <p:sp>
        <p:nvSpPr>
          <p:cNvPr id="6" name="Footer Placeholder 5">
            <a:extLst>
              <a:ext uri="{FF2B5EF4-FFF2-40B4-BE49-F238E27FC236}">
                <a16:creationId xmlns:a16="http://schemas.microsoft.com/office/drawing/2014/main" id="{336CFDCF-E086-6CC7-0174-96A62F8A6D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F0468F-FCF2-9E98-F28B-34317F44D930}"/>
              </a:ext>
            </a:extLst>
          </p:cNvPr>
          <p:cNvSpPr>
            <a:spLocks noGrp="1"/>
          </p:cNvSpPr>
          <p:nvPr>
            <p:ph type="sldNum" sz="quarter" idx="12"/>
          </p:nvPr>
        </p:nvSpPr>
        <p:spPr/>
        <p:txBody>
          <a:bodyPr/>
          <a:lstStyle/>
          <a:p>
            <a:fld id="{6100BE40-E549-4DB3-8F4E-235BAAA631FC}" type="slidenum">
              <a:rPr lang="en-IN" smtClean="0"/>
              <a:t>‹#›</a:t>
            </a:fld>
            <a:endParaRPr lang="en-IN"/>
          </a:p>
        </p:txBody>
      </p:sp>
    </p:spTree>
    <p:extLst>
      <p:ext uri="{BB962C8B-B14F-4D97-AF65-F5344CB8AC3E}">
        <p14:creationId xmlns:p14="http://schemas.microsoft.com/office/powerpoint/2010/main" val="1987305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736649-19D6-DC91-826F-84745C60F7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D25B16-8960-C3AC-16EE-ED6692A462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68BD05-0107-FEFD-ED7A-6865A1C1A6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489E7-42C7-4159-BD3B-B31DC7581836}" type="datetimeFigureOut">
              <a:rPr lang="en-IN" smtClean="0"/>
              <a:t>29-01-2024</a:t>
            </a:fld>
            <a:endParaRPr lang="en-IN"/>
          </a:p>
        </p:txBody>
      </p:sp>
      <p:sp>
        <p:nvSpPr>
          <p:cNvPr id="5" name="Footer Placeholder 4">
            <a:extLst>
              <a:ext uri="{FF2B5EF4-FFF2-40B4-BE49-F238E27FC236}">
                <a16:creationId xmlns:a16="http://schemas.microsoft.com/office/drawing/2014/main" id="{4734C138-D4F2-2EE3-F112-8202696979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4FA716-D09C-855F-E81F-3954CA13DF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00BE40-E549-4DB3-8F4E-235BAAA631FC}" type="slidenum">
              <a:rPr lang="en-IN" smtClean="0"/>
              <a:t>‹#›</a:t>
            </a:fld>
            <a:endParaRPr lang="en-IN"/>
          </a:p>
        </p:txBody>
      </p:sp>
    </p:spTree>
    <p:extLst>
      <p:ext uri="{BB962C8B-B14F-4D97-AF65-F5344CB8AC3E}">
        <p14:creationId xmlns:p14="http://schemas.microsoft.com/office/powerpoint/2010/main" val="1468273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l="-2000" r="-2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C80642B-5BEA-2E09-3985-D2FCAF0997BF}"/>
              </a:ext>
            </a:extLst>
          </p:cNvPr>
          <p:cNvSpPr/>
          <p:nvPr/>
        </p:nvSpPr>
        <p:spPr>
          <a:xfrm>
            <a:off x="6896100" y="0"/>
            <a:ext cx="5295900" cy="685800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36CECCCE-ABEA-DEB4-D85E-6CB4985B3BFA}"/>
              </a:ext>
            </a:extLst>
          </p:cNvPr>
          <p:cNvSpPr txBox="1"/>
          <p:nvPr/>
        </p:nvSpPr>
        <p:spPr>
          <a:xfrm>
            <a:off x="8353425" y="3724275"/>
            <a:ext cx="4286250" cy="2492990"/>
          </a:xfrm>
          <a:prstGeom prst="rect">
            <a:avLst/>
          </a:prstGeom>
          <a:noFill/>
        </p:spPr>
        <p:txBody>
          <a:bodyPr wrap="square" rtlCol="0">
            <a:spAutoFit/>
          </a:bodyPr>
          <a:lstStyle/>
          <a:p>
            <a:r>
              <a:rPr lang="en-IN" sz="4000" dirty="0">
                <a:latin typeface="Franklin Gothic Heavy" panose="020B0903020102020204" pitchFamily="34" charset="0"/>
              </a:rPr>
              <a:t>Sales Transaction Analysis</a:t>
            </a:r>
          </a:p>
          <a:p>
            <a:endParaRPr lang="en-IN" b="1" dirty="0">
              <a:latin typeface="Candara Light" panose="020E0502030303020204" pitchFamily="34" charset="0"/>
            </a:endParaRPr>
          </a:p>
          <a:p>
            <a:r>
              <a:rPr lang="en-IN" b="1" dirty="0">
                <a:latin typeface="Candara Light" panose="020E0502030303020204" pitchFamily="34" charset="0"/>
              </a:rPr>
              <a:t>Data Science Solution Overview</a:t>
            </a:r>
          </a:p>
        </p:txBody>
      </p:sp>
      <p:sp>
        <p:nvSpPr>
          <p:cNvPr id="7" name="Minus Sign 6">
            <a:extLst>
              <a:ext uri="{FF2B5EF4-FFF2-40B4-BE49-F238E27FC236}">
                <a16:creationId xmlns:a16="http://schemas.microsoft.com/office/drawing/2014/main" id="{00B4A682-87A2-3C43-C81C-5FF4A364FEFB}"/>
              </a:ext>
            </a:extLst>
          </p:cNvPr>
          <p:cNvSpPr/>
          <p:nvPr/>
        </p:nvSpPr>
        <p:spPr>
          <a:xfrm rot="5400000">
            <a:off x="6473516" y="4556432"/>
            <a:ext cx="3235941" cy="828675"/>
          </a:xfrm>
          <a:prstGeom prst="mathMinus">
            <a:avLst/>
          </a:prstGeom>
          <a:solidFill>
            <a:srgbClr val="007A3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45531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EC3D55-9264-6D67-79A7-56782F0EA069}"/>
              </a:ext>
            </a:extLst>
          </p:cNvPr>
          <p:cNvSpPr txBox="1"/>
          <p:nvPr/>
        </p:nvSpPr>
        <p:spPr>
          <a:xfrm>
            <a:off x="2778441" y="419100"/>
            <a:ext cx="6260783" cy="523220"/>
          </a:xfrm>
          <a:prstGeom prst="rect">
            <a:avLst/>
          </a:prstGeom>
          <a:noFill/>
        </p:spPr>
        <p:txBody>
          <a:bodyPr wrap="square" rtlCol="0">
            <a:spAutoFit/>
          </a:bodyPr>
          <a:lstStyle/>
          <a:p>
            <a:pPr algn="ctr"/>
            <a:r>
              <a:rPr lang="en-US" sz="2800" b="1" dirty="0">
                <a:latin typeface="Candara Light" panose="020E0502030303020204" pitchFamily="34" charset="0"/>
              </a:rPr>
              <a:t>Comparison of Quarterly Sales by Cities</a:t>
            </a:r>
            <a:endParaRPr lang="en-IN" sz="2800" b="1" dirty="0">
              <a:latin typeface="Candara Light" panose="020E0502030303020204" pitchFamily="34" charset="0"/>
            </a:endParaRPr>
          </a:p>
        </p:txBody>
      </p:sp>
      <p:graphicFrame>
        <p:nvGraphicFramePr>
          <p:cNvPr id="5" name="Chart 4">
            <a:extLst>
              <a:ext uri="{FF2B5EF4-FFF2-40B4-BE49-F238E27FC236}">
                <a16:creationId xmlns:a16="http://schemas.microsoft.com/office/drawing/2014/main" id="{75511C49-089E-42B5-BE7E-F71FEB1B9307}"/>
              </a:ext>
            </a:extLst>
          </p:cNvPr>
          <p:cNvGraphicFramePr>
            <a:graphicFrameLocks/>
          </p:cNvGraphicFramePr>
          <p:nvPr>
            <p:extLst>
              <p:ext uri="{D42A27DB-BD31-4B8C-83A1-F6EECF244321}">
                <p14:modId xmlns:p14="http://schemas.microsoft.com/office/powerpoint/2010/main" val="1491045528"/>
              </p:ext>
            </p:extLst>
          </p:nvPr>
        </p:nvGraphicFramePr>
        <p:xfrm>
          <a:off x="466725" y="1179731"/>
          <a:ext cx="8201025" cy="5478243"/>
        </p:xfrm>
        <a:graphic>
          <a:graphicData uri="http://schemas.openxmlformats.org/drawingml/2006/chart">
            <c:chart xmlns:c="http://schemas.openxmlformats.org/drawingml/2006/chart" xmlns:r="http://schemas.openxmlformats.org/officeDocument/2006/relationships" r:id="rId2"/>
          </a:graphicData>
        </a:graphic>
      </p:graphicFrame>
      <p:sp>
        <p:nvSpPr>
          <p:cNvPr id="7" name="Callout: Line 6">
            <a:extLst>
              <a:ext uri="{FF2B5EF4-FFF2-40B4-BE49-F238E27FC236}">
                <a16:creationId xmlns:a16="http://schemas.microsoft.com/office/drawing/2014/main" id="{50231E4D-BA6B-7EC4-A5F0-2B2A3EBB2134}"/>
              </a:ext>
            </a:extLst>
          </p:cNvPr>
          <p:cNvSpPr/>
          <p:nvPr/>
        </p:nvSpPr>
        <p:spPr>
          <a:xfrm>
            <a:off x="9524997" y="3086099"/>
            <a:ext cx="2466977" cy="1119575"/>
          </a:xfrm>
          <a:prstGeom prst="borderCallout1">
            <a:avLst>
              <a:gd name="adj1" fmla="val 47722"/>
              <a:gd name="adj2" fmla="val 210"/>
              <a:gd name="adj3" fmla="val 74873"/>
              <a:gd name="adj4" fmla="val -54611"/>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IN" sz="2000" b="1" dirty="0">
                <a:solidFill>
                  <a:schemeClr val="accent4">
                    <a:lumMod val="50000"/>
                  </a:schemeClr>
                </a:solidFill>
                <a:latin typeface="Geneva"/>
              </a:rPr>
              <a:t>Max sold in </a:t>
            </a:r>
            <a:r>
              <a:rPr lang="en-IN" sz="2000" b="1" dirty="0" err="1">
                <a:solidFill>
                  <a:schemeClr val="accent4">
                    <a:lumMod val="50000"/>
                  </a:schemeClr>
                </a:solidFill>
                <a:latin typeface="Geneva"/>
              </a:rPr>
              <a:t>Qtr</a:t>
            </a:r>
            <a:r>
              <a:rPr lang="en-IN" sz="2000" b="1" dirty="0">
                <a:solidFill>
                  <a:schemeClr val="accent4">
                    <a:lumMod val="50000"/>
                  </a:schemeClr>
                </a:solidFill>
                <a:latin typeface="Geneva"/>
              </a:rPr>
              <a:t> 3</a:t>
            </a:r>
          </a:p>
          <a:p>
            <a:pPr>
              <a:lnSpc>
                <a:spcPct val="150000"/>
              </a:lnSpc>
            </a:pPr>
            <a:r>
              <a:rPr lang="en-IN" sz="2000" b="1" dirty="0">
                <a:solidFill>
                  <a:schemeClr val="accent4">
                    <a:lumMod val="50000"/>
                  </a:schemeClr>
                </a:solidFill>
                <a:latin typeface="Geneva"/>
              </a:rPr>
              <a:t>Least Sold in </a:t>
            </a:r>
            <a:r>
              <a:rPr lang="en-IN" sz="2000" b="1" dirty="0" err="1">
                <a:solidFill>
                  <a:schemeClr val="accent4">
                    <a:lumMod val="50000"/>
                  </a:schemeClr>
                </a:solidFill>
                <a:latin typeface="Geneva"/>
              </a:rPr>
              <a:t>Qtr</a:t>
            </a:r>
            <a:r>
              <a:rPr lang="en-IN" sz="2000" b="1" dirty="0">
                <a:solidFill>
                  <a:schemeClr val="accent4">
                    <a:lumMod val="50000"/>
                  </a:schemeClr>
                </a:solidFill>
                <a:latin typeface="Geneva"/>
              </a:rPr>
              <a:t> 4</a:t>
            </a:r>
            <a:endParaRPr lang="en-IN" sz="2000" b="1" dirty="0">
              <a:solidFill>
                <a:schemeClr val="accent4">
                  <a:lumMod val="50000"/>
                </a:schemeClr>
              </a:solidFill>
            </a:endParaRPr>
          </a:p>
        </p:txBody>
      </p:sp>
    </p:spTree>
    <p:extLst>
      <p:ext uri="{BB962C8B-B14F-4D97-AF65-F5344CB8AC3E}">
        <p14:creationId xmlns:p14="http://schemas.microsoft.com/office/powerpoint/2010/main" val="3871167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CC09-5F58-5589-D978-6303C2E3BD3E}"/>
              </a:ext>
            </a:extLst>
          </p:cNvPr>
          <p:cNvSpPr>
            <a:spLocks noGrp="1"/>
          </p:cNvSpPr>
          <p:nvPr>
            <p:ph type="title"/>
          </p:nvPr>
        </p:nvSpPr>
        <p:spPr>
          <a:xfrm>
            <a:off x="838199" y="590550"/>
            <a:ext cx="10553699" cy="704850"/>
          </a:xfrm>
        </p:spPr>
        <p:txBody>
          <a:bodyPr>
            <a:normAutofit/>
          </a:bodyPr>
          <a:lstStyle/>
          <a:p>
            <a:pPr algn="ctr"/>
            <a:r>
              <a:rPr lang="en-IN" sz="3600" b="1" dirty="0">
                <a:latin typeface="Candara Light" panose="020E0502030303020204" pitchFamily="34" charset="0"/>
              </a:rPr>
              <a:t>Sales Platform Comparison in All Cities</a:t>
            </a:r>
          </a:p>
        </p:txBody>
      </p:sp>
      <p:graphicFrame>
        <p:nvGraphicFramePr>
          <p:cNvPr id="4" name="Content Placeholder 3">
            <a:extLst>
              <a:ext uri="{FF2B5EF4-FFF2-40B4-BE49-F238E27FC236}">
                <a16:creationId xmlns:a16="http://schemas.microsoft.com/office/drawing/2014/main" id="{EBE25A18-1B37-4DF7-ACA8-406304D89F1F}"/>
              </a:ext>
            </a:extLst>
          </p:cNvPr>
          <p:cNvGraphicFramePr>
            <a:graphicFrameLocks noGrp="1"/>
          </p:cNvGraphicFramePr>
          <p:nvPr>
            <p:ph idx="1"/>
            <p:extLst>
              <p:ext uri="{D42A27DB-BD31-4B8C-83A1-F6EECF244321}">
                <p14:modId xmlns:p14="http://schemas.microsoft.com/office/powerpoint/2010/main" val="2922528992"/>
              </p:ext>
            </p:extLst>
          </p:nvPr>
        </p:nvGraphicFramePr>
        <p:xfrm>
          <a:off x="666750" y="1552575"/>
          <a:ext cx="8296275" cy="4987925"/>
        </p:xfrm>
        <a:graphic>
          <a:graphicData uri="http://schemas.openxmlformats.org/drawingml/2006/chart">
            <c:chart xmlns:c="http://schemas.openxmlformats.org/drawingml/2006/chart" xmlns:r="http://schemas.openxmlformats.org/officeDocument/2006/relationships" r:id="rId2"/>
          </a:graphicData>
        </a:graphic>
      </p:graphicFrame>
      <p:sp>
        <p:nvSpPr>
          <p:cNvPr id="5" name="Callout: Line 4">
            <a:extLst>
              <a:ext uri="{FF2B5EF4-FFF2-40B4-BE49-F238E27FC236}">
                <a16:creationId xmlns:a16="http://schemas.microsoft.com/office/drawing/2014/main" id="{2716D60E-7560-4EF7-35D6-53CC6969910C}"/>
              </a:ext>
            </a:extLst>
          </p:cNvPr>
          <p:cNvSpPr/>
          <p:nvPr/>
        </p:nvSpPr>
        <p:spPr>
          <a:xfrm>
            <a:off x="8677272" y="2209799"/>
            <a:ext cx="2714627" cy="1119575"/>
          </a:xfrm>
          <a:prstGeom prst="borderCallout1">
            <a:avLst>
              <a:gd name="adj1" fmla="val 47722"/>
              <a:gd name="adj2" fmla="val 210"/>
              <a:gd name="adj3" fmla="val 74873"/>
              <a:gd name="adj4" fmla="val -54611"/>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IN" sz="2000" b="1" dirty="0">
                <a:solidFill>
                  <a:schemeClr val="accent4">
                    <a:lumMod val="50000"/>
                  </a:schemeClr>
                </a:solidFill>
                <a:latin typeface="Geneva"/>
              </a:rPr>
              <a:t>Max Sold by Store</a:t>
            </a:r>
          </a:p>
          <a:p>
            <a:pPr>
              <a:lnSpc>
                <a:spcPct val="150000"/>
              </a:lnSpc>
            </a:pPr>
            <a:r>
              <a:rPr lang="en-IN" sz="2000" b="1" dirty="0">
                <a:solidFill>
                  <a:schemeClr val="accent4">
                    <a:lumMod val="50000"/>
                  </a:schemeClr>
                </a:solidFill>
                <a:latin typeface="Geneva"/>
              </a:rPr>
              <a:t>Least Sold in Web</a:t>
            </a:r>
            <a:endParaRPr lang="en-IN" sz="2000" b="1" dirty="0">
              <a:solidFill>
                <a:schemeClr val="accent4">
                  <a:lumMod val="50000"/>
                </a:schemeClr>
              </a:solidFill>
            </a:endParaRPr>
          </a:p>
        </p:txBody>
      </p:sp>
    </p:spTree>
    <p:extLst>
      <p:ext uri="{BB962C8B-B14F-4D97-AF65-F5344CB8AC3E}">
        <p14:creationId xmlns:p14="http://schemas.microsoft.com/office/powerpoint/2010/main" val="3070170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455C7-9946-4882-526B-EDC14303C35C}"/>
              </a:ext>
            </a:extLst>
          </p:cNvPr>
          <p:cNvSpPr>
            <a:spLocks noGrp="1"/>
          </p:cNvSpPr>
          <p:nvPr>
            <p:ph type="title"/>
          </p:nvPr>
        </p:nvSpPr>
        <p:spPr/>
        <p:txBody>
          <a:bodyPr>
            <a:normAutofit/>
          </a:bodyPr>
          <a:lstStyle/>
          <a:p>
            <a:pPr algn="ctr"/>
            <a:r>
              <a:rPr lang="en-IN" sz="3200" b="1" dirty="0">
                <a:latin typeface="Candara Light" panose="020E0502030303020204" pitchFamily="34" charset="0"/>
              </a:rPr>
              <a:t>Overall Comparison of Sales Platforms</a:t>
            </a:r>
          </a:p>
        </p:txBody>
      </p:sp>
      <p:graphicFrame>
        <p:nvGraphicFramePr>
          <p:cNvPr id="4" name="Chart 3">
            <a:extLst>
              <a:ext uri="{FF2B5EF4-FFF2-40B4-BE49-F238E27FC236}">
                <a16:creationId xmlns:a16="http://schemas.microsoft.com/office/drawing/2014/main" id="{AE294E04-191D-44BE-9E18-D439D05742FF}"/>
              </a:ext>
            </a:extLst>
          </p:cNvPr>
          <p:cNvGraphicFramePr>
            <a:graphicFrameLocks/>
          </p:cNvGraphicFramePr>
          <p:nvPr>
            <p:extLst>
              <p:ext uri="{D42A27DB-BD31-4B8C-83A1-F6EECF244321}">
                <p14:modId xmlns:p14="http://schemas.microsoft.com/office/powerpoint/2010/main" val="1342507720"/>
              </p:ext>
            </p:extLst>
          </p:nvPr>
        </p:nvGraphicFramePr>
        <p:xfrm>
          <a:off x="1762125" y="1919286"/>
          <a:ext cx="8172449" cy="4441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83429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769A-3784-94E9-DD10-9887664652A6}"/>
              </a:ext>
            </a:extLst>
          </p:cNvPr>
          <p:cNvSpPr>
            <a:spLocks noGrp="1"/>
          </p:cNvSpPr>
          <p:nvPr>
            <p:ph type="title"/>
          </p:nvPr>
        </p:nvSpPr>
        <p:spPr/>
        <p:txBody>
          <a:bodyPr>
            <a:normAutofit/>
          </a:bodyPr>
          <a:lstStyle/>
          <a:p>
            <a:pPr algn="ctr"/>
            <a:r>
              <a:rPr lang="en-IN" sz="2800" b="1" dirty="0">
                <a:latin typeface="Candara Light" panose="020E0502030303020204" pitchFamily="34" charset="0"/>
              </a:rPr>
              <a:t>Monthly Sales Comparison  </a:t>
            </a:r>
          </a:p>
        </p:txBody>
      </p:sp>
      <p:graphicFrame>
        <p:nvGraphicFramePr>
          <p:cNvPr id="4" name="Content Placeholder 3">
            <a:extLst>
              <a:ext uri="{FF2B5EF4-FFF2-40B4-BE49-F238E27FC236}">
                <a16:creationId xmlns:a16="http://schemas.microsoft.com/office/drawing/2014/main" id="{80AB3EC8-A5DA-4A57-A56E-20A8FC61CA19}"/>
              </a:ext>
            </a:extLst>
          </p:cNvPr>
          <p:cNvGraphicFramePr>
            <a:graphicFrameLocks noGrp="1"/>
          </p:cNvGraphicFramePr>
          <p:nvPr>
            <p:ph idx="1"/>
            <p:extLst>
              <p:ext uri="{D42A27DB-BD31-4B8C-83A1-F6EECF244321}">
                <p14:modId xmlns:p14="http://schemas.microsoft.com/office/powerpoint/2010/main" val="298852247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Callout: Line 4">
            <a:extLst>
              <a:ext uri="{FF2B5EF4-FFF2-40B4-BE49-F238E27FC236}">
                <a16:creationId xmlns:a16="http://schemas.microsoft.com/office/drawing/2014/main" id="{34912D4D-0C4D-B64A-F80D-5D2595E8266B}"/>
              </a:ext>
            </a:extLst>
          </p:cNvPr>
          <p:cNvSpPr/>
          <p:nvPr/>
        </p:nvSpPr>
        <p:spPr>
          <a:xfrm>
            <a:off x="4991097" y="3934619"/>
            <a:ext cx="2714627" cy="1119575"/>
          </a:xfrm>
          <a:prstGeom prst="borderCallout1">
            <a:avLst>
              <a:gd name="adj1" fmla="val 47722"/>
              <a:gd name="adj2" fmla="val 210"/>
              <a:gd name="adj3" fmla="val -35727"/>
              <a:gd name="adj4" fmla="val -124085"/>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IN" sz="2000" b="1" dirty="0">
                <a:solidFill>
                  <a:schemeClr val="accent4">
                    <a:lumMod val="50000"/>
                  </a:schemeClr>
                </a:solidFill>
                <a:latin typeface="Geneva"/>
              </a:rPr>
              <a:t>Max Sold in Dec</a:t>
            </a:r>
          </a:p>
          <a:p>
            <a:pPr>
              <a:lnSpc>
                <a:spcPct val="150000"/>
              </a:lnSpc>
            </a:pPr>
            <a:r>
              <a:rPr lang="en-IN" sz="2000" b="1" dirty="0">
                <a:solidFill>
                  <a:schemeClr val="accent4">
                    <a:lumMod val="50000"/>
                  </a:schemeClr>
                </a:solidFill>
                <a:latin typeface="Geneva"/>
              </a:rPr>
              <a:t>Least Sold in Jan</a:t>
            </a:r>
            <a:endParaRPr lang="en-IN" sz="2000" b="1" dirty="0">
              <a:solidFill>
                <a:schemeClr val="accent4">
                  <a:lumMod val="50000"/>
                </a:schemeClr>
              </a:solidFill>
            </a:endParaRPr>
          </a:p>
        </p:txBody>
      </p:sp>
      <p:cxnSp>
        <p:nvCxnSpPr>
          <p:cNvPr id="7" name="Straight Connector 6">
            <a:extLst>
              <a:ext uri="{FF2B5EF4-FFF2-40B4-BE49-F238E27FC236}">
                <a16:creationId xmlns:a16="http://schemas.microsoft.com/office/drawing/2014/main" id="{7F0E79BC-7C56-B765-8A54-583764AC0767}"/>
              </a:ext>
            </a:extLst>
          </p:cNvPr>
          <p:cNvCxnSpPr/>
          <p:nvPr/>
        </p:nvCxnSpPr>
        <p:spPr>
          <a:xfrm flipH="1">
            <a:off x="7715250" y="2752725"/>
            <a:ext cx="3086100" cy="174307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54624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FC79-2C40-5733-EFBF-56BF8953AD40}"/>
              </a:ext>
            </a:extLst>
          </p:cNvPr>
          <p:cNvSpPr>
            <a:spLocks noGrp="1"/>
          </p:cNvSpPr>
          <p:nvPr>
            <p:ph type="title"/>
          </p:nvPr>
        </p:nvSpPr>
        <p:spPr/>
        <p:txBody>
          <a:bodyPr>
            <a:normAutofit/>
          </a:bodyPr>
          <a:lstStyle/>
          <a:p>
            <a:pPr algn="ctr"/>
            <a:r>
              <a:rPr lang="en-IN" sz="2800" b="1" dirty="0">
                <a:latin typeface="Candara Light" panose="020E0502030303020204" pitchFamily="34" charset="0"/>
              </a:rPr>
              <a:t>Quarterly Sales Comparison</a:t>
            </a:r>
          </a:p>
        </p:txBody>
      </p:sp>
      <p:graphicFrame>
        <p:nvGraphicFramePr>
          <p:cNvPr id="7" name="Content Placeholder 3">
            <a:extLst>
              <a:ext uri="{FF2B5EF4-FFF2-40B4-BE49-F238E27FC236}">
                <a16:creationId xmlns:a16="http://schemas.microsoft.com/office/drawing/2014/main" id="{DB5A03B2-1659-4699-B1BD-985047D8AB33}"/>
              </a:ext>
            </a:extLst>
          </p:cNvPr>
          <p:cNvGraphicFramePr>
            <a:graphicFrameLocks noGrp="1"/>
          </p:cNvGraphicFramePr>
          <p:nvPr>
            <p:ph idx="1"/>
            <p:extLst>
              <p:ext uri="{D42A27DB-BD31-4B8C-83A1-F6EECF244321}">
                <p14:modId xmlns:p14="http://schemas.microsoft.com/office/powerpoint/2010/main" val="2676470817"/>
              </p:ext>
            </p:extLst>
          </p:nvPr>
        </p:nvGraphicFramePr>
        <p:xfrm>
          <a:off x="838200" y="226377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8" name="Callout: Line 7">
            <a:extLst>
              <a:ext uri="{FF2B5EF4-FFF2-40B4-BE49-F238E27FC236}">
                <a16:creationId xmlns:a16="http://schemas.microsoft.com/office/drawing/2014/main" id="{C20EEAE7-9E08-F9D3-7166-51AA6298AA78}"/>
              </a:ext>
            </a:extLst>
          </p:cNvPr>
          <p:cNvSpPr/>
          <p:nvPr/>
        </p:nvSpPr>
        <p:spPr>
          <a:xfrm>
            <a:off x="8248648" y="1943100"/>
            <a:ext cx="2590802" cy="787400"/>
          </a:xfrm>
          <a:prstGeom prst="borderCallout1">
            <a:avLst>
              <a:gd name="adj1" fmla="val 47722"/>
              <a:gd name="adj2" fmla="val 210"/>
              <a:gd name="adj3" fmla="val 126770"/>
              <a:gd name="adj4" fmla="val -41629"/>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IN" sz="2000" b="1" dirty="0">
                <a:solidFill>
                  <a:schemeClr val="accent4">
                    <a:lumMod val="50000"/>
                  </a:schemeClr>
                </a:solidFill>
                <a:latin typeface="Geneva"/>
              </a:rPr>
              <a:t>Max Sales in </a:t>
            </a:r>
            <a:r>
              <a:rPr lang="en-IN" sz="2000" b="1" dirty="0" err="1">
                <a:solidFill>
                  <a:schemeClr val="accent4">
                    <a:lumMod val="50000"/>
                  </a:schemeClr>
                </a:solidFill>
                <a:latin typeface="Geneva"/>
              </a:rPr>
              <a:t>Qtr</a:t>
            </a:r>
            <a:r>
              <a:rPr lang="en-IN" sz="2000" b="1" dirty="0">
                <a:solidFill>
                  <a:schemeClr val="accent4">
                    <a:lumMod val="50000"/>
                  </a:schemeClr>
                </a:solidFill>
                <a:latin typeface="Geneva"/>
              </a:rPr>
              <a:t> 3</a:t>
            </a:r>
          </a:p>
        </p:txBody>
      </p:sp>
    </p:spTree>
    <p:extLst>
      <p:ext uri="{BB962C8B-B14F-4D97-AF65-F5344CB8AC3E}">
        <p14:creationId xmlns:p14="http://schemas.microsoft.com/office/powerpoint/2010/main" val="2053818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3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512AA-6B96-7701-BAF7-D4066E1025A2}"/>
              </a:ext>
            </a:extLst>
          </p:cNvPr>
          <p:cNvSpPr>
            <a:spLocks noGrp="1"/>
          </p:cNvSpPr>
          <p:nvPr>
            <p:ph type="title"/>
          </p:nvPr>
        </p:nvSpPr>
        <p:spPr/>
        <p:txBody>
          <a:bodyPr/>
          <a:lstStyle/>
          <a:p>
            <a:pPr algn="ctr"/>
            <a:r>
              <a:rPr lang="en-IN" dirty="0">
                <a:latin typeface="Franklin Gothic Heavy" panose="020B0903020102020204" pitchFamily="34" charset="0"/>
              </a:rPr>
              <a:t>Business Impact</a:t>
            </a:r>
          </a:p>
        </p:txBody>
      </p:sp>
      <p:sp>
        <p:nvSpPr>
          <p:cNvPr id="3" name="Content Placeholder 2">
            <a:extLst>
              <a:ext uri="{FF2B5EF4-FFF2-40B4-BE49-F238E27FC236}">
                <a16:creationId xmlns:a16="http://schemas.microsoft.com/office/drawing/2014/main" id="{C4B0409C-A674-4EDB-FB91-2738442708CF}"/>
              </a:ext>
            </a:extLst>
          </p:cNvPr>
          <p:cNvSpPr>
            <a:spLocks noGrp="1"/>
          </p:cNvSpPr>
          <p:nvPr>
            <p:ph idx="1"/>
          </p:nvPr>
        </p:nvSpPr>
        <p:spPr/>
        <p:txBody>
          <a:bodyPr/>
          <a:lstStyle/>
          <a:p>
            <a:pPr marL="0" indent="0">
              <a:buNone/>
            </a:pPr>
            <a:r>
              <a:rPr lang="en-US" b="0" i="0" dirty="0">
                <a:solidFill>
                  <a:srgbClr val="374151"/>
                </a:solidFill>
                <a:effectLst/>
                <a:latin typeface="Söhne"/>
              </a:rPr>
              <a:t>Effectively leveraging and analyzing sales transaction data from diverse sources can lead to substantial business impacts. These include enhanced inventory management, targeted marketing strategies, improved customer satisfaction, optimized sales channels, and informed decision-making, ultimately fostering sustained growth and competitiveness within the retail market.</a:t>
            </a:r>
            <a:endParaRPr lang="en-IN" dirty="0"/>
          </a:p>
        </p:txBody>
      </p:sp>
    </p:spTree>
    <p:extLst>
      <p:ext uri="{BB962C8B-B14F-4D97-AF65-F5344CB8AC3E}">
        <p14:creationId xmlns:p14="http://schemas.microsoft.com/office/powerpoint/2010/main" val="45658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D3A4346-F45E-C498-F0F4-A8DB415B74E6}"/>
              </a:ext>
            </a:extLst>
          </p:cNvPr>
          <p:cNvSpPr/>
          <p:nvPr/>
        </p:nvSpPr>
        <p:spPr>
          <a:xfrm>
            <a:off x="609600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Minus Sign 4">
            <a:extLst>
              <a:ext uri="{FF2B5EF4-FFF2-40B4-BE49-F238E27FC236}">
                <a16:creationId xmlns:a16="http://schemas.microsoft.com/office/drawing/2014/main" id="{F77C763D-2CA8-978C-C9F8-EA049F141B6F}"/>
              </a:ext>
            </a:extLst>
          </p:cNvPr>
          <p:cNvSpPr/>
          <p:nvPr/>
        </p:nvSpPr>
        <p:spPr>
          <a:xfrm rot="5400000">
            <a:off x="5445920" y="5093497"/>
            <a:ext cx="2528885" cy="666750"/>
          </a:xfrm>
          <a:prstGeom prst="mathMinus">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205C0B6-4392-5694-685B-DD3D7F45C8F5}"/>
              </a:ext>
            </a:extLst>
          </p:cNvPr>
          <p:cNvSpPr txBox="1"/>
          <p:nvPr/>
        </p:nvSpPr>
        <p:spPr>
          <a:xfrm>
            <a:off x="6900862" y="4576051"/>
            <a:ext cx="4486275" cy="1261884"/>
          </a:xfrm>
          <a:prstGeom prst="rect">
            <a:avLst/>
          </a:prstGeom>
          <a:noFill/>
        </p:spPr>
        <p:txBody>
          <a:bodyPr wrap="square" rtlCol="0">
            <a:spAutoFit/>
          </a:bodyPr>
          <a:lstStyle/>
          <a:p>
            <a:r>
              <a:rPr lang="en-IN" sz="4800" dirty="0">
                <a:latin typeface="Franklin Gothic Heavy" panose="020B0903020102020204" pitchFamily="34" charset="0"/>
              </a:rPr>
              <a:t>THANK YOU </a:t>
            </a:r>
          </a:p>
          <a:p>
            <a:r>
              <a:rPr lang="en-IN" sz="2800" b="1" i="1" dirty="0" err="1">
                <a:latin typeface="Candara Light" panose="020E0502030303020204" pitchFamily="34" charset="0"/>
              </a:rPr>
              <a:t>Mimansha</a:t>
            </a:r>
            <a:r>
              <a:rPr lang="en-IN" sz="2800" b="1" i="1" dirty="0">
                <a:latin typeface="Candara Light" panose="020E0502030303020204" pitchFamily="34" charset="0"/>
              </a:rPr>
              <a:t> Nayak (B-94)</a:t>
            </a:r>
          </a:p>
        </p:txBody>
      </p:sp>
    </p:spTree>
    <p:extLst>
      <p:ext uri="{BB962C8B-B14F-4D97-AF65-F5344CB8AC3E}">
        <p14:creationId xmlns:p14="http://schemas.microsoft.com/office/powerpoint/2010/main" val="4029901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30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8DF77-EC9C-C4B1-3FB7-E752608DCC36}"/>
              </a:ext>
            </a:extLst>
          </p:cNvPr>
          <p:cNvSpPr>
            <a:spLocks noGrp="1"/>
          </p:cNvSpPr>
          <p:nvPr>
            <p:ph type="title"/>
          </p:nvPr>
        </p:nvSpPr>
        <p:spPr/>
        <p:txBody>
          <a:bodyPr/>
          <a:lstStyle/>
          <a:p>
            <a:pPr algn="ctr"/>
            <a:r>
              <a:rPr lang="en-IN" dirty="0">
                <a:latin typeface="Franklin Gothic Heavy" panose="020B0903020102020204" pitchFamily="34" charset="0"/>
              </a:rPr>
              <a:t>Agenda</a:t>
            </a:r>
          </a:p>
        </p:txBody>
      </p:sp>
      <p:sp>
        <p:nvSpPr>
          <p:cNvPr id="3" name="Content Placeholder 2">
            <a:extLst>
              <a:ext uri="{FF2B5EF4-FFF2-40B4-BE49-F238E27FC236}">
                <a16:creationId xmlns:a16="http://schemas.microsoft.com/office/drawing/2014/main" id="{9098936E-280F-AD71-CC74-C6204542707E}"/>
              </a:ext>
            </a:extLst>
          </p:cNvPr>
          <p:cNvSpPr>
            <a:spLocks noGrp="1"/>
          </p:cNvSpPr>
          <p:nvPr>
            <p:ph idx="1"/>
          </p:nvPr>
        </p:nvSpPr>
        <p:spPr>
          <a:xfrm>
            <a:off x="3609975" y="1892300"/>
            <a:ext cx="5172075" cy="4351338"/>
          </a:xfrm>
        </p:spPr>
        <p:txBody>
          <a:bodyPr>
            <a:normAutofit fontScale="70000" lnSpcReduction="20000"/>
          </a:bodyPr>
          <a:lstStyle/>
          <a:p>
            <a:pPr marL="285750" indent="-285750">
              <a:lnSpc>
                <a:spcPct val="250000"/>
              </a:lnSpc>
              <a:buFont typeface="Wingdings" panose="05000000000000000000" pitchFamily="2" charset="2"/>
              <a:buChar char="§"/>
            </a:pPr>
            <a:r>
              <a:rPr lang="en-IN" sz="2800" dirty="0">
                <a:latin typeface="Candara Light" panose="020E0502030303020204" pitchFamily="34" charset="0"/>
                <a:ea typeface="Cambria Math" panose="02040503050406030204" pitchFamily="18" charset="0"/>
              </a:rPr>
              <a:t>INTRODUCTION</a:t>
            </a:r>
          </a:p>
          <a:p>
            <a:pPr marL="285750" indent="-285750">
              <a:lnSpc>
                <a:spcPct val="250000"/>
              </a:lnSpc>
              <a:buFont typeface="Wingdings" panose="05000000000000000000" pitchFamily="2" charset="2"/>
              <a:buChar char="§"/>
            </a:pPr>
            <a:r>
              <a:rPr lang="en-IN" sz="2800" dirty="0">
                <a:latin typeface="Candara Light" panose="020E0502030303020204" pitchFamily="34" charset="0"/>
                <a:ea typeface="Cambria Math" panose="02040503050406030204" pitchFamily="18" charset="0"/>
              </a:rPr>
              <a:t>PROBLEM STATEMENT AND DATA SOURCE</a:t>
            </a:r>
          </a:p>
          <a:p>
            <a:pPr marL="285750" indent="-285750">
              <a:lnSpc>
                <a:spcPct val="250000"/>
              </a:lnSpc>
              <a:buFont typeface="Wingdings" panose="05000000000000000000" pitchFamily="2" charset="2"/>
              <a:buChar char="§"/>
            </a:pPr>
            <a:r>
              <a:rPr lang="en-IN" dirty="0">
                <a:latin typeface="Candara Light" panose="020E0502030303020204" pitchFamily="34" charset="0"/>
                <a:ea typeface="Cambria Math" panose="02040503050406030204" pitchFamily="18" charset="0"/>
              </a:rPr>
              <a:t>TRENDS, DISTRIBUTIONS AND COMPARISONS</a:t>
            </a:r>
            <a:endParaRPr lang="en-IN" sz="2800" dirty="0">
              <a:latin typeface="Candara Light" panose="020E0502030303020204" pitchFamily="34" charset="0"/>
              <a:ea typeface="Cambria Math" panose="02040503050406030204" pitchFamily="18" charset="0"/>
            </a:endParaRPr>
          </a:p>
          <a:p>
            <a:pPr marL="285750" indent="-285750">
              <a:lnSpc>
                <a:spcPct val="250000"/>
              </a:lnSpc>
              <a:buFont typeface="Wingdings" panose="05000000000000000000" pitchFamily="2" charset="2"/>
              <a:buChar char="§"/>
            </a:pPr>
            <a:r>
              <a:rPr lang="en-IN" sz="2800" dirty="0">
                <a:latin typeface="Candara Light" panose="020E0502030303020204" pitchFamily="34" charset="0"/>
                <a:ea typeface="Cambria Math" panose="02040503050406030204" pitchFamily="18" charset="0"/>
              </a:rPr>
              <a:t>IMPACT</a:t>
            </a:r>
          </a:p>
          <a:p>
            <a:endParaRPr lang="en-IN" dirty="0"/>
          </a:p>
        </p:txBody>
      </p:sp>
    </p:spTree>
    <p:extLst>
      <p:ext uri="{BB962C8B-B14F-4D97-AF65-F5344CB8AC3E}">
        <p14:creationId xmlns:p14="http://schemas.microsoft.com/office/powerpoint/2010/main" val="2992651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3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8DF77-EC9C-C4B1-3FB7-E752608DCC36}"/>
              </a:ext>
            </a:extLst>
          </p:cNvPr>
          <p:cNvSpPr>
            <a:spLocks noGrp="1"/>
          </p:cNvSpPr>
          <p:nvPr>
            <p:ph type="title"/>
          </p:nvPr>
        </p:nvSpPr>
        <p:spPr/>
        <p:txBody>
          <a:bodyPr/>
          <a:lstStyle/>
          <a:p>
            <a:pPr algn="ctr"/>
            <a:r>
              <a:rPr lang="en-IN" dirty="0">
                <a:latin typeface="Franklin Gothic Heavy" panose="020B0903020102020204" pitchFamily="34" charset="0"/>
              </a:rPr>
              <a:t>Introduction</a:t>
            </a:r>
          </a:p>
        </p:txBody>
      </p:sp>
      <p:sp>
        <p:nvSpPr>
          <p:cNvPr id="3" name="Content Placeholder 2">
            <a:extLst>
              <a:ext uri="{FF2B5EF4-FFF2-40B4-BE49-F238E27FC236}">
                <a16:creationId xmlns:a16="http://schemas.microsoft.com/office/drawing/2014/main" id="{9098936E-280F-AD71-CC74-C6204542707E}"/>
              </a:ext>
            </a:extLst>
          </p:cNvPr>
          <p:cNvSpPr>
            <a:spLocks noGrp="1"/>
          </p:cNvSpPr>
          <p:nvPr>
            <p:ph idx="1"/>
          </p:nvPr>
        </p:nvSpPr>
        <p:spPr>
          <a:xfrm>
            <a:off x="1000125" y="1958975"/>
            <a:ext cx="10353675" cy="4351338"/>
          </a:xfrm>
        </p:spPr>
        <p:txBody>
          <a:bodyPr>
            <a:normAutofit lnSpcReduction="10000"/>
          </a:bodyPr>
          <a:lstStyle/>
          <a:p>
            <a:pPr marL="0" indent="0">
              <a:buNone/>
            </a:pPr>
            <a:r>
              <a:rPr lang="en-US" sz="2400" dirty="0">
                <a:solidFill>
                  <a:srgbClr val="374151"/>
                </a:solidFill>
                <a:latin typeface="Garamond" panose="02020404030301010803" pitchFamily="18" charset="0"/>
              </a:rPr>
              <a:t>I</a:t>
            </a:r>
            <a:r>
              <a:rPr lang="en-US" sz="2400" i="0" dirty="0">
                <a:solidFill>
                  <a:srgbClr val="374151"/>
                </a:solidFill>
                <a:effectLst/>
                <a:latin typeface="Garamond" panose="02020404030301010803" pitchFamily="18" charset="0"/>
              </a:rPr>
              <a:t>n the dynamic landscape of retail, understanding sales transaction data is paramount for strategic decision-making. </a:t>
            </a:r>
          </a:p>
          <a:p>
            <a:pPr marL="0" indent="0">
              <a:buNone/>
            </a:pPr>
            <a:endParaRPr lang="en-US" sz="2400" i="0" dirty="0">
              <a:solidFill>
                <a:srgbClr val="374151"/>
              </a:solidFill>
              <a:effectLst/>
              <a:latin typeface="Garamond" panose="02020404030301010803" pitchFamily="18" charset="0"/>
            </a:endParaRPr>
          </a:p>
          <a:p>
            <a:pPr marL="0" indent="0">
              <a:buNone/>
            </a:pPr>
            <a:r>
              <a:rPr lang="en-US" sz="2400" i="0" dirty="0">
                <a:solidFill>
                  <a:srgbClr val="374151"/>
                </a:solidFill>
                <a:effectLst/>
                <a:latin typeface="Garamond" panose="02020404030301010803" pitchFamily="18" charset="0"/>
              </a:rPr>
              <a:t>This presentation delves into the intricate details of sales transactions within our specific store, offering a comprehensive analysis of purchase patterns, customer behavior, and key performance indicators. By dissecting this data, we aim to uncover actionable insights that not only illuminate current trends but also pave the way for informed business strategies. </a:t>
            </a:r>
          </a:p>
          <a:p>
            <a:pPr marL="0" indent="0">
              <a:buNone/>
            </a:pPr>
            <a:endParaRPr lang="en-US" sz="2400" i="0" dirty="0">
              <a:solidFill>
                <a:srgbClr val="374151"/>
              </a:solidFill>
              <a:effectLst/>
              <a:latin typeface="Garamond" panose="02020404030301010803" pitchFamily="18" charset="0"/>
            </a:endParaRPr>
          </a:p>
          <a:p>
            <a:pPr marL="0" indent="0">
              <a:buNone/>
            </a:pPr>
            <a:r>
              <a:rPr lang="en-US" sz="2400" i="0" dirty="0">
                <a:solidFill>
                  <a:srgbClr val="374151"/>
                </a:solidFill>
                <a:effectLst/>
                <a:latin typeface="Garamond" panose="02020404030301010803" pitchFamily="18" charset="0"/>
              </a:rPr>
              <a:t>From identifying bestselling products to understanding peak sales periods, this presentation serves as a vital tool for optimizing inventory, enhancing customer experiences, and ultimately driving sustained growth in our retail endeavors.</a:t>
            </a:r>
            <a:endParaRPr lang="en-IN" sz="2400" dirty="0">
              <a:latin typeface="Garamond" panose="02020404030301010803" pitchFamily="18" charset="0"/>
            </a:endParaRPr>
          </a:p>
        </p:txBody>
      </p:sp>
    </p:spTree>
    <p:extLst>
      <p:ext uri="{BB962C8B-B14F-4D97-AF65-F5344CB8AC3E}">
        <p14:creationId xmlns:p14="http://schemas.microsoft.com/office/powerpoint/2010/main" val="2993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3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8DF77-EC9C-C4B1-3FB7-E752608DCC36}"/>
              </a:ext>
            </a:extLst>
          </p:cNvPr>
          <p:cNvSpPr>
            <a:spLocks noGrp="1"/>
          </p:cNvSpPr>
          <p:nvPr>
            <p:ph type="title"/>
          </p:nvPr>
        </p:nvSpPr>
        <p:spPr/>
        <p:txBody>
          <a:bodyPr/>
          <a:lstStyle/>
          <a:p>
            <a:pPr algn="ctr"/>
            <a:r>
              <a:rPr lang="en-IN" dirty="0">
                <a:latin typeface="Franklin Gothic Heavy" panose="020B0903020102020204" pitchFamily="34" charset="0"/>
              </a:rPr>
              <a:t>Problem Statement and Data Source</a:t>
            </a:r>
          </a:p>
        </p:txBody>
      </p:sp>
      <p:sp>
        <p:nvSpPr>
          <p:cNvPr id="3" name="Content Placeholder 2">
            <a:extLst>
              <a:ext uri="{FF2B5EF4-FFF2-40B4-BE49-F238E27FC236}">
                <a16:creationId xmlns:a16="http://schemas.microsoft.com/office/drawing/2014/main" id="{9098936E-280F-AD71-CC74-C6204542707E}"/>
              </a:ext>
            </a:extLst>
          </p:cNvPr>
          <p:cNvSpPr>
            <a:spLocks noGrp="1"/>
          </p:cNvSpPr>
          <p:nvPr>
            <p:ph idx="1"/>
          </p:nvPr>
        </p:nvSpPr>
        <p:spPr>
          <a:xfrm>
            <a:off x="1000125" y="1958975"/>
            <a:ext cx="10353675" cy="4351338"/>
          </a:xfrm>
        </p:spPr>
        <p:txBody>
          <a:bodyPr>
            <a:normAutofit/>
          </a:bodyPr>
          <a:lstStyle/>
          <a:p>
            <a:pPr marL="0" indent="0">
              <a:buNone/>
            </a:pPr>
            <a:r>
              <a:rPr lang="en-US" sz="2400" i="0" dirty="0">
                <a:solidFill>
                  <a:srgbClr val="374151"/>
                </a:solidFill>
                <a:effectLst/>
                <a:latin typeface="Garamond" panose="02020404030301010803" pitchFamily="18" charset="0"/>
              </a:rPr>
              <a:t>Enhancing our understanding of regional sales trends across different platforms (store, web, and catalog) presents an opportunity for more effective strategic decision-making. The current data analysis process can be further optimized to better identify product preferences, streamline inventory, and tailor strategies for each sales location. We seek an improved solution that seamlessly integrates and analyzes product sales data from various channels, enabling informed, positive decision-making for overall business growth.</a:t>
            </a:r>
          </a:p>
          <a:p>
            <a:pPr marL="0" indent="0">
              <a:buNone/>
            </a:pPr>
            <a:endParaRPr lang="en-US" sz="2400" dirty="0">
              <a:solidFill>
                <a:srgbClr val="374151"/>
              </a:solidFill>
              <a:latin typeface="Garamond" panose="02020404030301010803" pitchFamily="18" charset="0"/>
            </a:endParaRPr>
          </a:p>
          <a:p>
            <a:pPr marL="0" indent="0">
              <a:buNone/>
            </a:pPr>
            <a:r>
              <a:rPr lang="en-US" sz="2400" dirty="0">
                <a:solidFill>
                  <a:srgbClr val="374151"/>
                </a:solidFill>
                <a:latin typeface="Garamond" panose="02020404030301010803" pitchFamily="18" charset="0"/>
              </a:rPr>
              <a:t>The data is from 2002. </a:t>
            </a:r>
            <a:r>
              <a:rPr lang="en-US" sz="2400" i="0" dirty="0">
                <a:solidFill>
                  <a:srgbClr val="374151"/>
                </a:solidFill>
                <a:effectLst/>
                <a:latin typeface="Garamond" panose="02020404030301010803" pitchFamily="18" charset="0"/>
              </a:rPr>
              <a:t>The data on sales transactions, encompassing products sold and sales locations (store, web, catalog), originates from the store's internal systems, including Point of Sale (POS) terminals, e-commerce platforms, catalog records, inventory management, and customer databases.</a:t>
            </a:r>
            <a:endParaRPr lang="en-IN" sz="2400" dirty="0">
              <a:latin typeface="Garamond" panose="02020404030301010803" pitchFamily="18" charset="0"/>
            </a:endParaRPr>
          </a:p>
        </p:txBody>
      </p:sp>
    </p:spTree>
    <p:extLst>
      <p:ext uri="{BB962C8B-B14F-4D97-AF65-F5344CB8AC3E}">
        <p14:creationId xmlns:p14="http://schemas.microsoft.com/office/powerpoint/2010/main" val="17255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3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8DF77-EC9C-C4B1-3FB7-E752608DCC36}"/>
              </a:ext>
            </a:extLst>
          </p:cNvPr>
          <p:cNvSpPr>
            <a:spLocks noGrp="1"/>
          </p:cNvSpPr>
          <p:nvPr>
            <p:ph type="title"/>
          </p:nvPr>
        </p:nvSpPr>
        <p:spPr/>
        <p:txBody>
          <a:bodyPr/>
          <a:lstStyle/>
          <a:p>
            <a:pPr algn="ctr"/>
            <a:r>
              <a:rPr lang="en-IN" dirty="0">
                <a:latin typeface="Franklin Gothic Heavy" panose="020B0903020102020204" pitchFamily="34" charset="0"/>
              </a:rPr>
              <a:t>Problem Statement and Data Source</a:t>
            </a:r>
          </a:p>
        </p:txBody>
      </p:sp>
      <p:sp>
        <p:nvSpPr>
          <p:cNvPr id="3" name="Content Placeholder 2">
            <a:extLst>
              <a:ext uri="{FF2B5EF4-FFF2-40B4-BE49-F238E27FC236}">
                <a16:creationId xmlns:a16="http://schemas.microsoft.com/office/drawing/2014/main" id="{9098936E-280F-AD71-CC74-C6204542707E}"/>
              </a:ext>
            </a:extLst>
          </p:cNvPr>
          <p:cNvSpPr>
            <a:spLocks noGrp="1"/>
          </p:cNvSpPr>
          <p:nvPr>
            <p:ph idx="1"/>
          </p:nvPr>
        </p:nvSpPr>
        <p:spPr>
          <a:xfrm>
            <a:off x="1000125" y="1958975"/>
            <a:ext cx="10353675" cy="4351338"/>
          </a:xfrm>
        </p:spPr>
        <p:txBody>
          <a:bodyPr>
            <a:normAutofit/>
          </a:bodyPr>
          <a:lstStyle/>
          <a:p>
            <a:pPr marL="0" indent="0">
              <a:buNone/>
            </a:pPr>
            <a:r>
              <a:rPr lang="en-US" sz="2400" i="0" dirty="0">
                <a:solidFill>
                  <a:srgbClr val="374151"/>
                </a:solidFill>
                <a:effectLst/>
                <a:latin typeface="Garamond" panose="02020404030301010803" pitchFamily="18" charset="0"/>
              </a:rPr>
              <a:t>Enhancing our understanding of regional sales trends across different platforms (store, web, and catalog) presents an opportunity for more effective strategic decision-making. The current data analysis process can be further optimized to better identify product preferences, streamline inventory, and tailor strategies for each sales location. We seek an improved solution that seamlessly integrates and analyzes product sales data from various channels, enabling informed, positive decision-making for overall business growth.</a:t>
            </a:r>
          </a:p>
          <a:p>
            <a:pPr marL="0" indent="0">
              <a:buNone/>
            </a:pPr>
            <a:endParaRPr lang="en-US" sz="2400" dirty="0">
              <a:solidFill>
                <a:srgbClr val="374151"/>
              </a:solidFill>
              <a:latin typeface="Garamond" panose="02020404030301010803" pitchFamily="18" charset="0"/>
            </a:endParaRPr>
          </a:p>
          <a:p>
            <a:pPr marL="0" indent="0">
              <a:buNone/>
            </a:pPr>
            <a:r>
              <a:rPr lang="en-US" sz="2400" dirty="0">
                <a:solidFill>
                  <a:srgbClr val="374151"/>
                </a:solidFill>
                <a:latin typeface="Garamond" panose="02020404030301010803" pitchFamily="18" charset="0"/>
              </a:rPr>
              <a:t>The data is from 2002. </a:t>
            </a:r>
            <a:r>
              <a:rPr lang="en-US" sz="2400" i="0" dirty="0">
                <a:solidFill>
                  <a:srgbClr val="374151"/>
                </a:solidFill>
                <a:effectLst/>
                <a:latin typeface="Garamond" panose="02020404030301010803" pitchFamily="18" charset="0"/>
              </a:rPr>
              <a:t>The data on sales transactions, encompassing products sold and sales locations (store, web, catalog), originates from the store's internal systems, including Point of Sale (POS) terminals, e-commerce platforms, catalog records, inventory management, and customer databases.</a:t>
            </a:r>
            <a:endParaRPr lang="en-IN" sz="2400" dirty="0">
              <a:latin typeface="Garamond" panose="02020404030301010803" pitchFamily="18" charset="0"/>
            </a:endParaRPr>
          </a:p>
        </p:txBody>
      </p:sp>
    </p:spTree>
    <p:extLst>
      <p:ext uri="{BB962C8B-B14F-4D97-AF65-F5344CB8AC3E}">
        <p14:creationId xmlns:p14="http://schemas.microsoft.com/office/powerpoint/2010/main" val="2649915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3000000" scaled="0"/>
        </a:gra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C3CF91-F102-3314-AE49-D3CE32B1ADD4}"/>
              </a:ext>
            </a:extLst>
          </p:cNvPr>
          <p:cNvSpPr/>
          <p:nvPr/>
        </p:nvSpPr>
        <p:spPr>
          <a:xfrm>
            <a:off x="6572250" y="0"/>
            <a:ext cx="5619750"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406C1BC5-6CA2-D42C-569C-39E71AC3D2F1}"/>
              </a:ext>
            </a:extLst>
          </p:cNvPr>
          <p:cNvSpPr txBox="1">
            <a:spLocks/>
          </p:cNvSpPr>
          <p:nvPr/>
        </p:nvSpPr>
        <p:spPr>
          <a:xfrm>
            <a:off x="7439025" y="165100"/>
            <a:ext cx="4829175" cy="6302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IN" sz="4800" dirty="0">
                <a:latin typeface="Franklin Gothic Heavy" panose="020B0903020102020204" pitchFamily="34" charset="0"/>
              </a:rPr>
              <a:t>TRENDS, DISTRIBUTION AND COMPARISON</a:t>
            </a:r>
          </a:p>
        </p:txBody>
      </p:sp>
    </p:spTree>
    <p:extLst>
      <p:ext uri="{BB962C8B-B14F-4D97-AF65-F5344CB8AC3E}">
        <p14:creationId xmlns:p14="http://schemas.microsoft.com/office/powerpoint/2010/main" val="1332783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F2B8090-C9A8-409F-12B7-0528D9BCDC29}"/>
              </a:ext>
            </a:extLst>
          </p:cNvPr>
          <p:cNvSpPr txBox="1"/>
          <p:nvPr/>
        </p:nvSpPr>
        <p:spPr>
          <a:xfrm>
            <a:off x="718661" y="428625"/>
            <a:ext cx="4928711" cy="400110"/>
          </a:xfrm>
          <a:prstGeom prst="rect">
            <a:avLst/>
          </a:prstGeom>
          <a:noFill/>
        </p:spPr>
        <p:txBody>
          <a:bodyPr wrap="square" rtlCol="0">
            <a:spAutoFit/>
          </a:bodyPr>
          <a:lstStyle/>
          <a:p>
            <a:r>
              <a:rPr lang="en-US" sz="2000" b="1" dirty="0">
                <a:latin typeface="Candara Light" panose="020E0502030303020204" pitchFamily="34" charset="0"/>
              </a:rPr>
              <a:t>Catalog sales for London in the first quarter</a:t>
            </a:r>
            <a:endParaRPr lang="en-IN" sz="2000" b="1" dirty="0">
              <a:latin typeface="Candara Light" panose="020E0502030303020204" pitchFamily="34" charset="0"/>
            </a:endParaRPr>
          </a:p>
        </p:txBody>
      </p:sp>
      <p:graphicFrame>
        <p:nvGraphicFramePr>
          <p:cNvPr id="8" name="Chart 7">
            <a:extLst>
              <a:ext uri="{FF2B5EF4-FFF2-40B4-BE49-F238E27FC236}">
                <a16:creationId xmlns:a16="http://schemas.microsoft.com/office/drawing/2014/main" id="{3FFDC804-339F-43DB-A50A-985021898E0F}"/>
              </a:ext>
            </a:extLst>
          </p:cNvPr>
          <p:cNvGraphicFramePr>
            <a:graphicFrameLocks/>
          </p:cNvGraphicFramePr>
          <p:nvPr>
            <p:extLst>
              <p:ext uri="{D42A27DB-BD31-4B8C-83A1-F6EECF244321}">
                <p14:modId xmlns:p14="http://schemas.microsoft.com/office/powerpoint/2010/main" val="2436817657"/>
              </p:ext>
            </p:extLst>
          </p:nvPr>
        </p:nvGraphicFramePr>
        <p:xfrm>
          <a:off x="351472" y="3257550"/>
          <a:ext cx="5945506" cy="3600450"/>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9424C6E2-7E63-B055-FA6E-073E8A4B962D}"/>
              </a:ext>
            </a:extLst>
          </p:cNvPr>
          <p:cNvSpPr txBox="1"/>
          <p:nvPr/>
        </p:nvSpPr>
        <p:spPr>
          <a:xfrm>
            <a:off x="6331505" y="3552825"/>
            <a:ext cx="5543550" cy="707886"/>
          </a:xfrm>
          <a:prstGeom prst="rect">
            <a:avLst/>
          </a:prstGeom>
          <a:noFill/>
        </p:spPr>
        <p:txBody>
          <a:bodyPr wrap="square" rtlCol="0">
            <a:spAutoFit/>
          </a:bodyPr>
          <a:lstStyle/>
          <a:p>
            <a:r>
              <a:rPr lang="en-US" sz="2000" b="1" dirty="0">
                <a:latin typeface="Candara Light" panose="020E0502030303020204" pitchFamily="34" charset="0"/>
              </a:rPr>
              <a:t>Total annual sales Percentage for Tokyo Web sales in the fourth quarter</a:t>
            </a:r>
            <a:endParaRPr lang="en-IN" sz="2000" b="1" dirty="0">
              <a:latin typeface="Candara Light" panose="020E0502030303020204" pitchFamily="34" charset="0"/>
            </a:endParaRPr>
          </a:p>
        </p:txBody>
      </p:sp>
      <p:graphicFrame>
        <p:nvGraphicFramePr>
          <p:cNvPr id="10" name="Chart 9">
            <a:extLst>
              <a:ext uri="{FF2B5EF4-FFF2-40B4-BE49-F238E27FC236}">
                <a16:creationId xmlns:a16="http://schemas.microsoft.com/office/drawing/2014/main" id="{1410DC8A-34A4-4A73-ACCF-88D2BA9DB037}"/>
              </a:ext>
            </a:extLst>
          </p:cNvPr>
          <p:cNvGraphicFramePr>
            <a:graphicFrameLocks/>
          </p:cNvGraphicFramePr>
          <p:nvPr>
            <p:extLst>
              <p:ext uri="{D42A27DB-BD31-4B8C-83A1-F6EECF244321}">
                <p14:modId xmlns:p14="http://schemas.microsoft.com/office/powerpoint/2010/main" val="1257522781"/>
              </p:ext>
            </p:extLst>
          </p:nvPr>
        </p:nvGraphicFramePr>
        <p:xfrm>
          <a:off x="6014561" y="0"/>
          <a:ext cx="6177439" cy="3429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Callout: Line 12">
            <a:extLst>
              <a:ext uri="{FF2B5EF4-FFF2-40B4-BE49-F238E27FC236}">
                <a16:creationId xmlns:a16="http://schemas.microsoft.com/office/drawing/2014/main" id="{DE6F0C52-12BA-3AEE-41EF-83531EFB821A}"/>
              </a:ext>
            </a:extLst>
          </p:cNvPr>
          <p:cNvSpPr/>
          <p:nvPr/>
        </p:nvSpPr>
        <p:spPr>
          <a:xfrm flipH="1">
            <a:off x="2135266" y="1076325"/>
            <a:ext cx="1895475" cy="1019175"/>
          </a:xfrm>
          <a:prstGeom prst="borderCallout1">
            <a:avLst>
              <a:gd name="adj1" fmla="val 47722"/>
              <a:gd name="adj2" fmla="val 210"/>
              <a:gd name="adj3" fmla="val 85397"/>
              <a:gd name="adj4" fmla="val -112202"/>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b="1" dirty="0">
                <a:solidFill>
                  <a:schemeClr val="accent4">
                    <a:lumMod val="50000"/>
                  </a:schemeClr>
                </a:solidFill>
              </a:rPr>
              <a:t>9426</a:t>
            </a:r>
          </a:p>
        </p:txBody>
      </p:sp>
      <p:sp>
        <p:nvSpPr>
          <p:cNvPr id="14" name="Callout: Line 13">
            <a:extLst>
              <a:ext uri="{FF2B5EF4-FFF2-40B4-BE49-F238E27FC236}">
                <a16:creationId xmlns:a16="http://schemas.microsoft.com/office/drawing/2014/main" id="{A040A9A0-3923-9F78-5A00-30D6A3611DDB}"/>
              </a:ext>
            </a:extLst>
          </p:cNvPr>
          <p:cNvSpPr/>
          <p:nvPr/>
        </p:nvSpPr>
        <p:spPr>
          <a:xfrm>
            <a:off x="8488440" y="4384536"/>
            <a:ext cx="2189084" cy="1019175"/>
          </a:xfrm>
          <a:prstGeom prst="borderCallout1">
            <a:avLst>
              <a:gd name="adj1" fmla="val 47722"/>
              <a:gd name="adj2" fmla="val 210"/>
              <a:gd name="adj3" fmla="val 85397"/>
              <a:gd name="adj4" fmla="val -112202"/>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b="1" i="0" u="none" strike="noStrike" dirty="0">
                <a:solidFill>
                  <a:schemeClr val="accent4">
                    <a:lumMod val="50000"/>
                  </a:schemeClr>
                </a:solidFill>
                <a:effectLst/>
                <a:latin typeface="Geneva"/>
              </a:rPr>
              <a:t>0.10%</a:t>
            </a:r>
            <a:r>
              <a:rPr lang="en-IN" sz="4400" b="1" dirty="0">
                <a:solidFill>
                  <a:schemeClr val="accent4">
                    <a:lumMod val="50000"/>
                  </a:schemeClr>
                </a:solidFill>
              </a:rPr>
              <a:t> </a:t>
            </a:r>
          </a:p>
        </p:txBody>
      </p:sp>
    </p:spTree>
    <p:extLst>
      <p:ext uri="{BB962C8B-B14F-4D97-AF65-F5344CB8AC3E}">
        <p14:creationId xmlns:p14="http://schemas.microsoft.com/office/powerpoint/2010/main" val="3171973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EC3D55-9264-6D67-79A7-56782F0EA069}"/>
              </a:ext>
            </a:extLst>
          </p:cNvPr>
          <p:cNvSpPr txBox="1"/>
          <p:nvPr/>
        </p:nvSpPr>
        <p:spPr>
          <a:xfrm>
            <a:off x="781050" y="561975"/>
            <a:ext cx="4714875" cy="400110"/>
          </a:xfrm>
          <a:prstGeom prst="rect">
            <a:avLst/>
          </a:prstGeom>
          <a:noFill/>
        </p:spPr>
        <p:txBody>
          <a:bodyPr wrap="square" rtlCol="0">
            <a:spAutoFit/>
          </a:bodyPr>
          <a:lstStyle/>
          <a:p>
            <a:r>
              <a:rPr lang="en-US" sz="2000" b="1" dirty="0">
                <a:latin typeface="Candara Light" panose="020E0502030303020204" pitchFamily="34" charset="0"/>
              </a:rPr>
              <a:t>Sydney's annual Catalog sales Percentage</a:t>
            </a:r>
            <a:endParaRPr lang="en-IN" sz="2000" b="1" dirty="0">
              <a:latin typeface="Candara Light" panose="020E0502030303020204" pitchFamily="34" charset="0"/>
            </a:endParaRPr>
          </a:p>
        </p:txBody>
      </p:sp>
      <p:graphicFrame>
        <p:nvGraphicFramePr>
          <p:cNvPr id="5" name="Chart 4">
            <a:extLst>
              <a:ext uri="{FF2B5EF4-FFF2-40B4-BE49-F238E27FC236}">
                <a16:creationId xmlns:a16="http://schemas.microsoft.com/office/drawing/2014/main" id="{4A0D6294-7A53-43E2-A6A4-2CA1C2445A41}"/>
              </a:ext>
            </a:extLst>
          </p:cNvPr>
          <p:cNvGraphicFramePr>
            <a:graphicFrameLocks/>
          </p:cNvGraphicFramePr>
          <p:nvPr>
            <p:extLst>
              <p:ext uri="{D42A27DB-BD31-4B8C-83A1-F6EECF244321}">
                <p14:modId xmlns:p14="http://schemas.microsoft.com/office/powerpoint/2010/main" val="2200866070"/>
              </p:ext>
            </p:extLst>
          </p:nvPr>
        </p:nvGraphicFramePr>
        <p:xfrm>
          <a:off x="5495924" y="352425"/>
          <a:ext cx="6372225" cy="33528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6C6A1BA8-EDB3-32B5-A984-CE3888E3280E}"/>
              </a:ext>
            </a:extLst>
          </p:cNvPr>
          <p:cNvSpPr txBox="1"/>
          <p:nvPr/>
        </p:nvSpPr>
        <p:spPr>
          <a:xfrm>
            <a:off x="6000750" y="4114800"/>
            <a:ext cx="5972175" cy="707886"/>
          </a:xfrm>
          <a:prstGeom prst="rect">
            <a:avLst/>
          </a:prstGeom>
          <a:noFill/>
        </p:spPr>
        <p:txBody>
          <a:bodyPr wrap="square" rtlCol="0">
            <a:spAutoFit/>
          </a:bodyPr>
          <a:lstStyle/>
          <a:p>
            <a:r>
              <a:rPr lang="en-US" sz="2000" b="1" dirty="0">
                <a:latin typeface="Candara Light" panose="020E0502030303020204" pitchFamily="34" charset="0"/>
              </a:rPr>
              <a:t>Value of catalog sales for London in January with details of the transactions</a:t>
            </a:r>
            <a:endParaRPr lang="en-IN" sz="2000" b="1" dirty="0">
              <a:latin typeface="Candara Light" panose="020E0502030303020204" pitchFamily="34" charset="0"/>
            </a:endParaRPr>
          </a:p>
        </p:txBody>
      </p:sp>
      <p:graphicFrame>
        <p:nvGraphicFramePr>
          <p:cNvPr id="7" name="Chart 6">
            <a:extLst>
              <a:ext uri="{FF2B5EF4-FFF2-40B4-BE49-F238E27FC236}">
                <a16:creationId xmlns:a16="http://schemas.microsoft.com/office/drawing/2014/main" id="{F6C550A9-8C74-4470-85E9-41B7FFE36E50}"/>
              </a:ext>
            </a:extLst>
          </p:cNvPr>
          <p:cNvGraphicFramePr>
            <a:graphicFrameLocks/>
          </p:cNvGraphicFramePr>
          <p:nvPr>
            <p:extLst>
              <p:ext uri="{D42A27DB-BD31-4B8C-83A1-F6EECF244321}">
                <p14:modId xmlns:p14="http://schemas.microsoft.com/office/powerpoint/2010/main" val="4177080872"/>
              </p:ext>
            </p:extLst>
          </p:nvPr>
        </p:nvGraphicFramePr>
        <p:xfrm>
          <a:off x="850582" y="3878971"/>
          <a:ext cx="4575810" cy="2938519"/>
        </p:xfrm>
        <a:graphic>
          <a:graphicData uri="http://schemas.openxmlformats.org/drawingml/2006/chart">
            <c:chart xmlns:c="http://schemas.openxmlformats.org/drawingml/2006/chart" xmlns:r="http://schemas.openxmlformats.org/officeDocument/2006/relationships" r:id="rId3"/>
          </a:graphicData>
        </a:graphic>
      </p:graphicFrame>
      <p:sp>
        <p:nvSpPr>
          <p:cNvPr id="8" name="Callout: Line 7">
            <a:extLst>
              <a:ext uri="{FF2B5EF4-FFF2-40B4-BE49-F238E27FC236}">
                <a16:creationId xmlns:a16="http://schemas.microsoft.com/office/drawing/2014/main" id="{8ED7E24B-E6F5-E6DB-DABC-DE165756C939}"/>
              </a:ext>
            </a:extLst>
          </p:cNvPr>
          <p:cNvSpPr/>
          <p:nvPr/>
        </p:nvSpPr>
        <p:spPr>
          <a:xfrm flipH="1">
            <a:off x="1390649" y="1401352"/>
            <a:ext cx="2278141" cy="1019175"/>
          </a:xfrm>
          <a:prstGeom prst="borderCallout1">
            <a:avLst>
              <a:gd name="adj1" fmla="val 47722"/>
              <a:gd name="adj2" fmla="val 210"/>
              <a:gd name="adj3" fmla="val 83528"/>
              <a:gd name="adj4" fmla="val -95060"/>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b="1" i="0" u="none" strike="noStrike" dirty="0">
                <a:solidFill>
                  <a:schemeClr val="accent4">
                    <a:lumMod val="50000"/>
                  </a:schemeClr>
                </a:solidFill>
                <a:effectLst/>
                <a:latin typeface="Geneva"/>
              </a:rPr>
              <a:t>18.53%</a:t>
            </a:r>
            <a:r>
              <a:rPr lang="en-IN" sz="4400" b="1" dirty="0">
                <a:solidFill>
                  <a:schemeClr val="accent4">
                    <a:lumMod val="50000"/>
                  </a:schemeClr>
                </a:solidFill>
              </a:rPr>
              <a:t> </a:t>
            </a:r>
          </a:p>
        </p:txBody>
      </p:sp>
      <p:sp>
        <p:nvSpPr>
          <p:cNvPr id="9" name="Callout: Line 8">
            <a:extLst>
              <a:ext uri="{FF2B5EF4-FFF2-40B4-BE49-F238E27FC236}">
                <a16:creationId xmlns:a16="http://schemas.microsoft.com/office/drawing/2014/main" id="{F9420657-E0DD-924F-D2FF-1D4C6F2AD91D}"/>
              </a:ext>
            </a:extLst>
          </p:cNvPr>
          <p:cNvSpPr/>
          <p:nvPr/>
        </p:nvSpPr>
        <p:spPr>
          <a:xfrm>
            <a:off x="7685482" y="5232261"/>
            <a:ext cx="2391967" cy="1019175"/>
          </a:xfrm>
          <a:prstGeom prst="borderCallout1">
            <a:avLst>
              <a:gd name="adj1" fmla="val 47722"/>
              <a:gd name="adj2" fmla="val 210"/>
              <a:gd name="adj3" fmla="val 83528"/>
              <a:gd name="adj4" fmla="val -95060"/>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b="1" i="0" u="none" strike="noStrike" dirty="0">
                <a:solidFill>
                  <a:schemeClr val="accent4">
                    <a:lumMod val="50000"/>
                  </a:schemeClr>
                </a:solidFill>
                <a:effectLst/>
                <a:latin typeface="Geneva"/>
              </a:rPr>
              <a:t>411</a:t>
            </a:r>
            <a:r>
              <a:rPr lang="en-IN" sz="4400" b="1" dirty="0">
                <a:solidFill>
                  <a:schemeClr val="accent4">
                    <a:lumMod val="50000"/>
                  </a:schemeClr>
                </a:solidFill>
              </a:rPr>
              <a:t>  </a:t>
            </a:r>
          </a:p>
        </p:txBody>
      </p:sp>
    </p:spTree>
    <p:extLst>
      <p:ext uri="{BB962C8B-B14F-4D97-AF65-F5344CB8AC3E}">
        <p14:creationId xmlns:p14="http://schemas.microsoft.com/office/powerpoint/2010/main" val="20675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EC3D55-9264-6D67-79A7-56782F0EA069}"/>
              </a:ext>
            </a:extLst>
          </p:cNvPr>
          <p:cNvSpPr txBox="1"/>
          <p:nvPr/>
        </p:nvSpPr>
        <p:spPr>
          <a:xfrm>
            <a:off x="711517" y="533400"/>
            <a:ext cx="4714875" cy="707886"/>
          </a:xfrm>
          <a:prstGeom prst="rect">
            <a:avLst/>
          </a:prstGeom>
          <a:noFill/>
        </p:spPr>
        <p:txBody>
          <a:bodyPr wrap="square" rtlCol="0">
            <a:spAutoFit/>
          </a:bodyPr>
          <a:lstStyle/>
          <a:p>
            <a:r>
              <a:rPr lang="en-US" sz="2000" b="1" dirty="0">
                <a:latin typeface="Candara Light" panose="020E0502030303020204" pitchFamily="34" charset="0"/>
              </a:rPr>
              <a:t>Value of Camel saddle sales for Paris by quarter</a:t>
            </a:r>
            <a:endParaRPr lang="en-IN" sz="2000" b="1" dirty="0">
              <a:latin typeface="Candara Light" panose="020E0502030303020204" pitchFamily="34" charset="0"/>
            </a:endParaRPr>
          </a:p>
        </p:txBody>
      </p:sp>
      <p:sp>
        <p:nvSpPr>
          <p:cNvPr id="6" name="TextBox 5">
            <a:extLst>
              <a:ext uri="{FF2B5EF4-FFF2-40B4-BE49-F238E27FC236}">
                <a16:creationId xmlns:a16="http://schemas.microsoft.com/office/drawing/2014/main" id="{6C6A1BA8-EDB3-32B5-A984-CE3888E3280E}"/>
              </a:ext>
            </a:extLst>
          </p:cNvPr>
          <p:cNvSpPr txBox="1"/>
          <p:nvPr/>
        </p:nvSpPr>
        <p:spPr>
          <a:xfrm>
            <a:off x="5961697" y="4105275"/>
            <a:ext cx="6076950" cy="707886"/>
          </a:xfrm>
          <a:prstGeom prst="rect">
            <a:avLst/>
          </a:prstGeom>
          <a:noFill/>
        </p:spPr>
        <p:txBody>
          <a:bodyPr wrap="square" rtlCol="0">
            <a:spAutoFit/>
          </a:bodyPr>
          <a:lstStyle/>
          <a:p>
            <a:r>
              <a:rPr lang="en-US" sz="2000" b="1" dirty="0">
                <a:latin typeface="Candara Light" panose="020E0502030303020204" pitchFamily="34" charset="0"/>
              </a:rPr>
              <a:t>Number of Elephant polo sticks sold in New York in each month</a:t>
            </a:r>
            <a:endParaRPr lang="en-IN" sz="2000" b="1" dirty="0">
              <a:latin typeface="Candara Light" panose="020E0502030303020204" pitchFamily="34" charset="0"/>
            </a:endParaRPr>
          </a:p>
        </p:txBody>
      </p:sp>
      <p:graphicFrame>
        <p:nvGraphicFramePr>
          <p:cNvPr id="2" name="Chart 1">
            <a:extLst>
              <a:ext uri="{FF2B5EF4-FFF2-40B4-BE49-F238E27FC236}">
                <a16:creationId xmlns:a16="http://schemas.microsoft.com/office/drawing/2014/main" id="{B9DE6967-0CC8-4F70-9DC8-E879F9D467C9}"/>
              </a:ext>
            </a:extLst>
          </p:cNvPr>
          <p:cNvGraphicFramePr>
            <a:graphicFrameLocks/>
          </p:cNvGraphicFramePr>
          <p:nvPr>
            <p:extLst>
              <p:ext uri="{D42A27DB-BD31-4B8C-83A1-F6EECF244321}">
                <p14:modId xmlns:p14="http://schemas.microsoft.com/office/powerpoint/2010/main" val="2811303344"/>
              </p:ext>
            </p:extLst>
          </p:nvPr>
        </p:nvGraphicFramePr>
        <p:xfrm>
          <a:off x="5426391" y="373380"/>
          <a:ext cx="6508433" cy="32461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90C4DC60-1745-45DA-9B81-143BC89A4197}"/>
              </a:ext>
            </a:extLst>
          </p:cNvPr>
          <p:cNvGraphicFramePr>
            <a:graphicFrameLocks/>
          </p:cNvGraphicFramePr>
          <p:nvPr>
            <p:extLst>
              <p:ext uri="{D42A27DB-BD31-4B8C-83A1-F6EECF244321}">
                <p14:modId xmlns:p14="http://schemas.microsoft.com/office/powerpoint/2010/main" val="172979407"/>
              </p:ext>
            </p:extLst>
          </p:nvPr>
        </p:nvGraphicFramePr>
        <p:xfrm>
          <a:off x="93344" y="3619500"/>
          <a:ext cx="5972175" cy="3238500"/>
        </p:xfrm>
        <a:graphic>
          <a:graphicData uri="http://schemas.openxmlformats.org/drawingml/2006/chart">
            <c:chart xmlns:c="http://schemas.openxmlformats.org/drawingml/2006/chart" xmlns:r="http://schemas.openxmlformats.org/officeDocument/2006/relationships" r:id="rId3"/>
          </a:graphicData>
        </a:graphic>
      </p:graphicFrame>
      <p:sp>
        <p:nvSpPr>
          <p:cNvPr id="9" name="Callout: Line 8">
            <a:extLst>
              <a:ext uri="{FF2B5EF4-FFF2-40B4-BE49-F238E27FC236}">
                <a16:creationId xmlns:a16="http://schemas.microsoft.com/office/drawing/2014/main" id="{88C186BA-7106-C01A-1403-973D4BF5FD81}"/>
              </a:ext>
            </a:extLst>
          </p:cNvPr>
          <p:cNvSpPr/>
          <p:nvPr/>
        </p:nvSpPr>
        <p:spPr>
          <a:xfrm flipH="1">
            <a:off x="1752597" y="1241286"/>
            <a:ext cx="1819277" cy="1869014"/>
          </a:xfrm>
          <a:prstGeom prst="borderCallout1">
            <a:avLst>
              <a:gd name="adj1" fmla="val 47722"/>
              <a:gd name="adj2" fmla="val 210"/>
              <a:gd name="adj3" fmla="val 69768"/>
              <a:gd name="adj4" fmla="val -99772"/>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IN" sz="2000" b="1" dirty="0" err="1">
                <a:solidFill>
                  <a:schemeClr val="accent4">
                    <a:lumMod val="50000"/>
                  </a:schemeClr>
                </a:solidFill>
                <a:latin typeface="Geneva"/>
              </a:rPr>
              <a:t>Qtr</a:t>
            </a:r>
            <a:r>
              <a:rPr lang="en-IN" sz="2000" b="1" dirty="0">
                <a:solidFill>
                  <a:schemeClr val="accent4">
                    <a:lumMod val="50000"/>
                  </a:schemeClr>
                </a:solidFill>
                <a:latin typeface="Geneva"/>
              </a:rPr>
              <a:t> 1- 12156</a:t>
            </a:r>
          </a:p>
          <a:p>
            <a:pPr>
              <a:lnSpc>
                <a:spcPct val="150000"/>
              </a:lnSpc>
            </a:pPr>
            <a:r>
              <a:rPr lang="en-IN" sz="2000" b="1" dirty="0" err="1">
                <a:solidFill>
                  <a:schemeClr val="accent4">
                    <a:lumMod val="50000"/>
                  </a:schemeClr>
                </a:solidFill>
                <a:latin typeface="Geneva"/>
              </a:rPr>
              <a:t>Qtr</a:t>
            </a:r>
            <a:r>
              <a:rPr lang="en-IN" sz="2000" b="1" dirty="0">
                <a:solidFill>
                  <a:schemeClr val="accent4">
                    <a:lumMod val="50000"/>
                  </a:schemeClr>
                </a:solidFill>
                <a:latin typeface="Geneva"/>
              </a:rPr>
              <a:t> 2- 14950</a:t>
            </a:r>
          </a:p>
          <a:p>
            <a:pPr>
              <a:lnSpc>
                <a:spcPct val="150000"/>
              </a:lnSpc>
            </a:pPr>
            <a:r>
              <a:rPr lang="en-IN" sz="2000" b="1" dirty="0" err="1">
                <a:solidFill>
                  <a:schemeClr val="accent4">
                    <a:lumMod val="50000"/>
                  </a:schemeClr>
                </a:solidFill>
                <a:latin typeface="Geneva"/>
              </a:rPr>
              <a:t>Qtr</a:t>
            </a:r>
            <a:r>
              <a:rPr lang="en-IN" sz="2000" b="1" dirty="0">
                <a:solidFill>
                  <a:schemeClr val="accent4">
                    <a:lumMod val="50000"/>
                  </a:schemeClr>
                </a:solidFill>
                <a:latin typeface="Geneva"/>
              </a:rPr>
              <a:t> 3- 24518</a:t>
            </a:r>
          </a:p>
          <a:p>
            <a:pPr>
              <a:lnSpc>
                <a:spcPct val="150000"/>
              </a:lnSpc>
            </a:pPr>
            <a:r>
              <a:rPr lang="en-IN" sz="2000" b="1" dirty="0" err="1">
                <a:solidFill>
                  <a:schemeClr val="accent4">
                    <a:lumMod val="50000"/>
                  </a:schemeClr>
                </a:solidFill>
                <a:latin typeface="Geneva"/>
              </a:rPr>
              <a:t>Qtr</a:t>
            </a:r>
            <a:r>
              <a:rPr lang="en-IN" sz="2000" b="1" dirty="0">
                <a:solidFill>
                  <a:schemeClr val="accent4">
                    <a:lumMod val="50000"/>
                  </a:schemeClr>
                </a:solidFill>
                <a:latin typeface="Geneva"/>
              </a:rPr>
              <a:t> 4- 8372</a:t>
            </a:r>
            <a:endParaRPr lang="en-IN" sz="2000" b="1" dirty="0">
              <a:solidFill>
                <a:schemeClr val="accent4">
                  <a:lumMod val="50000"/>
                </a:schemeClr>
              </a:solidFill>
            </a:endParaRPr>
          </a:p>
        </p:txBody>
      </p:sp>
      <p:sp>
        <p:nvSpPr>
          <p:cNvPr id="11" name="Callout: Line 10">
            <a:extLst>
              <a:ext uri="{FF2B5EF4-FFF2-40B4-BE49-F238E27FC236}">
                <a16:creationId xmlns:a16="http://schemas.microsoft.com/office/drawing/2014/main" id="{C9A631CE-1A42-7606-7407-63673A0745D6}"/>
              </a:ext>
            </a:extLst>
          </p:cNvPr>
          <p:cNvSpPr/>
          <p:nvPr/>
        </p:nvSpPr>
        <p:spPr>
          <a:xfrm>
            <a:off x="7537010" y="4889152"/>
            <a:ext cx="2730939" cy="946428"/>
          </a:xfrm>
          <a:prstGeom prst="borderCallout1">
            <a:avLst>
              <a:gd name="adj1" fmla="val 47722"/>
              <a:gd name="adj2" fmla="val 210"/>
              <a:gd name="adj3" fmla="val 83528"/>
              <a:gd name="adj4" fmla="val -95060"/>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IN" sz="2000" b="1" dirty="0">
                <a:solidFill>
                  <a:schemeClr val="accent4">
                    <a:lumMod val="50000"/>
                  </a:schemeClr>
                </a:solidFill>
                <a:latin typeface="Geneva"/>
              </a:rPr>
              <a:t>Max sold in Apr, Dec</a:t>
            </a:r>
          </a:p>
          <a:p>
            <a:pPr>
              <a:lnSpc>
                <a:spcPct val="150000"/>
              </a:lnSpc>
            </a:pPr>
            <a:r>
              <a:rPr lang="en-IN" sz="2000" b="1" dirty="0">
                <a:solidFill>
                  <a:schemeClr val="accent4">
                    <a:lumMod val="50000"/>
                  </a:schemeClr>
                </a:solidFill>
                <a:latin typeface="Geneva"/>
              </a:rPr>
              <a:t>Least sold in Jul</a:t>
            </a:r>
            <a:endParaRPr lang="en-IN" sz="2000" b="1" dirty="0">
              <a:solidFill>
                <a:schemeClr val="accent4">
                  <a:lumMod val="50000"/>
                </a:schemeClr>
              </a:solidFill>
            </a:endParaRPr>
          </a:p>
        </p:txBody>
      </p:sp>
    </p:spTree>
    <p:extLst>
      <p:ext uri="{BB962C8B-B14F-4D97-AF65-F5344CB8AC3E}">
        <p14:creationId xmlns:p14="http://schemas.microsoft.com/office/powerpoint/2010/main" val="2234609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665</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Calibri Light</vt:lpstr>
      <vt:lpstr>Candara Light</vt:lpstr>
      <vt:lpstr>Franklin Gothic Heavy</vt:lpstr>
      <vt:lpstr>Garamond</vt:lpstr>
      <vt:lpstr>Geneva</vt:lpstr>
      <vt:lpstr>Söhne</vt:lpstr>
      <vt:lpstr>Wingdings</vt:lpstr>
      <vt:lpstr>Office Theme</vt:lpstr>
      <vt:lpstr>PowerPoint Presentation</vt:lpstr>
      <vt:lpstr>Agenda</vt:lpstr>
      <vt:lpstr>Introduction</vt:lpstr>
      <vt:lpstr>Problem Statement and Data Source</vt:lpstr>
      <vt:lpstr>Problem Statement and Data Source</vt:lpstr>
      <vt:lpstr>PowerPoint Presentation</vt:lpstr>
      <vt:lpstr>PowerPoint Presentation</vt:lpstr>
      <vt:lpstr>PowerPoint Presentation</vt:lpstr>
      <vt:lpstr>PowerPoint Presentation</vt:lpstr>
      <vt:lpstr>PowerPoint Presentation</vt:lpstr>
      <vt:lpstr>Sales Platform Comparison in All Cities</vt:lpstr>
      <vt:lpstr>Overall Comparison of Sales Platforms</vt:lpstr>
      <vt:lpstr>Monthly Sales Comparison  </vt:lpstr>
      <vt:lpstr>Quarterly Sales Comparison</vt:lpstr>
      <vt:lpstr>Business Impact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kunal joshi</dc:creator>
  <cp:lastModifiedBy>kunal joshi</cp:lastModifiedBy>
  <cp:revision>1</cp:revision>
  <dcterms:created xsi:type="dcterms:W3CDTF">2024-01-29T09:46:16Z</dcterms:created>
  <dcterms:modified xsi:type="dcterms:W3CDTF">2024-01-29T17:10:21Z</dcterms:modified>
</cp:coreProperties>
</file>