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1" r:id="rId9"/>
    <p:sldId id="260" r:id="rId10"/>
    <p:sldId id="271" r:id="rId11"/>
    <p:sldId id="276" r:id="rId12"/>
    <p:sldId id="275" r:id="rId13"/>
    <p:sldId id="277" r:id="rId14"/>
    <p:sldId id="279" r:id="rId15"/>
    <p:sldId id="280" r:id="rId16"/>
    <p:sldId id="278" r:id="rId17"/>
    <p:sldId id="281" r:id="rId18"/>
    <p:sldId id="270" r:id="rId19"/>
    <p:sldId id="273" r:id="rId20"/>
    <p:sldId id="267" r:id="rId21"/>
    <p:sldId id="268" r:id="rId22"/>
    <p:sldId id="284" r:id="rId23"/>
    <p:sldId id="269" r:id="rId24"/>
    <p:sldId id="285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>
        <p:scale>
          <a:sx n="96" d="100"/>
          <a:sy n="96" d="100"/>
        </p:scale>
        <p:origin x="728" y="4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imarah" userId="8180f1272b23fcfc" providerId="LiveId" clId="{68C4736C-6E53-4AA4-AB6C-DDA03B99AF6B}"/>
    <pc:docChg chg="modSld">
      <pc:chgData name="michelle imarah" userId="8180f1272b23fcfc" providerId="LiveId" clId="{68C4736C-6E53-4AA4-AB6C-DDA03B99AF6B}" dt="2022-03-29T17:46:28.680" v="1" actId="1036"/>
      <pc:docMkLst>
        <pc:docMk/>
      </pc:docMkLst>
      <pc:sldChg chg="modSp mod">
        <pc:chgData name="michelle imarah" userId="8180f1272b23fcfc" providerId="LiveId" clId="{68C4736C-6E53-4AA4-AB6C-DDA03B99AF6B}" dt="2022-03-29T17:46:28.680" v="1" actId="1036"/>
        <pc:sldMkLst>
          <pc:docMk/>
          <pc:sldMk cId="861853868" sldId="271"/>
        </pc:sldMkLst>
        <pc:picChg chg="mod">
          <ac:chgData name="michelle imarah" userId="8180f1272b23fcfc" providerId="LiveId" clId="{68C4736C-6E53-4AA4-AB6C-DDA03B99AF6B}" dt="2022-03-29T17:46:28.680" v="1" actId="1036"/>
          <ac:picMkLst>
            <pc:docMk/>
            <pc:sldMk cId="861853868" sldId="271"/>
            <ac:picMk id="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3/29/2022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com/resources/what-open-sour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g/1530-choosing-an-open-source-licen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umfoc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ephyrtransport.org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data.org/downloads.html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tinuum.io/anaconda/pkg-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boeing/urban-data-science" TargetMode="External"/><Relationship Id="rId7" Type="http://schemas.openxmlformats.org/officeDocument/2006/relationships/hyperlink" Target="https://github.com/sfcta" TargetMode="External"/><Relationship Id="rId2" Type="http://schemas.openxmlformats.org/officeDocument/2006/relationships/hyperlink" Target="https://github.com/waddell/urban-informatics-and-visu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ropolitanTransportationCommission" TargetMode="External"/><Relationship Id="rId5" Type="http://schemas.openxmlformats.org/officeDocument/2006/relationships/hyperlink" Target="https://github.com/osPlanning" TargetMode="External"/><Relationship Id="rId4" Type="http://schemas.openxmlformats.org/officeDocument/2006/relationships/hyperlink" Target="https://github.com/UD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uky.edu/transport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blogs.nytimes.com/2014/10/08/guest-post-practical-tools-for-teaching-news-literac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handbook.org/guide/en/what-is-open-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kscore.com/professional/walk-score-apis.php" TargetMode="External"/><Relationship Id="rId3" Type="http://schemas.openxmlformats.org/officeDocument/2006/relationships/hyperlink" Target="https://www.openstreetmap.org/" TargetMode="External"/><Relationship Id="rId7" Type="http://schemas.openxmlformats.org/officeDocument/2006/relationships/hyperlink" Target="http://ao.umn.edu/data/" TargetMode="External"/><Relationship Id="rId12" Type="http://schemas.openxmlformats.org/officeDocument/2006/relationships/hyperlink" Target="http://www.gtfs-data-exchange.com/" TargetMode="External"/><Relationship Id="rId2" Type="http://schemas.openxmlformats.org/officeDocument/2006/relationships/hyperlink" Target="http://faf.ornl.gov/faf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ddwschneider.com/posts/analyzing-1-1-billion-nyc-taxi-and-uber-trips-with-a-vengeance/#taxi-data" TargetMode="External"/><Relationship Id="rId11" Type="http://schemas.openxmlformats.org/officeDocument/2006/relationships/hyperlink" Target="https://developers.google.com/transit/gtfs/" TargetMode="External"/><Relationship Id="rId5" Type="http://schemas.openxmlformats.org/officeDocument/2006/relationships/hyperlink" Target="http://www.nyc.gov/html/tlc/html/about/trip_record_data.shtml" TargetMode="External"/><Relationship Id="rId10" Type="http://schemas.openxmlformats.org/officeDocument/2006/relationships/hyperlink" Target="http://onebusaway.org/" TargetMode="External"/><Relationship Id="rId4" Type="http://schemas.openxmlformats.org/officeDocument/2006/relationships/hyperlink" Target="https://www.stb.gov/stb/industry/econ_waybill.html" TargetMode="External"/><Relationship Id="rId9" Type="http://schemas.openxmlformats.org/officeDocument/2006/relationships/hyperlink" Target="https://movement.uber.com/cit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lery.com/blog/the-best-travel-apis-discover-contribute/" TargetMode="External"/><Relationship Id="rId3" Type="http://schemas.openxmlformats.org/officeDocument/2006/relationships/hyperlink" Target="https://developers.google.com/maps/web-services/" TargetMode="External"/><Relationship Id="rId7" Type="http://schemas.openxmlformats.org/officeDocument/2006/relationships/hyperlink" Target="https://www.programmableweb.com/news/how-smart-cities-are-using-apis-public-transport-apis/2014/05/22" TargetMode="External"/><Relationship Id="rId2" Type="http://schemas.openxmlformats.org/officeDocument/2006/relationships/hyperlink" Target="https://www.waze.com/about/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rsage.com/" TargetMode="External"/><Relationship Id="rId5" Type="http://schemas.openxmlformats.org/officeDocument/2006/relationships/hyperlink" Target="http://inrix.com/" TargetMode="External"/><Relationship Id="rId4" Type="http://schemas.openxmlformats.org/officeDocument/2006/relationships/hyperlink" Target="https://developer.here.com/" TargetMode="External"/><Relationship Id="rId9" Type="http://schemas.openxmlformats.org/officeDocument/2006/relationships/hyperlink" Target="https://www.programmableweb.com/category/transportation/ap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atamart.business.transportation.ky.gov/" TargetMode="External"/><Relationship Id="rId3" Type="http://schemas.openxmlformats.org/officeDocument/2006/relationships/hyperlink" Target="https://www.data.gov/" TargetMode="External"/><Relationship Id="rId7" Type="http://schemas.openxmlformats.org/officeDocument/2006/relationships/hyperlink" Target="http://data.lexingtonky.gov/" TargetMode="External"/><Relationship Id="rId12" Type="http://schemas.openxmlformats.org/officeDocument/2006/relationships/hyperlink" Target="http://www.scribblelive.com/blog/2012/03/30/data-sources/" TargetMode="External"/><Relationship Id="rId2" Type="http://schemas.openxmlformats.org/officeDocument/2006/relationships/hyperlink" Target="http://www.census.gov/data/developers/data-s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vicdata.io/" TargetMode="External"/><Relationship Id="rId11" Type="http://schemas.openxmlformats.org/officeDocument/2006/relationships/hyperlink" Target="http://www.forbes.com/sites/bernardmarr/2016/02/12/big-data-35-brilliant-and-free-data-sources-for-2016/#7b8a78bb6796" TargetMode="External"/><Relationship Id="rId5" Type="http://schemas.openxmlformats.org/officeDocument/2006/relationships/hyperlink" Target="http://theodi.org/" TargetMode="External"/><Relationship Id="rId10" Type="http://schemas.openxmlformats.org/officeDocument/2006/relationships/hyperlink" Target="https://511.org/developers/list/apis/" TargetMode="External"/><Relationship Id="rId4" Type="http://schemas.openxmlformats.org/officeDocument/2006/relationships/hyperlink" Target="https://www.opendatanetwork.com/" TargetMode="External"/><Relationship Id="rId9" Type="http://schemas.openxmlformats.org/officeDocument/2006/relationships/hyperlink" Target="https://data.sfgov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Resources: Open Data and Open-Source Software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84295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E 599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358770"/>
            <a:ext cx="7746209" cy="174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56546"/>
            <a:ext cx="7065785" cy="34777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776" y="6197280"/>
            <a:ext cx="5670630" cy="6580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4"/>
              </a:rPr>
              <a:t>https://opensource.com/resources/what-open-source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Software: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licensing agreements</a:t>
            </a:r>
          </a:p>
          <a:p>
            <a:r>
              <a:rPr lang="en-US" dirty="0"/>
              <a:t>Someone gets paid to improve and maintain this stuff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85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Source: </a:t>
            </a:r>
            <a:r>
              <a:rPr lang="en-US" dirty="0"/>
              <a:t>Could be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Share effort of development</a:t>
            </a:r>
          </a:p>
          <a:p>
            <a:r>
              <a:rPr lang="en-US" dirty="0"/>
              <a:t>Not worth fighting about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Someone still needs to get paid to work on it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often someone who gets paid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Commercial Licenses</a:t>
            </a:r>
          </a:p>
          <a:p>
            <a:r>
              <a:rPr lang="en-US" dirty="0"/>
              <a:t>Permanent use</a:t>
            </a:r>
          </a:p>
          <a:p>
            <a:r>
              <a:rPr lang="en-US" dirty="0"/>
              <a:t>Software as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Open-Source Licenses</a:t>
            </a:r>
          </a:p>
          <a:p>
            <a:r>
              <a:rPr lang="en-US" dirty="0"/>
              <a:t>Permissive -- do what you want, just attribute</a:t>
            </a:r>
          </a:p>
          <a:p>
            <a:r>
              <a:rPr lang="en-US" dirty="0"/>
              <a:t>Copy-Left – must share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365882"/>
            <a:ext cx="882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Choosing and use a license: 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https://github.com/blog/1530-choosing-an-open-source-license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home for collaborative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35" y="2933945"/>
            <a:ext cx="6057165" cy="4780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http://www.numfocus.org/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05" y="1403775"/>
            <a:ext cx="4770530" cy="168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879050"/>
            <a:ext cx="5534722" cy="20259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21650" y="5994285"/>
            <a:ext cx="6057165" cy="47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 dirty="0">
                <a:hlinkClick r:id="rId5"/>
              </a:rPr>
              <a:t>http://zephyrtransport.org/</a:t>
            </a:r>
            <a:r>
              <a:rPr lang="en-US" sz="20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1. Python Standard Library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https://docs.python.org/3/library/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2. Python Open Data Science Stack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http://pydata.org/downloads.html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Anaconda Packages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https://docs.continuum.io/anaconda/pkg-docs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Anaconda Navigator installed on your computer</a:t>
            </a:r>
          </a:p>
          <a:p>
            <a:pPr marL="0" indent="0">
              <a:buNone/>
            </a:pPr>
            <a:r>
              <a:rPr lang="en-GB" sz="2000" dirty="0"/>
              <a:t>	- From command prompt: </a:t>
            </a:r>
            <a:r>
              <a:rPr lang="en-GB" sz="2000" dirty="0" err="1"/>
              <a:t>conda</a:t>
            </a:r>
            <a:r>
              <a:rPr lang="en-GB" sz="2000" dirty="0"/>
              <a:t> install &lt;package name&gt;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4.  </a:t>
            </a:r>
            <a:r>
              <a:rPr lang="en-GB" sz="2000" dirty="0" err="1"/>
              <a:t>PyPI</a:t>
            </a:r>
            <a:r>
              <a:rPr lang="en-GB" sz="2000" dirty="0"/>
              <a:t> - the Python Package Index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https://pypi.python.org/pypi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From command prompt: pip install &lt;package name&gt;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5. </a:t>
            </a:r>
            <a:r>
              <a:rPr lang="en-GB" sz="2000" dirty="0" err="1"/>
              <a:t>Github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6. Specific people or organizations you are familiar with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9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93685"/>
            <a:ext cx="8489950" cy="540730"/>
          </a:xfrm>
        </p:spPr>
        <p:txBody>
          <a:bodyPr/>
          <a:lstStyle/>
          <a:p>
            <a:r>
              <a:rPr lang="en-US" dirty="0"/>
              <a:t>A few I like 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43735"/>
            <a:ext cx="8489950" cy="55806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starting point for this course: 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https://github.com/waddell/urban-informatics-and-visualization</a:t>
            </a:r>
            <a:r>
              <a:rPr lang="en-GB" sz="2000" dirty="0"/>
              <a:t>   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https://github.com/gboeing/urban-data-science</a:t>
            </a:r>
            <a:r>
              <a:rPr lang="en-GB" sz="2000" dirty="0"/>
              <a:t>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Urban Data Science Toolkit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https://github.com/UDST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osPlanning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5"/>
              </a:rPr>
              <a:t>https://github.com/osPlanning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Metropolitan Transportation Commission (MTC)</a:t>
            </a:r>
          </a:p>
          <a:p>
            <a:pPr marL="0" indent="0">
              <a:buNone/>
            </a:pPr>
            <a:r>
              <a:rPr lang="en-GB" sz="2000" dirty="0">
                <a:hlinkClick r:id="rId6"/>
              </a:rPr>
              <a:t>https://github.com/MetropolitanTransportationCommission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San Francisco County Transportation Authority (SFCTA)</a:t>
            </a:r>
          </a:p>
          <a:p>
            <a:pPr marL="0" indent="0">
              <a:buNone/>
            </a:pPr>
            <a:r>
              <a:rPr lang="en-GB" sz="2000" dirty="0">
                <a:hlinkClick r:id="rId7"/>
              </a:rPr>
              <a:t>https://github.com/sfcta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6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13765"/>
            <a:ext cx="8489950" cy="5023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That’s a lot of stuff!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Welcome to the 21</a:t>
            </a:r>
            <a:r>
              <a:rPr lang="en-US" baseline="30000" dirty="0">
                <a:solidFill>
                  <a:schemeClr val="accent2"/>
                </a:solidFill>
              </a:rPr>
              <a:t>st</a:t>
            </a:r>
            <a:r>
              <a:rPr lang="en-US" dirty="0">
                <a:solidFill>
                  <a:schemeClr val="accent2"/>
                </a:solidFill>
              </a:rPr>
              <a:t> Century.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don’t you just tell us what’s good and what’s junk?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Sorry, that’s hard…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…but I’ll try to give you some help sorting through the noise.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Questions to ask</a:t>
            </a:r>
          </a:p>
          <a:p>
            <a:r>
              <a:rPr lang="en-US" dirty="0"/>
              <a:t>Who is providing data/software and why?</a:t>
            </a:r>
          </a:p>
          <a:p>
            <a:pPr lvl="1"/>
            <a:r>
              <a:rPr lang="en-US" dirty="0"/>
              <a:t>Read the ‘About’ page!</a:t>
            </a:r>
          </a:p>
          <a:p>
            <a:r>
              <a:rPr lang="en-US" dirty="0"/>
              <a:t>Where do the data come from?  What are the potential biases/limitations of these data? </a:t>
            </a:r>
          </a:p>
          <a:p>
            <a:r>
              <a:rPr lang="en-US" dirty="0"/>
              <a:t>How are they processed? Can I trace back to the original source?  </a:t>
            </a:r>
          </a:p>
          <a:p>
            <a:r>
              <a:rPr lang="en-US" dirty="0"/>
              <a:t>Is it vetted? How many users? User reviews? Peer reviewed?  </a:t>
            </a:r>
          </a:p>
          <a:p>
            <a:r>
              <a:rPr lang="en-US" dirty="0"/>
              <a:t>What testing has the software undergone?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9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 Data &amp; Available Data</a:t>
            </a:r>
          </a:p>
          <a:p>
            <a:pPr marL="514350" indent="-514350">
              <a:buAutoNum type="arabicPeriod"/>
            </a:pPr>
            <a:r>
              <a:rPr lang="en-US" dirty="0"/>
              <a:t>Open Source Software</a:t>
            </a:r>
          </a:p>
          <a:p>
            <a:pPr marL="514350" indent="-514350">
              <a:buAutoNum type="arabicPeriod"/>
            </a:pPr>
            <a:r>
              <a:rPr lang="en-US" dirty="0"/>
              <a:t>Sorting Through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Verification and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Verification: </a:t>
            </a:r>
            <a:r>
              <a:rPr lang="en-US" dirty="0"/>
              <a:t>Check that the software/data does what it says it does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Validation: </a:t>
            </a:r>
            <a:r>
              <a:rPr lang="en-US" dirty="0"/>
              <a:t>Check against an independent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0405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External Evidence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Data are one form of evidence.  There are others as well.  What else can I bring to the table?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literature review.  Some resources: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http://libguides.uky.edu/transportation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Focus on peer-reviewed academic literature.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Consider a systematic literature review.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1297"/>
            <a:ext cx="8489950" cy="54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IMVAIN Source Reliability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83794"/>
            <a:ext cx="8489950" cy="4994698"/>
          </a:xfrm>
        </p:spPr>
        <p:txBody>
          <a:bodyPr/>
          <a:lstStyle/>
          <a:p>
            <a:r>
              <a:rPr lang="en-US" sz="2400" b="1" dirty="0"/>
              <a:t>Independent</a:t>
            </a:r>
            <a:r>
              <a:rPr lang="en-US" sz="2400" dirty="0"/>
              <a:t> sources are preferable to self-interested sources.</a:t>
            </a:r>
          </a:p>
          <a:p>
            <a:r>
              <a:rPr lang="en-US" sz="2400" b="1" dirty="0"/>
              <a:t>Multiple</a:t>
            </a:r>
            <a:r>
              <a:rPr lang="en-US" sz="2400" dirty="0"/>
              <a:t> sources are preferable to a report based on a single source.</a:t>
            </a:r>
          </a:p>
          <a:p>
            <a:r>
              <a:rPr lang="en-US" sz="2400" dirty="0"/>
              <a:t>Sources who </a:t>
            </a:r>
            <a:r>
              <a:rPr lang="en-US" sz="2400" b="1" dirty="0"/>
              <a:t>Verify</a:t>
            </a:r>
            <a:r>
              <a:rPr lang="en-US" sz="2400" dirty="0"/>
              <a:t> or provide verifiable information are preferable to those who merely assert.</a:t>
            </a:r>
          </a:p>
          <a:p>
            <a:r>
              <a:rPr lang="en-US" sz="2400" b="1" dirty="0"/>
              <a:t>Authoritative</a:t>
            </a:r>
            <a:r>
              <a:rPr lang="en-US" sz="2400" dirty="0"/>
              <a:t> and/or </a:t>
            </a:r>
            <a:r>
              <a:rPr lang="en-US" sz="2400" b="1" dirty="0"/>
              <a:t>Informed</a:t>
            </a:r>
            <a:r>
              <a:rPr lang="en-US" sz="2400" dirty="0"/>
              <a:t> sources are preferable to sources who are uninformed or lack authoritative background.</a:t>
            </a:r>
          </a:p>
          <a:p>
            <a:r>
              <a:rPr lang="en-US" sz="2400" b="1" dirty="0"/>
              <a:t>Named</a:t>
            </a:r>
            <a:r>
              <a:rPr lang="en-US" sz="2400" dirty="0"/>
              <a:t> sources are better than anonymous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5800392"/>
            <a:ext cx="848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 O’Connor, “Practical Tools for Teaching News Literacy,” </a:t>
            </a:r>
            <a:r>
              <a:rPr lang="en-US" sz="1400" i="1" dirty="0"/>
              <a:t>The Learning Network - Teaching and Learning with the New York Times</a:t>
            </a:r>
            <a:r>
              <a:rPr lang="en-US" sz="1400" dirty="0"/>
              <a:t>, 08-Oct-2014. </a:t>
            </a:r>
            <a:r>
              <a:rPr lang="en-US" sz="1400" u="sng" dirty="0">
                <a:hlinkClick r:id="rId2"/>
              </a:rPr>
              <a:t>https://learning.blogs.nytimes.com/2014/10/08/guest-post-practical-tools-for-teaching-news-literacy/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58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538790"/>
            <a:ext cx="3645405" cy="46285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6965" y="1493785"/>
            <a:ext cx="4590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Galileo </a:t>
            </a:r>
            <a:r>
              <a:rPr lang="en-US" sz="2400" i="1" dirty="0"/>
              <a:t>Two New Sciences</a:t>
            </a:r>
          </a:p>
          <a:p>
            <a:endParaRPr lang="en-US" sz="2400" i="1" dirty="0"/>
          </a:p>
          <a:p>
            <a:r>
              <a:rPr lang="en-GB" sz="2400" dirty="0"/>
              <a:t>Even with a strong scientific process, additional community-level components are required to ensure the validity and credibility of science. These include: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recording and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External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198, University of Washington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78" y="1359104"/>
            <a:ext cx="6285793" cy="5129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52220" y="6209159"/>
            <a:ext cx="2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http://callingbullshit.org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7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/>
              <a:t>Open data is data that can be freely used, re-used and redistributed by anyone - subject only, at most, to the requirement to attribute and </a:t>
            </a:r>
            <a:r>
              <a:rPr lang="en-GB" i="1" dirty="0" err="1"/>
              <a:t>sharealike</a:t>
            </a:r>
            <a:r>
              <a:rPr lang="en-GB" i="1" dirty="0"/>
              <a:t>.</a:t>
            </a:r>
            <a:r>
              <a:rPr lang="en-GB" sz="1600" i="1" dirty="0"/>
              <a:t>	</a:t>
            </a:r>
          </a:p>
          <a:p>
            <a:pPr marL="0" indent="0">
              <a:buNone/>
            </a:pPr>
            <a:r>
              <a:rPr lang="en-GB" sz="1600" i="1" dirty="0"/>
              <a:t>-- Open Data Handbook: </a:t>
            </a:r>
            <a:r>
              <a:rPr lang="en-US" sz="1600" dirty="0">
                <a:hlinkClick r:id="rId2"/>
              </a:rPr>
              <a:t>http://opendatahandbook.org/guide/en/what-is-open-data/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6565" y="4419110"/>
            <a:ext cx="7650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We do not restrict ourselves to open data in this course, but it is worth knowing about because open data are often both valuable and available.   </a:t>
            </a:r>
          </a:p>
        </p:txBody>
      </p:sp>
    </p:spTree>
    <p:extLst>
      <p:ext uri="{BB962C8B-B14F-4D97-AF65-F5344CB8AC3E}">
        <p14:creationId xmlns:p14="http://schemas.microsoft.com/office/powerpoint/2010/main" val="31133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Data: </a:t>
            </a:r>
            <a:r>
              <a:rPr lang="en-US" dirty="0"/>
              <a:t>Usually from a government, university or non-profit.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Often subject to Freedom of Information Act (FOIA) anyway. 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Data: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r>
              <a:rPr lang="en-US" dirty="0"/>
              <a:t>Sometimes community service or regulation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data use agreements</a:t>
            </a:r>
          </a:p>
          <a:p>
            <a:r>
              <a:rPr lang="en-US" dirty="0"/>
              <a:t>Need to pay someone to work on this stuff</a:t>
            </a:r>
          </a:p>
          <a:p>
            <a:r>
              <a:rPr lang="en-US" dirty="0"/>
              <a:t>Pay for value added or for a ‘data monopoly’?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&amp;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owns data about YOU?</a:t>
            </a:r>
          </a:p>
          <a:p>
            <a:r>
              <a:rPr lang="en-US" dirty="0"/>
              <a:t>Example of Cubic, </a:t>
            </a:r>
            <a:r>
              <a:rPr lang="en-US" dirty="0" err="1"/>
              <a:t>AirSage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Need to protect personally identifiable information (PII).  </a:t>
            </a:r>
          </a:p>
          <a:p>
            <a:r>
              <a:rPr lang="en-US" dirty="0"/>
              <a:t>What are valid uses of personal data?</a:t>
            </a:r>
          </a:p>
          <a:p>
            <a:r>
              <a:rPr lang="en-US" dirty="0"/>
              <a:t>Value of a ‘firewall’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Freight Analysis Framework: </a:t>
            </a:r>
            <a:r>
              <a:rPr lang="en-GB" sz="2000" dirty="0">
                <a:hlinkClick r:id="rId2"/>
              </a:rPr>
              <a:t>http://faf.ornl.gov/fafweb/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OpenStreetMap</a:t>
            </a:r>
            <a:r>
              <a:rPr lang="en-GB" sz="2000" dirty="0"/>
              <a:t>: </a:t>
            </a:r>
            <a:r>
              <a:rPr lang="en-GB" sz="2000" dirty="0">
                <a:hlinkClick r:id="rId3"/>
              </a:rPr>
              <a:t>https://www.openstreetmap.org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Rail Waybill: </a:t>
            </a:r>
            <a:r>
              <a:rPr lang="en-GB" sz="2000" dirty="0">
                <a:hlinkClick r:id="rId4"/>
              </a:rPr>
              <a:t>https://www.stb.gov/stb/industry/econ_waybill.html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NYC Taxi Trips: </a:t>
            </a:r>
            <a:r>
              <a:rPr lang="en-US" sz="2000" dirty="0">
                <a:hlinkClick r:id="rId5"/>
              </a:rPr>
              <a:t>http://www.nyc.gov/html/tlc/html/about/trip_record_data.shtml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http://toddwschneider.com/posts/analyzing-1-1-billion-nyc-taxi-and-uber-trips-with-a-vengeance/#taxi-data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Accessibility Observatory: </a:t>
            </a:r>
            <a:r>
              <a:rPr lang="en-US" sz="2000" dirty="0">
                <a:hlinkClick r:id="rId7"/>
              </a:rPr>
              <a:t>http://ao.umn.edu/data/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WalkScore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https://www.walkscore.com/professional/walk-score-apis.php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Uber Movement: </a:t>
            </a:r>
            <a:r>
              <a:rPr lang="en-US" sz="2000" dirty="0">
                <a:hlinkClick r:id="rId9"/>
              </a:rPr>
              <a:t>https://movement.uber.com/cities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OneBusAway</a:t>
            </a:r>
            <a:r>
              <a:rPr lang="en-US" sz="2000" dirty="0"/>
              <a:t>: </a:t>
            </a:r>
            <a:r>
              <a:rPr lang="en-US" sz="2000" dirty="0">
                <a:hlinkClick r:id="rId10"/>
              </a:rPr>
              <a:t>http://onebusaway.org/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GTFS: </a:t>
            </a:r>
            <a:r>
              <a:rPr lang="en-US" sz="2000" dirty="0">
                <a:hlinkClick r:id="rId11"/>
              </a:rPr>
              <a:t>https://developers.google.com/transit/gtfs/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http://www.gtfs-data-exchange.com/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0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Waze: </a:t>
            </a:r>
            <a:r>
              <a:rPr lang="en-US" sz="2000" dirty="0">
                <a:hlinkClick r:id="rId2"/>
              </a:rPr>
              <a:t>https://www.</a:t>
            </a:r>
            <a:r>
              <a:rPr lang="en-US" sz="2000" b="1" dirty="0">
                <a:hlinkClick r:id="rId2"/>
              </a:rPr>
              <a:t>waze</a:t>
            </a:r>
            <a:r>
              <a:rPr lang="en-US" sz="2000" dirty="0">
                <a:hlinkClick r:id="rId2"/>
              </a:rPr>
              <a:t>.com/about/dev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Google Maps Distance Matrix API: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https://developers.google.com/maps/web-services/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Here: </a:t>
            </a:r>
            <a:r>
              <a:rPr lang="en-US" sz="2000" dirty="0">
                <a:hlinkClick r:id="rId4"/>
              </a:rPr>
              <a:t>https://developer.here.com/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INRIX: </a:t>
            </a:r>
            <a:r>
              <a:rPr lang="en-US" sz="2000" dirty="0">
                <a:hlinkClick r:id="rId5"/>
              </a:rPr>
              <a:t>http://inrix.com/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AirSage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http://www.airsage.com/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noted previously: </a:t>
            </a:r>
          </a:p>
          <a:p>
            <a:pPr marL="0" indent="0">
              <a:buNone/>
            </a:pPr>
            <a:r>
              <a:rPr lang="en-US" sz="2000" dirty="0"/>
              <a:t>Public Transit: </a:t>
            </a:r>
            <a:r>
              <a:rPr lang="en-US" sz="2000" dirty="0">
                <a:hlinkClick r:id="rId7"/>
              </a:rPr>
              <a:t>https://www.programmableweb.com/news/how-smart-cities-are-using-apis-public-transport-apis/2014/05/22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Long-Distance Travel: </a:t>
            </a:r>
            <a:r>
              <a:rPr lang="en-US" sz="2000" dirty="0">
                <a:hlinkClick r:id="rId8"/>
              </a:rPr>
              <a:t>http://www.olery.com/blog/the-best-travel-apis-discover-contribute/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Transportation: </a:t>
            </a:r>
            <a:r>
              <a:rPr lang="en-US" sz="2000" dirty="0">
                <a:hlinkClick r:id="rId9"/>
              </a:rPr>
              <a:t>https://www.programmableweb.com/category/transportation/api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Open Data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US Census: </a:t>
            </a:r>
            <a:r>
              <a:rPr lang="en-GB" sz="2000" dirty="0">
                <a:hlinkClick r:id="rId2"/>
              </a:rPr>
              <a:t>http://www.census.gov/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Federal Open Data: </a:t>
            </a:r>
            <a:r>
              <a:rPr lang="en-GB" sz="2000" dirty="0">
                <a:hlinkClick r:id="rId3"/>
              </a:rPr>
              <a:t>https://www.data.gov/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Network: </a:t>
            </a:r>
            <a:r>
              <a:rPr lang="en-GB" sz="2000" dirty="0">
                <a:hlinkClick r:id="rId4"/>
              </a:rPr>
              <a:t>https://www.opendatanetwork.com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Institute: </a:t>
            </a:r>
            <a:r>
              <a:rPr lang="en-GB" sz="2000" dirty="0">
                <a:hlinkClick r:id="rId5"/>
              </a:rPr>
              <a:t>http://theodi.org/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Civic Data: </a:t>
            </a:r>
            <a:r>
              <a:rPr lang="en-GB" sz="2000" dirty="0">
                <a:hlinkClick r:id="rId6"/>
              </a:rPr>
              <a:t>http://www.civicdata.io/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Lexington: </a:t>
            </a:r>
            <a:r>
              <a:rPr lang="en-GB" sz="2000" dirty="0">
                <a:hlinkClick r:id="rId7"/>
              </a:rPr>
              <a:t>http://data.lexingtonky.gov/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KyTC</a:t>
            </a:r>
            <a:r>
              <a:rPr lang="en-GB" sz="2000" dirty="0"/>
              <a:t>: </a:t>
            </a:r>
            <a:r>
              <a:rPr lang="en-GB" sz="2000" dirty="0">
                <a:hlinkClick r:id="rId8"/>
              </a:rPr>
              <a:t>http://datamart.business.transportation.ky.gov/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San Francisco: </a:t>
            </a:r>
            <a:r>
              <a:rPr lang="en-GB" sz="2000" dirty="0">
                <a:hlinkClick r:id="rId9"/>
              </a:rPr>
              <a:t>https://data.sfgov.org/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MTC (Bay Area transport): </a:t>
            </a:r>
            <a:r>
              <a:rPr lang="en-GB" sz="2000" dirty="0">
                <a:hlinkClick r:id="rId10"/>
              </a:rPr>
              <a:t>https://511.org/developers/list/apis/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Third-Party Lists</a:t>
            </a:r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http://www.forbes.com/sites/bernardmarr/2016/02/12/big-data-35-brilliant-and-free-data-sources-for-2016/#7b8a78bb6796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12"/>
              </a:rPr>
              <a:t>http://www.scribblelive.com/blog/2012/03/30/data-sources/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718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16217</TotalTime>
  <Words>1445</Words>
  <Application>Microsoft Office PowerPoint</Application>
  <PresentationFormat>On-screen Show (4:3)</PresentationFormat>
  <Paragraphs>229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Custom Design</vt:lpstr>
      <vt:lpstr>Resources: Open Data and Open-Source Software</vt:lpstr>
      <vt:lpstr>Today’s Topics</vt:lpstr>
      <vt:lpstr>Open Data</vt:lpstr>
      <vt:lpstr>Who publishes data and why? </vt:lpstr>
      <vt:lpstr>Who publishes data and why? </vt:lpstr>
      <vt:lpstr>Data Ownership &amp; Data Privacy</vt:lpstr>
      <vt:lpstr>Some Transportation Sources</vt:lpstr>
      <vt:lpstr>Some Transportation Sources</vt:lpstr>
      <vt:lpstr>General Open Data Resources</vt:lpstr>
      <vt:lpstr>Open-Source Software</vt:lpstr>
      <vt:lpstr>Who publishes software and why? </vt:lpstr>
      <vt:lpstr>Who publishes software and why? </vt:lpstr>
      <vt:lpstr>Software Licensing</vt:lpstr>
      <vt:lpstr>Finding a home for collaborative projects</vt:lpstr>
      <vt:lpstr>Some Open-Source Software Resources (start from the top)</vt:lpstr>
      <vt:lpstr>Some Open-Source Software Resources (start from the top)</vt:lpstr>
      <vt:lpstr>A few I like or use</vt:lpstr>
      <vt:lpstr>Sorting Through the Noise</vt:lpstr>
      <vt:lpstr>Sorting through the noise…</vt:lpstr>
      <vt:lpstr>Sorting through the noise…</vt:lpstr>
      <vt:lpstr>Sorting through the noise…</vt:lpstr>
      <vt:lpstr>IMVAIN Source Reliability Checklist</vt:lpstr>
      <vt:lpstr>Some history…</vt:lpstr>
      <vt:lpstr>INFO 198, University of Washington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michelle imarah</cp:lastModifiedBy>
  <cp:revision>2994</cp:revision>
  <cp:lastPrinted>2017-01-08T15:57:22Z</cp:lastPrinted>
  <dcterms:created xsi:type="dcterms:W3CDTF">2005-07-13T12:26:50Z</dcterms:created>
  <dcterms:modified xsi:type="dcterms:W3CDTF">2022-03-29T17:46:37Z</dcterms:modified>
</cp:coreProperties>
</file>