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6" r:id="rId4"/>
    <p:sldId id="262" r:id="rId5"/>
    <p:sldId id="267" r:id="rId6"/>
    <p:sldId id="264" r:id="rId7"/>
    <p:sldId id="265" r:id="rId8"/>
    <p:sldId id="269" r:id="rId9"/>
    <p:sldId id="268" r:id="rId10"/>
    <p:sldId id="277" r:id="rId11"/>
    <p:sldId id="271" r:id="rId12"/>
    <p:sldId id="270" r:id="rId13"/>
    <p:sldId id="278" r:id="rId14"/>
    <p:sldId id="279" r:id="rId15"/>
    <p:sldId id="280" r:id="rId16"/>
    <p:sldId id="283" r:id="rId17"/>
    <p:sldId id="272" r:id="rId18"/>
    <p:sldId id="282" r:id="rId19"/>
    <p:sldId id="273" r:id="rId20"/>
    <p:sldId id="274" r:id="rId21"/>
    <p:sldId id="275" r:id="rId22"/>
    <p:sldId id="281" r:id="rId23"/>
    <p:sldId id="27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BE"/>
    <a:srgbClr val="E5782E"/>
    <a:srgbClr val="C80000"/>
    <a:srgbClr val="F00000"/>
    <a:srgbClr val="F50000"/>
    <a:srgbClr val="F391F3"/>
    <a:srgbClr val="F6ACF6"/>
    <a:srgbClr val="EE5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7" autoAdjust="0"/>
    <p:restoredTop sz="85793" autoAdjust="0"/>
  </p:normalViewPr>
  <p:slideViewPr>
    <p:cSldViewPr snapToGrid="0">
      <p:cViewPr varScale="1">
        <p:scale>
          <a:sx n="62" d="100"/>
          <a:sy n="62" d="100"/>
        </p:scale>
        <p:origin x="91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28894-A49C-42EA-8C9B-E1AE24FCC9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351065-0A1B-4347-951B-C5A048F65C01}">
      <dgm:prSet phldrT="[Texte]"/>
      <dgm:spPr>
        <a:solidFill>
          <a:srgbClr val="393CBE"/>
        </a:solidFill>
      </dgm:spPr>
      <dgm:t>
        <a:bodyPr/>
        <a:lstStyle/>
        <a:p>
          <a:r>
            <a:rPr lang="fr-FR" dirty="0"/>
            <a:t>MADERA</a:t>
          </a:r>
        </a:p>
      </dgm:t>
    </dgm:pt>
    <dgm:pt modelId="{B180909B-C7D5-4FA6-9A4A-11820354DDEA}" type="parTrans" cxnId="{F2030117-B326-411C-A34C-1B5B1EF0328A}">
      <dgm:prSet/>
      <dgm:spPr/>
      <dgm:t>
        <a:bodyPr/>
        <a:lstStyle/>
        <a:p>
          <a:endParaRPr lang="fr-FR"/>
        </a:p>
      </dgm:t>
    </dgm:pt>
    <dgm:pt modelId="{19193C54-98E2-4523-95FD-202D6ED630D0}" type="sibTrans" cxnId="{F2030117-B326-411C-A34C-1B5B1EF0328A}">
      <dgm:prSet/>
      <dgm:spPr/>
      <dgm:t>
        <a:bodyPr/>
        <a:lstStyle/>
        <a:p>
          <a:endParaRPr lang="fr-FR"/>
        </a:p>
      </dgm:t>
    </dgm:pt>
    <dgm:pt modelId="{3C695B3A-2FE2-40E8-B3BF-4AAD0EEE254E}" type="asst">
      <dgm:prSet phldrT="[Texte]"/>
      <dgm:spPr>
        <a:solidFill>
          <a:srgbClr val="393CBE"/>
        </a:solidFill>
      </dgm:spPr>
      <dgm:t>
        <a:bodyPr/>
        <a:lstStyle/>
        <a:p>
          <a:r>
            <a:rPr lang="fr-FR" dirty="0"/>
            <a:t>3 Site</a:t>
          </a:r>
        </a:p>
      </dgm:t>
    </dgm:pt>
    <dgm:pt modelId="{4DD8311F-3B65-4B9B-9C88-563C7A637E7A}" type="parTrans" cxnId="{F55403C8-8F7F-4356-AA14-EF1DAB10AB08}">
      <dgm:prSet/>
      <dgm:spPr/>
      <dgm:t>
        <a:bodyPr/>
        <a:lstStyle/>
        <a:p>
          <a:endParaRPr lang="fr-FR"/>
        </a:p>
      </dgm:t>
    </dgm:pt>
    <dgm:pt modelId="{46245C72-0FBB-4B4D-ADBA-0B7943149511}" type="sibTrans" cxnId="{F55403C8-8F7F-4356-AA14-EF1DAB10AB08}">
      <dgm:prSet/>
      <dgm:spPr/>
      <dgm:t>
        <a:bodyPr/>
        <a:lstStyle/>
        <a:p>
          <a:endParaRPr lang="fr-FR"/>
        </a:p>
      </dgm:t>
    </dgm:pt>
    <dgm:pt modelId="{036822F2-8C15-41CF-B549-F1F89DDC5C22}">
      <dgm:prSet phldrT="[Texte]"/>
      <dgm:spPr>
        <a:solidFill>
          <a:srgbClr val="393CBE"/>
        </a:solidFill>
      </dgm:spPr>
      <dgm:t>
        <a:bodyPr/>
        <a:lstStyle/>
        <a:p>
          <a:r>
            <a:rPr lang="fr-FR" dirty="0"/>
            <a:t>15 Commerciaux</a:t>
          </a:r>
        </a:p>
      </dgm:t>
    </dgm:pt>
    <dgm:pt modelId="{030F6C4E-3A4D-4C62-9D00-6343DAD45171}" type="parTrans" cxnId="{B7F84C0B-B0C2-48DB-BC83-E2B33FFAAACF}">
      <dgm:prSet/>
      <dgm:spPr/>
      <dgm:t>
        <a:bodyPr/>
        <a:lstStyle/>
        <a:p>
          <a:endParaRPr lang="fr-FR"/>
        </a:p>
      </dgm:t>
    </dgm:pt>
    <dgm:pt modelId="{519D7638-747F-4F57-868A-F9B8DAA40444}" type="sibTrans" cxnId="{B7F84C0B-B0C2-48DB-BC83-E2B33FFAAACF}">
      <dgm:prSet/>
      <dgm:spPr/>
      <dgm:t>
        <a:bodyPr/>
        <a:lstStyle/>
        <a:p>
          <a:endParaRPr lang="fr-FR"/>
        </a:p>
      </dgm:t>
    </dgm:pt>
    <dgm:pt modelId="{4739E721-675A-4E7B-B0BE-B5A5082D9FEF}" type="asst">
      <dgm:prSet phldrT="[Texte]"/>
      <dgm:spPr>
        <a:solidFill>
          <a:srgbClr val="393CBE"/>
        </a:solidFill>
      </dgm:spPr>
      <dgm:t>
        <a:bodyPr/>
        <a:lstStyle/>
        <a:p>
          <a:r>
            <a:rPr lang="fr-FR" dirty="0"/>
            <a:t>5 Magasin</a:t>
          </a:r>
        </a:p>
      </dgm:t>
    </dgm:pt>
    <dgm:pt modelId="{C5C7B051-CB60-4B92-81D8-78F93B73FD42}" type="parTrans" cxnId="{64168962-3421-407D-B2A6-9F25D952DD74}">
      <dgm:prSet/>
      <dgm:spPr/>
      <dgm:t>
        <a:bodyPr/>
        <a:lstStyle/>
        <a:p>
          <a:endParaRPr lang="fr-FR"/>
        </a:p>
      </dgm:t>
    </dgm:pt>
    <dgm:pt modelId="{98389744-2F93-4A35-99F1-60BE4E5AAE92}" type="sibTrans" cxnId="{64168962-3421-407D-B2A6-9F25D952DD74}">
      <dgm:prSet/>
      <dgm:spPr/>
      <dgm:t>
        <a:bodyPr/>
        <a:lstStyle/>
        <a:p>
          <a:endParaRPr lang="fr-FR"/>
        </a:p>
      </dgm:t>
    </dgm:pt>
    <dgm:pt modelId="{CC99C5B7-9393-4B3C-8061-582FADEC5853}" type="pres">
      <dgm:prSet presAssocID="{76D28894-A49C-42EA-8C9B-E1AE24FCC9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65E84-5B9E-4741-9A1A-74DBD9DEC904}" type="pres">
      <dgm:prSet presAssocID="{76D28894-A49C-42EA-8C9B-E1AE24FCC949}" presName="hierFlow" presStyleCnt="0"/>
      <dgm:spPr/>
    </dgm:pt>
    <dgm:pt modelId="{DFD54BDC-CEAA-4978-A6DD-EDE9900B2779}" type="pres">
      <dgm:prSet presAssocID="{76D28894-A49C-42EA-8C9B-E1AE24FCC9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B9E936D-9DAF-4916-9723-F59B9D8CF7A0}" type="pres">
      <dgm:prSet presAssocID="{88351065-0A1B-4347-951B-C5A048F65C01}" presName="Name14" presStyleCnt="0"/>
      <dgm:spPr/>
    </dgm:pt>
    <dgm:pt modelId="{EFBDEA52-B610-44BF-B6CA-1A2CC41EC11D}" type="pres">
      <dgm:prSet presAssocID="{88351065-0A1B-4347-951B-C5A048F65C01}" presName="level1Shape" presStyleLbl="node0" presStyleIdx="0" presStyleCnt="1">
        <dgm:presLayoutVars>
          <dgm:chPref val="3"/>
        </dgm:presLayoutVars>
      </dgm:prSet>
      <dgm:spPr/>
    </dgm:pt>
    <dgm:pt modelId="{65DF1D38-241B-4A48-AAD7-BDEF078AB431}" type="pres">
      <dgm:prSet presAssocID="{88351065-0A1B-4347-951B-C5A048F65C01}" presName="hierChild2" presStyleCnt="0"/>
      <dgm:spPr/>
    </dgm:pt>
    <dgm:pt modelId="{B129819C-3833-4886-9F32-32C1B022A62D}" type="pres">
      <dgm:prSet presAssocID="{4DD8311F-3B65-4B9B-9C88-563C7A637E7A}" presName="Name19" presStyleLbl="parChTrans1D2" presStyleIdx="0" presStyleCnt="3"/>
      <dgm:spPr/>
    </dgm:pt>
    <dgm:pt modelId="{6FC2D7B8-E930-4D23-AC58-E136ADAB5CBB}" type="pres">
      <dgm:prSet presAssocID="{3C695B3A-2FE2-40E8-B3BF-4AAD0EEE254E}" presName="Name21" presStyleCnt="0"/>
      <dgm:spPr/>
    </dgm:pt>
    <dgm:pt modelId="{A10AC037-BB53-40C9-A42A-4B41628E9A17}" type="pres">
      <dgm:prSet presAssocID="{3C695B3A-2FE2-40E8-B3BF-4AAD0EEE254E}" presName="level2Shape" presStyleLbl="asst1" presStyleIdx="0" presStyleCnt="2"/>
      <dgm:spPr/>
    </dgm:pt>
    <dgm:pt modelId="{49B8BACA-C0E3-498C-A0FB-6B3745618797}" type="pres">
      <dgm:prSet presAssocID="{3C695B3A-2FE2-40E8-B3BF-4AAD0EEE254E}" presName="hierChild3" presStyleCnt="0"/>
      <dgm:spPr/>
    </dgm:pt>
    <dgm:pt modelId="{05337BD9-C9F4-405D-A228-C61C1E7825BD}" type="pres">
      <dgm:prSet presAssocID="{C5C7B051-CB60-4B92-81D8-78F93B73FD42}" presName="Name19" presStyleLbl="parChTrans1D2" presStyleIdx="1" presStyleCnt="3"/>
      <dgm:spPr/>
    </dgm:pt>
    <dgm:pt modelId="{EC2C01AB-3EA2-4C18-A45B-F7EFF1E26567}" type="pres">
      <dgm:prSet presAssocID="{4739E721-675A-4E7B-B0BE-B5A5082D9FEF}" presName="Name21" presStyleCnt="0"/>
      <dgm:spPr/>
    </dgm:pt>
    <dgm:pt modelId="{8511EB40-B5EA-492F-A5AD-A7B0103EEA4F}" type="pres">
      <dgm:prSet presAssocID="{4739E721-675A-4E7B-B0BE-B5A5082D9FEF}" presName="level2Shape" presStyleLbl="asst1" presStyleIdx="1" presStyleCnt="2"/>
      <dgm:spPr/>
    </dgm:pt>
    <dgm:pt modelId="{6DC3D28C-F6E4-4053-B82A-8D483C0AE0B8}" type="pres">
      <dgm:prSet presAssocID="{4739E721-675A-4E7B-B0BE-B5A5082D9FEF}" presName="hierChild3" presStyleCnt="0"/>
      <dgm:spPr/>
    </dgm:pt>
    <dgm:pt modelId="{830F8269-4FD4-4D5F-BA8D-31975BD8C1E4}" type="pres">
      <dgm:prSet presAssocID="{030F6C4E-3A4D-4C62-9D00-6343DAD45171}" presName="Name19" presStyleLbl="parChTrans1D2" presStyleIdx="2" presStyleCnt="3"/>
      <dgm:spPr/>
    </dgm:pt>
    <dgm:pt modelId="{B16EE746-AE55-40C0-A4FF-45C34E0CF02E}" type="pres">
      <dgm:prSet presAssocID="{036822F2-8C15-41CF-B549-F1F89DDC5C22}" presName="Name21" presStyleCnt="0"/>
      <dgm:spPr/>
    </dgm:pt>
    <dgm:pt modelId="{1A242665-FA4B-4641-A90C-819CE814427B}" type="pres">
      <dgm:prSet presAssocID="{036822F2-8C15-41CF-B549-F1F89DDC5C22}" presName="level2Shape" presStyleLbl="node2" presStyleIdx="0" presStyleCnt="1"/>
      <dgm:spPr/>
    </dgm:pt>
    <dgm:pt modelId="{2E7DE1D7-9465-4767-8AEC-79CE1DF1049B}" type="pres">
      <dgm:prSet presAssocID="{036822F2-8C15-41CF-B549-F1F89DDC5C22}" presName="hierChild3" presStyleCnt="0"/>
      <dgm:spPr/>
    </dgm:pt>
    <dgm:pt modelId="{3DF29821-E1DD-4B74-BD13-A9E1428E6447}" type="pres">
      <dgm:prSet presAssocID="{76D28894-A49C-42EA-8C9B-E1AE24FCC949}" presName="bgShapesFlow" presStyleCnt="0"/>
      <dgm:spPr/>
    </dgm:pt>
  </dgm:ptLst>
  <dgm:cxnLst>
    <dgm:cxn modelId="{B7F84C0B-B0C2-48DB-BC83-E2B33FFAAACF}" srcId="{88351065-0A1B-4347-951B-C5A048F65C01}" destId="{036822F2-8C15-41CF-B549-F1F89DDC5C22}" srcOrd="2" destOrd="0" parTransId="{030F6C4E-3A4D-4C62-9D00-6343DAD45171}" sibTransId="{519D7638-747F-4F57-868A-F9B8DAA40444}"/>
    <dgm:cxn modelId="{F2030117-B326-411C-A34C-1B5B1EF0328A}" srcId="{76D28894-A49C-42EA-8C9B-E1AE24FCC949}" destId="{88351065-0A1B-4347-951B-C5A048F65C01}" srcOrd="0" destOrd="0" parTransId="{B180909B-C7D5-4FA6-9A4A-11820354DDEA}" sibTransId="{19193C54-98E2-4523-95FD-202D6ED630D0}"/>
    <dgm:cxn modelId="{D6320324-40E9-419E-8999-2592D251CE33}" type="presOf" srcId="{76D28894-A49C-42EA-8C9B-E1AE24FCC949}" destId="{CC99C5B7-9393-4B3C-8061-582FADEC5853}" srcOrd="0" destOrd="0" presId="urn:microsoft.com/office/officeart/2005/8/layout/hierarchy6"/>
    <dgm:cxn modelId="{5A81342E-ACFA-4D97-892A-ED0F71C8DC03}" type="presOf" srcId="{4DD8311F-3B65-4B9B-9C88-563C7A637E7A}" destId="{B129819C-3833-4886-9F32-32C1B022A62D}" srcOrd="0" destOrd="0" presId="urn:microsoft.com/office/officeart/2005/8/layout/hierarchy6"/>
    <dgm:cxn modelId="{03280739-58DB-4599-8483-1D76D3B86D7B}" type="presOf" srcId="{C5C7B051-CB60-4B92-81D8-78F93B73FD42}" destId="{05337BD9-C9F4-405D-A228-C61C1E7825BD}" srcOrd="0" destOrd="0" presId="urn:microsoft.com/office/officeart/2005/8/layout/hierarchy6"/>
    <dgm:cxn modelId="{64168962-3421-407D-B2A6-9F25D952DD74}" srcId="{88351065-0A1B-4347-951B-C5A048F65C01}" destId="{4739E721-675A-4E7B-B0BE-B5A5082D9FEF}" srcOrd="1" destOrd="0" parTransId="{C5C7B051-CB60-4B92-81D8-78F93B73FD42}" sibTransId="{98389744-2F93-4A35-99F1-60BE4E5AAE92}"/>
    <dgm:cxn modelId="{9950DC4E-8583-4F16-BC60-56B8FCDFCCCD}" type="presOf" srcId="{88351065-0A1B-4347-951B-C5A048F65C01}" destId="{EFBDEA52-B610-44BF-B6CA-1A2CC41EC11D}" srcOrd="0" destOrd="0" presId="urn:microsoft.com/office/officeart/2005/8/layout/hierarchy6"/>
    <dgm:cxn modelId="{7247044F-5F6D-4B49-8FC5-799F12DA4AE9}" type="presOf" srcId="{030F6C4E-3A4D-4C62-9D00-6343DAD45171}" destId="{830F8269-4FD4-4D5F-BA8D-31975BD8C1E4}" srcOrd="0" destOrd="0" presId="urn:microsoft.com/office/officeart/2005/8/layout/hierarchy6"/>
    <dgm:cxn modelId="{6799C258-F42E-4B3B-A680-AA797752928E}" type="presOf" srcId="{3C695B3A-2FE2-40E8-B3BF-4AAD0EEE254E}" destId="{A10AC037-BB53-40C9-A42A-4B41628E9A17}" srcOrd="0" destOrd="0" presId="urn:microsoft.com/office/officeart/2005/8/layout/hierarchy6"/>
    <dgm:cxn modelId="{F55403C8-8F7F-4356-AA14-EF1DAB10AB08}" srcId="{88351065-0A1B-4347-951B-C5A048F65C01}" destId="{3C695B3A-2FE2-40E8-B3BF-4AAD0EEE254E}" srcOrd="0" destOrd="0" parTransId="{4DD8311F-3B65-4B9B-9C88-563C7A637E7A}" sibTransId="{46245C72-0FBB-4B4D-ADBA-0B7943149511}"/>
    <dgm:cxn modelId="{302135EC-3D58-46E9-B137-75306B653277}" type="presOf" srcId="{4739E721-675A-4E7B-B0BE-B5A5082D9FEF}" destId="{8511EB40-B5EA-492F-A5AD-A7B0103EEA4F}" srcOrd="0" destOrd="0" presId="urn:microsoft.com/office/officeart/2005/8/layout/hierarchy6"/>
    <dgm:cxn modelId="{80F5CBFD-65EA-471A-A53A-645EEDABE45F}" type="presOf" srcId="{036822F2-8C15-41CF-B549-F1F89DDC5C22}" destId="{1A242665-FA4B-4641-A90C-819CE814427B}" srcOrd="0" destOrd="0" presId="urn:microsoft.com/office/officeart/2005/8/layout/hierarchy6"/>
    <dgm:cxn modelId="{71D51DB0-9C71-4396-9225-A3F9CB34F2BA}" type="presParOf" srcId="{CC99C5B7-9393-4B3C-8061-582FADEC5853}" destId="{3A565E84-5B9E-4741-9A1A-74DBD9DEC904}" srcOrd="0" destOrd="0" presId="urn:microsoft.com/office/officeart/2005/8/layout/hierarchy6"/>
    <dgm:cxn modelId="{75C10E9D-5F19-4D4C-B481-DDFA11FA274B}" type="presParOf" srcId="{3A565E84-5B9E-4741-9A1A-74DBD9DEC904}" destId="{DFD54BDC-CEAA-4978-A6DD-EDE9900B2779}" srcOrd="0" destOrd="0" presId="urn:microsoft.com/office/officeart/2005/8/layout/hierarchy6"/>
    <dgm:cxn modelId="{160A0A70-FB1E-4B86-9261-13C9C81B236F}" type="presParOf" srcId="{DFD54BDC-CEAA-4978-A6DD-EDE9900B2779}" destId="{0B9E936D-9DAF-4916-9723-F59B9D8CF7A0}" srcOrd="0" destOrd="0" presId="urn:microsoft.com/office/officeart/2005/8/layout/hierarchy6"/>
    <dgm:cxn modelId="{971821FF-3000-44AE-94C6-29C6950B5F51}" type="presParOf" srcId="{0B9E936D-9DAF-4916-9723-F59B9D8CF7A0}" destId="{EFBDEA52-B610-44BF-B6CA-1A2CC41EC11D}" srcOrd="0" destOrd="0" presId="urn:microsoft.com/office/officeart/2005/8/layout/hierarchy6"/>
    <dgm:cxn modelId="{2F51AAF8-74C8-4D65-9551-34EF78E2C768}" type="presParOf" srcId="{0B9E936D-9DAF-4916-9723-F59B9D8CF7A0}" destId="{65DF1D38-241B-4A48-AAD7-BDEF078AB431}" srcOrd="1" destOrd="0" presId="urn:microsoft.com/office/officeart/2005/8/layout/hierarchy6"/>
    <dgm:cxn modelId="{1FA49F4E-FE17-442F-974D-47E34F85F706}" type="presParOf" srcId="{65DF1D38-241B-4A48-AAD7-BDEF078AB431}" destId="{B129819C-3833-4886-9F32-32C1B022A62D}" srcOrd="0" destOrd="0" presId="urn:microsoft.com/office/officeart/2005/8/layout/hierarchy6"/>
    <dgm:cxn modelId="{78A8922E-C502-42C5-BDC2-C398224A8E56}" type="presParOf" srcId="{65DF1D38-241B-4A48-AAD7-BDEF078AB431}" destId="{6FC2D7B8-E930-4D23-AC58-E136ADAB5CBB}" srcOrd="1" destOrd="0" presId="urn:microsoft.com/office/officeart/2005/8/layout/hierarchy6"/>
    <dgm:cxn modelId="{F4157C24-23C4-48C4-B9DC-FF3A3C5859BB}" type="presParOf" srcId="{6FC2D7B8-E930-4D23-AC58-E136ADAB5CBB}" destId="{A10AC037-BB53-40C9-A42A-4B41628E9A17}" srcOrd="0" destOrd="0" presId="urn:microsoft.com/office/officeart/2005/8/layout/hierarchy6"/>
    <dgm:cxn modelId="{319D9578-9283-46CC-BAB8-7EACC360EB62}" type="presParOf" srcId="{6FC2D7B8-E930-4D23-AC58-E136ADAB5CBB}" destId="{49B8BACA-C0E3-498C-A0FB-6B3745618797}" srcOrd="1" destOrd="0" presId="urn:microsoft.com/office/officeart/2005/8/layout/hierarchy6"/>
    <dgm:cxn modelId="{1B94F4B6-9096-4221-B6F7-BF7FC1CD05D7}" type="presParOf" srcId="{65DF1D38-241B-4A48-AAD7-BDEF078AB431}" destId="{05337BD9-C9F4-405D-A228-C61C1E7825BD}" srcOrd="2" destOrd="0" presId="urn:microsoft.com/office/officeart/2005/8/layout/hierarchy6"/>
    <dgm:cxn modelId="{F8972929-7231-4CF2-8355-E138CDDF349F}" type="presParOf" srcId="{65DF1D38-241B-4A48-AAD7-BDEF078AB431}" destId="{EC2C01AB-3EA2-4C18-A45B-F7EFF1E26567}" srcOrd="3" destOrd="0" presId="urn:microsoft.com/office/officeart/2005/8/layout/hierarchy6"/>
    <dgm:cxn modelId="{1CEC2733-C7BE-4BDB-B378-DF061CB04BEA}" type="presParOf" srcId="{EC2C01AB-3EA2-4C18-A45B-F7EFF1E26567}" destId="{8511EB40-B5EA-492F-A5AD-A7B0103EEA4F}" srcOrd="0" destOrd="0" presId="urn:microsoft.com/office/officeart/2005/8/layout/hierarchy6"/>
    <dgm:cxn modelId="{7B33E8BC-6E10-4350-A571-ACF4DFE407AD}" type="presParOf" srcId="{EC2C01AB-3EA2-4C18-A45B-F7EFF1E26567}" destId="{6DC3D28C-F6E4-4053-B82A-8D483C0AE0B8}" srcOrd="1" destOrd="0" presId="urn:microsoft.com/office/officeart/2005/8/layout/hierarchy6"/>
    <dgm:cxn modelId="{808C65F3-6F84-424A-88BC-D6F758B0A08C}" type="presParOf" srcId="{65DF1D38-241B-4A48-AAD7-BDEF078AB431}" destId="{830F8269-4FD4-4D5F-BA8D-31975BD8C1E4}" srcOrd="4" destOrd="0" presId="urn:microsoft.com/office/officeart/2005/8/layout/hierarchy6"/>
    <dgm:cxn modelId="{969CA010-B894-4F26-8C5B-BCB3DD4D97ED}" type="presParOf" srcId="{65DF1D38-241B-4A48-AAD7-BDEF078AB431}" destId="{B16EE746-AE55-40C0-A4FF-45C34E0CF02E}" srcOrd="5" destOrd="0" presId="urn:microsoft.com/office/officeart/2005/8/layout/hierarchy6"/>
    <dgm:cxn modelId="{7F0B3188-23DF-497C-84EB-5B165EC580DE}" type="presParOf" srcId="{B16EE746-AE55-40C0-A4FF-45C34E0CF02E}" destId="{1A242665-FA4B-4641-A90C-819CE814427B}" srcOrd="0" destOrd="0" presId="urn:microsoft.com/office/officeart/2005/8/layout/hierarchy6"/>
    <dgm:cxn modelId="{E2CD0E8A-2419-409F-AD7B-09EDA4BEDC56}" type="presParOf" srcId="{B16EE746-AE55-40C0-A4FF-45C34E0CF02E}" destId="{2E7DE1D7-9465-4767-8AEC-79CE1DF1049B}" srcOrd="1" destOrd="0" presId="urn:microsoft.com/office/officeart/2005/8/layout/hierarchy6"/>
    <dgm:cxn modelId="{B3306F4C-8A5D-47B6-BD97-15EB99263655}" type="presParOf" srcId="{CC99C5B7-9393-4B3C-8061-582FADEC5853}" destId="{3DF29821-E1DD-4B74-BD13-A9E1428E644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EA52-B610-44BF-B6CA-1A2CC41EC11D}">
      <dsp:nvSpPr>
        <dsp:cNvPr id="0" name=""/>
        <dsp:cNvSpPr/>
      </dsp:nvSpPr>
      <dsp:spPr>
        <a:xfrm>
          <a:off x="2936875" y="708134"/>
          <a:ext cx="2254249" cy="1502833"/>
        </a:xfrm>
        <a:prstGeom prst="roundRect">
          <a:avLst>
            <a:gd name="adj" fmla="val 10000"/>
          </a:avLst>
        </a:prstGeom>
        <a:solidFill>
          <a:srgbClr val="393C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MADERA</a:t>
          </a:r>
        </a:p>
      </dsp:txBody>
      <dsp:txXfrm>
        <a:off x="2980891" y="752150"/>
        <a:ext cx="2166217" cy="1414801"/>
      </dsp:txXfrm>
    </dsp:sp>
    <dsp:sp modelId="{B129819C-3833-4886-9F32-32C1B022A62D}">
      <dsp:nvSpPr>
        <dsp:cNvPr id="0" name=""/>
        <dsp:cNvSpPr/>
      </dsp:nvSpPr>
      <dsp:spPr>
        <a:xfrm>
          <a:off x="1133475" y="2210967"/>
          <a:ext cx="2930524" cy="601133"/>
        </a:xfrm>
        <a:custGeom>
          <a:avLst/>
          <a:gdLst/>
          <a:ahLst/>
          <a:cxnLst/>
          <a:rect l="0" t="0" r="0" b="0"/>
          <a:pathLst>
            <a:path>
              <a:moveTo>
                <a:pt x="2930524" y="0"/>
              </a:moveTo>
              <a:lnTo>
                <a:pt x="2930524" y="300566"/>
              </a:lnTo>
              <a:lnTo>
                <a:pt x="0" y="300566"/>
              </a:lnTo>
              <a:lnTo>
                <a:pt x="0" y="6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AC037-BB53-40C9-A42A-4B41628E9A17}">
      <dsp:nvSpPr>
        <dsp:cNvPr id="0" name=""/>
        <dsp:cNvSpPr/>
      </dsp:nvSpPr>
      <dsp:spPr>
        <a:xfrm>
          <a:off x="6350" y="2812101"/>
          <a:ext cx="2254249" cy="1502833"/>
        </a:xfrm>
        <a:prstGeom prst="roundRect">
          <a:avLst>
            <a:gd name="adj" fmla="val 10000"/>
          </a:avLst>
        </a:prstGeom>
        <a:solidFill>
          <a:srgbClr val="393C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3 Site</a:t>
          </a:r>
        </a:p>
      </dsp:txBody>
      <dsp:txXfrm>
        <a:off x="50366" y="2856117"/>
        <a:ext cx="2166217" cy="1414801"/>
      </dsp:txXfrm>
    </dsp:sp>
    <dsp:sp modelId="{05337BD9-C9F4-405D-A228-C61C1E7825BD}">
      <dsp:nvSpPr>
        <dsp:cNvPr id="0" name=""/>
        <dsp:cNvSpPr/>
      </dsp:nvSpPr>
      <dsp:spPr>
        <a:xfrm>
          <a:off x="4018280" y="2210967"/>
          <a:ext cx="91440" cy="601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1EB40-B5EA-492F-A5AD-A7B0103EEA4F}">
      <dsp:nvSpPr>
        <dsp:cNvPr id="0" name=""/>
        <dsp:cNvSpPr/>
      </dsp:nvSpPr>
      <dsp:spPr>
        <a:xfrm>
          <a:off x="2936875" y="2812101"/>
          <a:ext cx="2254249" cy="1502833"/>
        </a:xfrm>
        <a:prstGeom prst="roundRect">
          <a:avLst>
            <a:gd name="adj" fmla="val 10000"/>
          </a:avLst>
        </a:prstGeom>
        <a:solidFill>
          <a:srgbClr val="393C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5 Magasin</a:t>
          </a:r>
        </a:p>
      </dsp:txBody>
      <dsp:txXfrm>
        <a:off x="2980891" y="2856117"/>
        <a:ext cx="2166217" cy="1414801"/>
      </dsp:txXfrm>
    </dsp:sp>
    <dsp:sp modelId="{830F8269-4FD4-4D5F-BA8D-31975BD8C1E4}">
      <dsp:nvSpPr>
        <dsp:cNvPr id="0" name=""/>
        <dsp:cNvSpPr/>
      </dsp:nvSpPr>
      <dsp:spPr>
        <a:xfrm>
          <a:off x="4064000" y="2210967"/>
          <a:ext cx="2930525" cy="6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66"/>
              </a:lnTo>
              <a:lnTo>
                <a:pt x="2930525" y="300566"/>
              </a:lnTo>
              <a:lnTo>
                <a:pt x="2930525" y="601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2665-FA4B-4641-A90C-819CE814427B}">
      <dsp:nvSpPr>
        <dsp:cNvPr id="0" name=""/>
        <dsp:cNvSpPr/>
      </dsp:nvSpPr>
      <dsp:spPr>
        <a:xfrm>
          <a:off x="5867400" y="2812101"/>
          <a:ext cx="2254249" cy="1502833"/>
        </a:xfrm>
        <a:prstGeom prst="roundRect">
          <a:avLst>
            <a:gd name="adj" fmla="val 10000"/>
          </a:avLst>
        </a:prstGeom>
        <a:solidFill>
          <a:srgbClr val="393C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15 Commerciaux</a:t>
          </a:r>
        </a:p>
      </dsp:txBody>
      <dsp:txXfrm>
        <a:off x="5911416" y="2856117"/>
        <a:ext cx="2166217" cy="1414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0F77D-13D3-472E-847A-14376B583069}" type="datetimeFigureOut">
              <a:rPr lang="fr-FR" smtClean="0"/>
              <a:t>30/06/2017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84B4-770B-405F-BC13-358304777B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équipe (rappel</a:t>
            </a:r>
            <a:r>
              <a:rPr lang="fr-FR"/>
              <a:t>) </a:t>
            </a:r>
            <a:endParaRPr lang="fr-FR" dirty="0"/>
          </a:p>
          <a:p>
            <a:r>
              <a:rPr lang="fr-FR" dirty="0"/>
              <a:t>Marika = chef de projet / Mathieu = expert technique</a:t>
            </a:r>
          </a:p>
          <a:p>
            <a:r>
              <a:rPr lang="fr-FR" dirty="0"/>
              <a:t>Thomas = spécialiste BDD</a:t>
            </a:r>
          </a:p>
          <a:p>
            <a:r>
              <a:rPr lang="fr-FR" dirty="0"/>
              <a:t>Tom = dev  / Eliott = IHM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90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dev et déploiement</a:t>
            </a:r>
          </a:p>
          <a:p>
            <a:r>
              <a:rPr lang="fr-FR" dirty="0"/>
              <a:t>Conception des devis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9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Construction maison modulaire</a:t>
            </a:r>
          </a:p>
          <a:p>
            <a:r>
              <a:rPr lang="fr-FR" dirty="0"/>
              <a:t>Après validation devis</a:t>
            </a:r>
          </a:p>
          <a:p>
            <a:r>
              <a:rPr lang="fr-FR" dirty="0"/>
              <a:t>Postérieur : support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87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39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temps de réponse -&gt;</a:t>
            </a:r>
          </a:p>
          <a:p>
            <a:r>
              <a:rPr lang="fr-FR" dirty="0"/>
              <a:t>Le temps de réponse dépend de 3 éléments de l’architecture informatique -&gt;</a:t>
            </a:r>
          </a:p>
          <a:p>
            <a:r>
              <a:rPr lang="fr-FR" dirty="0"/>
              <a:t>Il ne faut en aucun cas que le devis ou application nuise a l’utilisateur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3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durée et fréquence se porte sur 4 points</a:t>
            </a:r>
          </a:p>
          <a:p>
            <a:r>
              <a:rPr lang="fr-FR" dirty="0"/>
              <a:t>Ils sont essentiel au bon fonctionnement de l’application</a:t>
            </a:r>
          </a:p>
          <a:p>
            <a:r>
              <a:rPr lang="fr-FR" dirty="0"/>
              <a:t>La fréquence de traitement concernant la BDD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71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Avancé pour la société</a:t>
            </a:r>
          </a:p>
          <a:p>
            <a:r>
              <a:rPr lang="fr-FR" dirty="0"/>
              <a:t>Équipes totalement investis, enthousiastes et motivés</a:t>
            </a:r>
          </a:p>
          <a:p>
            <a:r>
              <a:rPr lang="fr-FR" dirty="0"/>
              <a:t>Déjà entamé le nouveau livrable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14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existante n’est pas compatible avec les nouveaux outils numériques des commerciaux,</a:t>
            </a:r>
          </a:p>
          <a:p>
            <a:r>
              <a:rPr lang="fr-FR" dirty="0"/>
              <a:t>-&gt; doivent partir d’une maison type et effectuer des modifications manuellement. </a:t>
            </a:r>
          </a:p>
          <a:p>
            <a:r>
              <a:rPr lang="fr-FR" dirty="0"/>
              <a:t>complexité + temps nécessaire à la réalisation des devis ne motivent pas les commerciaux dans la mise en avant de ces produits.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6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Objectifs comportent 3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92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applicatif spécifique afin d’optimiser la chaîne de vente des maisons modulaires.</a:t>
            </a:r>
          </a:p>
          <a:p>
            <a:r>
              <a:rPr lang="fr-FR" dirty="0"/>
              <a:t>gérer une volumétrie des commandes </a:t>
            </a:r>
          </a:p>
          <a:p>
            <a:r>
              <a:rPr lang="fr-FR" dirty="0"/>
              <a:t>Anticiper les commandes de fournitures dès l’acceptation d’un devis, </a:t>
            </a:r>
          </a:p>
          <a:p>
            <a:r>
              <a:rPr lang="fr-FR" dirty="0"/>
              <a:t>Augmenter sa notoriété grâce à la réactivité de la chaine de production.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1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planning est prévisionnel, c’est-à-dire qu’il évoluera tout au long du projet</a:t>
            </a:r>
          </a:p>
          <a:p>
            <a:r>
              <a:rPr lang="fr-FR" dirty="0"/>
              <a:t>Durée 1 an</a:t>
            </a:r>
          </a:p>
          <a:p>
            <a:r>
              <a:rPr lang="fr-FR" dirty="0" err="1"/>
              <a:t>Dév</a:t>
            </a:r>
            <a:r>
              <a:rPr lang="fr-FR" dirty="0"/>
              <a:t> début : 08/09 /  fin : 25/10 / marge jusqu’en avril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7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serveur pas assez puissant</a:t>
            </a:r>
          </a:p>
          <a:p>
            <a:r>
              <a:rPr lang="fr-FR" dirty="0"/>
              <a:t>Tablette pas assez puissante et config trop faible par rapport à la demande de ressources de l’appli</a:t>
            </a:r>
          </a:p>
          <a:p>
            <a:r>
              <a:rPr lang="fr-FR" dirty="0"/>
              <a:t>Retour sur investissement : 8 124 747,42€ (5</a:t>
            </a:r>
            <a:r>
              <a:rPr lang="fr-FR" baseline="30000" dirty="0"/>
              <a:t>ème</a:t>
            </a:r>
            <a:r>
              <a:rPr lang="fr-FR" dirty="0"/>
              <a:t> année) : voir livrable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8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Applicatifs:</a:t>
            </a:r>
          </a:p>
          <a:p>
            <a:r>
              <a:rPr lang="fr-FR" dirty="0"/>
              <a:t>Composants : nature, classique …</a:t>
            </a:r>
          </a:p>
          <a:p>
            <a:r>
              <a:rPr lang="fr-FR" dirty="0"/>
              <a:t>Modules (mur extérieur, intérieur, portes, fenêtre, baie vitrée, ouverture, plan de maison)  Des sabots pour assembler la structure ,Bardage (pour couvrir l’extérieur) ,Pare-pluie pour éviter les infiltrations, Tasseau </a:t>
            </a:r>
          </a:p>
          <a:p>
            <a:r>
              <a:rPr lang="fr-FR" dirty="0"/>
              <a:t>Options intérieures (parquet, lino, escalier, tuiles, crépi…),</a:t>
            </a:r>
          </a:p>
          <a:p>
            <a:r>
              <a:rPr lang="fr-FR" dirty="0"/>
              <a:t>Concevoir un devis,</a:t>
            </a:r>
          </a:p>
          <a:p>
            <a:r>
              <a:rPr lang="fr-FR" dirty="0"/>
              <a:t>Modalités de paiement.</a:t>
            </a:r>
          </a:p>
          <a:p>
            <a:endParaRPr lang="fr-FR" dirty="0"/>
          </a:p>
          <a:p>
            <a:r>
              <a:rPr lang="fr-FR" dirty="0"/>
              <a:t>Rapport annexes lors de la remise de chaque livrables,</a:t>
            </a:r>
          </a:p>
          <a:p>
            <a:r>
              <a:rPr lang="fr-FR" dirty="0"/>
              <a:t>La planification du projet et l’organisation dans le groupe,</a:t>
            </a:r>
          </a:p>
          <a:p>
            <a:r>
              <a:rPr lang="fr-FR" dirty="0"/>
              <a:t>Suivi des indicateurs et des risques,</a:t>
            </a:r>
          </a:p>
          <a:p>
            <a:r>
              <a:rPr lang="fr-FR" dirty="0"/>
              <a:t>Compte-rendu de réunions,</a:t>
            </a:r>
          </a:p>
          <a:p>
            <a:r>
              <a:rPr lang="fr-FR" dirty="0"/>
              <a:t>Les difficultés rencontrées,</a:t>
            </a:r>
          </a:p>
          <a:p>
            <a:r>
              <a:rPr lang="fr-FR"/>
              <a:t>Un retour d’expérience sur la mission de chef de projet.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9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Support client non détaillé ici</a:t>
            </a:r>
          </a:p>
          <a:p>
            <a:r>
              <a:rPr lang="fr-FR" dirty="0"/>
              <a:t>Nombreux processus non évoqué</a:t>
            </a:r>
          </a:p>
          <a:p>
            <a:r>
              <a:rPr lang="fr-FR" dirty="0"/>
              <a:t>manière de mettre un œuvre toute partie d’un processus</a:t>
            </a:r>
          </a:p>
          <a:p>
            <a:r>
              <a:rPr lang="fr-FR" dirty="0"/>
              <a:t>Qui, quoi, comment, où, combien…</a:t>
            </a:r>
          </a:p>
          <a:p>
            <a:r>
              <a:rPr lang="fr-FR" dirty="0"/>
              <a:t>Satisfaction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8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Hiérarchie et rôle projet</a:t>
            </a:r>
          </a:p>
          <a:p>
            <a:r>
              <a:rPr lang="fr-FR" dirty="0"/>
              <a:t>Comité : </a:t>
            </a:r>
            <a:r>
              <a:rPr lang="fr-FR" dirty="0" err="1"/>
              <a:t>pdg</a:t>
            </a:r>
            <a:r>
              <a:rPr lang="fr-FR" dirty="0"/>
              <a:t>, dg, </a:t>
            </a:r>
            <a:r>
              <a:rPr lang="fr-FR" dirty="0" err="1"/>
              <a:t>daf</a:t>
            </a:r>
            <a:r>
              <a:rPr lang="fr-FR" dirty="0"/>
              <a:t>, chef de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84B4-770B-405F-BC13-358304777B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87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9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21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6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18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6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3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74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23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3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4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D92B-FD1A-4235-9C76-040B4C63FE0A}" type="datetimeFigureOut">
              <a:rPr lang="fr-FR" smtClean="0"/>
              <a:t>30/06/2017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5528-2EAB-4845-AAB0-2451A774EA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7.sv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7.sv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.sv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3.gif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sv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7.sv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.gif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40.jpeg"/><Relationship Id="rId5" Type="http://schemas.openxmlformats.org/officeDocument/2006/relationships/image" Target="../media/image7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27" y="114041"/>
            <a:ext cx="5259555" cy="26297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5237" y="2507487"/>
            <a:ext cx="1008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LIVRABLE 1 - CAHIER DES CHARGES</a:t>
            </a:r>
          </a:p>
        </p:txBody>
      </p:sp>
      <p:cxnSp>
        <p:nvCxnSpPr>
          <p:cNvPr id="12" name="Connecteur droit 11"/>
          <p:cNvCxnSpPr>
            <a:cxnSpLocks/>
          </p:cNvCxnSpPr>
          <p:nvPr/>
        </p:nvCxnSpPr>
        <p:spPr>
          <a:xfrm>
            <a:off x="1191490" y="3284681"/>
            <a:ext cx="0" cy="1280392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 de texte 5"/>
          <p:cNvSpPr txBox="1"/>
          <p:nvPr/>
        </p:nvSpPr>
        <p:spPr>
          <a:xfrm>
            <a:off x="8044873" y="5248593"/>
            <a:ext cx="2844800" cy="10337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RILA 16</a:t>
            </a:r>
            <a:endParaRPr lang="fr-FR" sz="12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CESI LABEGE</a:t>
            </a:r>
            <a:endParaRPr lang="fr-FR" sz="12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FIL ROUGE MADERA</a:t>
            </a:r>
            <a:endParaRPr lang="fr-FR" sz="12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Zone de texte 6"/>
          <p:cNvSpPr txBox="1"/>
          <p:nvPr/>
        </p:nvSpPr>
        <p:spPr>
          <a:xfrm>
            <a:off x="1328304" y="3173268"/>
            <a:ext cx="2921963" cy="143510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Eliott GRABIE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Marika ROUER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Thomas CAZALS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Mathieu VILELA-MARTINS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6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BRAZZALOTTO  CAZES</a:t>
            </a:r>
            <a:endParaRPr lang="fr-FR" sz="1400" dirty="0"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sz="12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Zone de texte 8"/>
          <p:cNvSpPr txBox="1"/>
          <p:nvPr/>
        </p:nvSpPr>
        <p:spPr>
          <a:xfrm>
            <a:off x="8179258" y="3672753"/>
            <a:ext cx="1380375" cy="440055"/>
          </a:xfrm>
          <a:prstGeom prst="rect">
            <a:avLst/>
          </a:prstGeom>
          <a:solidFill>
            <a:srgbClr val="393CBE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30/03/2017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03" y="5251203"/>
            <a:ext cx="3012406" cy="10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FONCTIONS ET SOUS FONCTIONS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3B23D80-FE18-4559-9C8C-7BEFDA4B4E40}"/>
              </a:ext>
            </a:extLst>
          </p:cNvPr>
          <p:cNvSpPr txBox="1"/>
          <p:nvPr/>
        </p:nvSpPr>
        <p:spPr>
          <a:xfrm>
            <a:off x="559812" y="1464952"/>
            <a:ext cx="333495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Généraux</a:t>
            </a:r>
          </a:p>
          <a:p>
            <a:pPr algn="ctr"/>
            <a:endParaRPr lang="fr-FR" sz="2400" dirty="0">
              <a:ln w="0"/>
              <a:solidFill>
                <a:schemeClr val="bg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fr-FR" sz="2400" dirty="0">
              <a:ln w="0"/>
              <a:solidFill>
                <a:schemeClr val="bg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BEF9B60-DDF3-43D4-9671-714C9CE6A23E}"/>
              </a:ext>
            </a:extLst>
          </p:cNvPr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34" name="Zone de texte 8">
              <a:extLst>
                <a:ext uri="{FF2B5EF4-FFF2-40B4-BE49-F238E27FC236}">
                  <a16:creationId xmlns:a16="http://schemas.microsoft.com/office/drawing/2014/main" id="{419C1907-01B8-4511-BAAC-718AC3CA5E38}"/>
                </a:ext>
              </a:extLst>
            </p:cNvPr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Graphique 34" descr="Domicile">
              <a:extLst>
                <a:ext uri="{FF2B5EF4-FFF2-40B4-BE49-F238E27FC236}">
                  <a16:creationId xmlns:a16="http://schemas.microsoft.com/office/drawing/2014/main" id="{27A06886-A547-4DBF-86F4-2979D1E1B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36" name="Zone de texte 8">
            <a:extLst>
              <a:ext uri="{FF2B5EF4-FFF2-40B4-BE49-F238E27FC236}">
                <a16:creationId xmlns:a16="http://schemas.microsoft.com/office/drawing/2014/main" id="{CABC8989-EDD4-4B14-A311-9131F5796F15}"/>
              </a:ext>
            </a:extLst>
          </p:cNvPr>
          <p:cNvSpPr txBox="1"/>
          <p:nvPr/>
        </p:nvSpPr>
        <p:spPr>
          <a:xfrm>
            <a:off x="334240" y="6320703"/>
            <a:ext cx="5375679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fonctionnelle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5F49DB-0DCA-418A-A59B-D2E19527B845}"/>
              </a:ext>
            </a:extLst>
          </p:cNvPr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7</a:t>
            </a:r>
          </a:p>
        </p:txBody>
      </p:sp>
      <p:sp>
        <p:nvSpPr>
          <p:cNvPr id="38" name="Zone de texte 8">
            <a:extLst>
              <a:ext uri="{FF2B5EF4-FFF2-40B4-BE49-F238E27FC236}">
                <a16:creationId xmlns:a16="http://schemas.microsoft.com/office/drawing/2014/main" id="{84FD2E3F-CFD5-4D0E-9B44-A5BEEAEF2CEA}"/>
              </a:ext>
            </a:extLst>
          </p:cNvPr>
          <p:cNvSpPr txBox="1"/>
          <p:nvPr/>
        </p:nvSpPr>
        <p:spPr>
          <a:xfrm>
            <a:off x="5709920" y="6320703"/>
            <a:ext cx="5406743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Les besoins en langage « métier »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2156972" y="1238015"/>
            <a:ext cx="3774991" cy="2264994"/>
            <a:chOff x="967" y="7312"/>
            <a:chExt cx="3774991" cy="2264994"/>
          </a:xfrm>
        </p:grpSpPr>
        <p:sp>
          <p:nvSpPr>
            <p:cNvPr id="24" name="Rectangle 23"/>
            <p:cNvSpPr/>
            <p:nvPr/>
          </p:nvSpPr>
          <p:spPr>
            <a:xfrm>
              <a:off x="967" y="7312"/>
              <a:ext cx="3774991" cy="2264994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967" y="7312"/>
              <a:ext cx="3774991" cy="2264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500" b="1" kern="1200" dirty="0"/>
                <a:t>Généraux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Pour tablette</a:t>
              </a:r>
              <a:endParaRPr lang="fr-FR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Sécurisée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Communication avec le BE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Lancer les commandes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Etc…</a:t>
              </a:r>
              <a:endParaRPr lang="fr-FR" sz="2000" kern="1200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09463" y="1238015"/>
            <a:ext cx="3774991" cy="2264994"/>
            <a:chOff x="4153458" y="7312"/>
            <a:chExt cx="3774991" cy="2264994"/>
          </a:xfrm>
        </p:grpSpPr>
        <p:sp>
          <p:nvSpPr>
            <p:cNvPr id="22" name="Rectangle 21"/>
            <p:cNvSpPr/>
            <p:nvPr/>
          </p:nvSpPr>
          <p:spPr>
            <a:xfrm>
              <a:off x="4153458" y="7312"/>
              <a:ext cx="3774991" cy="2264994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4153458" y="7312"/>
              <a:ext cx="3774991" cy="2264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500" b="1" kern="1200" dirty="0"/>
                <a:t>Applicatifs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Gestion des composant</a:t>
              </a:r>
              <a:endParaRPr lang="fr-FR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Gestion des modules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Choix des options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Etc…</a:t>
              </a:r>
              <a:endParaRPr lang="fr-FR" sz="2000" kern="12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4233218" y="3880509"/>
            <a:ext cx="3774991" cy="2264994"/>
            <a:chOff x="2077213" y="2649806"/>
            <a:chExt cx="3774991" cy="2264994"/>
          </a:xfrm>
        </p:grpSpPr>
        <p:sp>
          <p:nvSpPr>
            <p:cNvPr id="20" name="Rectangle 19"/>
            <p:cNvSpPr/>
            <p:nvPr/>
          </p:nvSpPr>
          <p:spPr>
            <a:xfrm>
              <a:off x="2077213" y="2649806"/>
              <a:ext cx="3774991" cy="2264994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077213" y="2649806"/>
              <a:ext cx="3774991" cy="22649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t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500" b="1" kern="1200" dirty="0"/>
                <a:t>Organisationnels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Planification projet</a:t>
              </a:r>
              <a:endParaRPr lang="fr-FR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Compte rendu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Difficultés rencontrées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2000" kern="1200" dirty="0">
                  <a:sym typeface="Wingdings" panose="05000000000000000000" pitchFamily="2" charset="2"/>
                </a:rPr>
                <a:t>Etc…</a:t>
              </a:r>
              <a:endParaRPr lang="fr-FR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7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29685" y="372977"/>
            <a:ext cx="27729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BCCE554-0C13-46BB-B933-246FF7404C17}"/>
              </a:ext>
            </a:extLst>
          </p:cNvPr>
          <p:cNvGrpSpPr/>
          <p:nvPr/>
        </p:nvGrpSpPr>
        <p:grpSpPr>
          <a:xfrm>
            <a:off x="1136073" y="1345102"/>
            <a:ext cx="10092986" cy="607985"/>
            <a:chOff x="334241" y="1345102"/>
            <a:chExt cx="11636082" cy="60798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5522D83-7286-4EE9-8511-007E88AE0870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369301-B6FA-4080-8AC8-46840871CEA9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8" name="Graphique 77" descr="Mais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212FC3E-37E6-43CC-9657-7DD747C75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89B7C77-F753-4AE0-9E48-4D8E1DB0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1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082D97C-B3DD-46CE-8F84-8F7AF81FCDD2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Introduction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407991" y="1418261"/>
              <a:ext cx="16163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1</a:t>
              </a:r>
            </a:p>
          </p:txBody>
        </p:sp>
      </p:grp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0" name="Graphique 79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967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865BB5-DC02-4EF5-8470-6E8F09711A17}"/>
              </a:ext>
            </a:extLst>
          </p:cNvPr>
          <p:cNvGrpSpPr/>
          <p:nvPr/>
        </p:nvGrpSpPr>
        <p:grpSpPr>
          <a:xfrm>
            <a:off x="1136073" y="2168162"/>
            <a:ext cx="10064413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DE41CAB-537A-4FF5-B237-E743B515063B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68C512-EAD6-4863-A19C-8A5E607B5415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9" name="Graphique 58" descr="Maison">
                <a:extLst>
                  <a:ext uri="{FF2B5EF4-FFF2-40B4-BE49-F238E27FC236}">
                    <a16:creationId xmlns:a16="http://schemas.microsoft.com/office/drawing/2014/main" id="{72A065B6-FCCB-49C3-BB35-F8E8C5249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79EEECB-6BC0-4DF3-9978-CB52A99B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58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BD082CC-E088-40E6-AFC2-DDAE2BD1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9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52E1E39-C192-45C3-A639-BDF2AF07D0D9}"/>
                  </a:ext>
                </a:extLst>
              </p:cNvPr>
              <p:cNvSpPr txBox="1"/>
              <p:nvPr/>
            </p:nvSpPr>
            <p:spPr>
              <a:xfrm>
                <a:off x="2489993" y="1418259"/>
                <a:ext cx="8739065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Fonctions et sous fonctions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A6E3D3-FC37-4EAE-9B7D-6F7223444F8D}"/>
                </a:ext>
              </a:extLst>
            </p:cNvPr>
            <p:cNvSpPr txBox="1"/>
            <p:nvPr/>
          </p:nvSpPr>
          <p:spPr>
            <a:xfrm>
              <a:off x="407990" y="1418261"/>
              <a:ext cx="164430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2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4CBA5A5-F75B-4F7C-85E9-9DF1E29366E9}"/>
              </a:ext>
            </a:extLst>
          </p:cNvPr>
          <p:cNvGrpSpPr/>
          <p:nvPr/>
        </p:nvGrpSpPr>
        <p:grpSpPr>
          <a:xfrm>
            <a:off x="1136073" y="2996112"/>
            <a:ext cx="10092986" cy="607985"/>
            <a:chOff x="334241" y="1345102"/>
            <a:chExt cx="11636082" cy="607985"/>
          </a:xfrm>
          <a:solidFill>
            <a:schemeClr val="accent2"/>
          </a:solidFill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CB90425-F02B-4DCD-BCE9-C21E22F6CB1D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599BA4-73D7-4241-A2A1-F5BF0C04508E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6" name="Graphique 85" descr="Maison">
                <a:extLst>
                  <a:ext uri="{FF2B5EF4-FFF2-40B4-BE49-F238E27FC236}">
                    <a16:creationId xmlns:a16="http://schemas.microsoft.com/office/drawing/2014/main" id="{58A5E552-36EE-445E-BC5B-1C82DA21B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AC3DAD9-802A-41E7-86E8-42C428B2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4F58E96-8917-49E3-AB78-9C84C113D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0803680-86A2-4901-8FAC-2319E9D3F647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8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Processus opérationnels</a:t>
                </a:r>
              </a:p>
            </p:txBody>
          </p: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D2F7CF97-80CF-4B06-BD1F-F793D3DD06DE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3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021ED6F-D697-4FEA-B8F5-C34DA36A8E3B}"/>
              </a:ext>
            </a:extLst>
          </p:cNvPr>
          <p:cNvGrpSpPr/>
          <p:nvPr/>
        </p:nvGrpSpPr>
        <p:grpSpPr>
          <a:xfrm>
            <a:off x="1136073" y="3824062"/>
            <a:ext cx="10092986" cy="607985"/>
            <a:chOff x="334241" y="1345102"/>
            <a:chExt cx="11636082" cy="607985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7DD389A-E610-4130-9D5A-57208665E004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5CD6B9-C079-4A73-984A-672DCA5A1067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4" name="Graphique 93" descr="Maison">
                <a:extLst>
                  <a:ext uri="{FF2B5EF4-FFF2-40B4-BE49-F238E27FC236}">
                    <a16:creationId xmlns:a16="http://schemas.microsoft.com/office/drawing/2014/main" id="{420D93D1-D83B-46C2-AC52-186367DB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2E30B188-128A-470F-B73E-C1AF2173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2C70F993-CDD5-43B1-8220-CFA1E2727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72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D91CD9D-4299-4DBA-B400-3DF279507A64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Données à traiter</a:t>
                </a:r>
              </a:p>
            </p:txBody>
          </p: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D558487-D04C-4229-90FD-B358E0E1B53D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4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AFB6104-F59D-4895-A1E5-3F76E56A39B9}"/>
              </a:ext>
            </a:extLst>
          </p:cNvPr>
          <p:cNvGrpSpPr/>
          <p:nvPr/>
        </p:nvGrpSpPr>
        <p:grpSpPr>
          <a:xfrm>
            <a:off x="1136073" y="4647123"/>
            <a:ext cx="10092986" cy="607985"/>
            <a:chOff x="334241" y="1345102"/>
            <a:chExt cx="11636082" cy="607985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8426696-C00F-4054-B6A9-D2DCF544328A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275EF0-9764-4865-8FD3-7AFA1E2A0F7B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2" name="Graphique 101" descr="Maison">
                <a:extLst>
                  <a:ext uri="{FF2B5EF4-FFF2-40B4-BE49-F238E27FC236}">
                    <a16:creationId xmlns:a16="http://schemas.microsoft.com/office/drawing/2014/main" id="{8067E0BA-8B16-431C-AC67-F52D0503D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0F6EB9-ED3D-4154-83C0-66466EB6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F9199E-43A0-4357-8C75-56B91738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877E54F-4101-4C65-8D03-32C6B6B8EE00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Performances</a:t>
                </a:r>
              </a:p>
            </p:txBody>
          </p:sp>
        </p:grp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C729238-2886-4CC0-BD92-3ADDA36B49F1}"/>
                </a:ext>
              </a:extLst>
            </p:cNvPr>
            <p:cNvSpPr txBox="1"/>
            <p:nvPr/>
          </p:nvSpPr>
          <p:spPr>
            <a:xfrm>
              <a:off x="407991" y="1418261"/>
              <a:ext cx="1634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24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PROCESSUS OPERATIONNELS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2"/>
            <a:ext cx="2906800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Cartographie</a:t>
            </a:r>
          </a:p>
        </p:txBody>
      </p:sp>
      <p:sp>
        <p:nvSpPr>
          <p:cNvPr id="22" name="Zone de texte 8"/>
          <p:cNvSpPr txBox="1"/>
          <p:nvPr/>
        </p:nvSpPr>
        <p:spPr>
          <a:xfrm>
            <a:off x="8625839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3241042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Pilotage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2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8</a:t>
            </a:r>
          </a:p>
        </p:txBody>
      </p:sp>
      <p:pic>
        <p:nvPicPr>
          <p:cNvPr id="18" name="image8.png">
            <a:extLst>
              <a:ext uri="{FF2B5EF4-FFF2-40B4-BE49-F238E27FC236}">
                <a16:creationId xmlns:a16="http://schemas.microsoft.com/office/drawing/2014/main" id="{683E6DC7-E518-49EA-8B24-801945B1F3B2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227291" y="1689215"/>
            <a:ext cx="7867087" cy="4216777"/>
          </a:xfrm>
          <a:prstGeom prst="rect">
            <a:avLst/>
          </a:prstGeom>
          <a:ln/>
        </p:spPr>
      </p:pic>
      <p:sp>
        <p:nvSpPr>
          <p:cNvPr id="19" name="Zone de texte 8">
            <a:extLst>
              <a:ext uri="{FF2B5EF4-FFF2-40B4-BE49-F238E27FC236}">
                <a16:creationId xmlns:a16="http://schemas.microsoft.com/office/drawing/2014/main" id="{6F49C268-8E35-49B3-8B2F-AF0FDCBDDBFD}"/>
              </a:ext>
            </a:extLst>
          </p:cNvPr>
          <p:cNvSpPr txBox="1"/>
          <p:nvPr/>
        </p:nvSpPr>
        <p:spPr>
          <a:xfrm>
            <a:off x="5933441" y="6320702"/>
            <a:ext cx="2603217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2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PROCESSUS OPERATIONNELS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2"/>
            <a:ext cx="2906800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Cartographie</a:t>
            </a:r>
          </a:p>
        </p:txBody>
      </p:sp>
      <p:sp>
        <p:nvSpPr>
          <p:cNvPr id="22" name="Zone de texte 8"/>
          <p:cNvSpPr txBox="1"/>
          <p:nvPr/>
        </p:nvSpPr>
        <p:spPr>
          <a:xfrm>
            <a:off x="8625839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3241042" y="6320702"/>
            <a:ext cx="2603218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Pilotage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2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9</a:t>
            </a:r>
          </a:p>
        </p:txBody>
      </p:sp>
      <p:sp>
        <p:nvSpPr>
          <p:cNvPr id="19" name="Zone de texte 8">
            <a:extLst>
              <a:ext uri="{FF2B5EF4-FFF2-40B4-BE49-F238E27FC236}">
                <a16:creationId xmlns:a16="http://schemas.microsoft.com/office/drawing/2014/main" id="{6F49C268-8E35-49B3-8B2F-AF0FDCBDDBFD}"/>
              </a:ext>
            </a:extLst>
          </p:cNvPr>
          <p:cNvSpPr txBox="1"/>
          <p:nvPr/>
        </p:nvSpPr>
        <p:spPr>
          <a:xfrm>
            <a:off x="5933441" y="6320702"/>
            <a:ext cx="2603217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Image 19" descr="C:\Users\MarikaR\AppData\Local\Microsoft\Windows\INetCache\Content.Word\PO 1 - Pilotage MADERA.PNG">
            <a:extLst>
              <a:ext uri="{FF2B5EF4-FFF2-40B4-BE49-F238E27FC236}">
                <a16:creationId xmlns:a16="http://schemas.microsoft.com/office/drawing/2014/main" id="{213D010D-F7EA-4C1E-B7DE-CBF4E138ED2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71" y="1251652"/>
            <a:ext cx="36226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76770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PROCESSUS OPERATIONNELS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2"/>
            <a:ext cx="2906800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Cartographie</a:t>
            </a:r>
          </a:p>
        </p:txBody>
      </p:sp>
      <p:sp>
        <p:nvSpPr>
          <p:cNvPr id="22" name="Zone de texte 8"/>
          <p:cNvSpPr txBox="1"/>
          <p:nvPr/>
        </p:nvSpPr>
        <p:spPr>
          <a:xfrm>
            <a:off x="8625839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3241042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Pilotage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16663" y="6320702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10</a:t>
            </a:r>
          </a:p>
        </p:txBody>
      </p:sp>
      <p:sp>
        <p:nvSpPr>
          <p:cNvPr id="19" name="Zone de texte 8">
            <a:extLst>
              <a:ext uri="{FF2B5EF4-FFF2-40B4-BE49-F238E27FC236}">
                <a16:creationId xmlns:a16="http://schemas.microsoft.com/office/drawing/2014/main" id="{6F49C268-8E35-49B3-8B2F-AF0FDCBDDBFD}"/>
              </a:ext>
            </a:extLst>
          </p:cNvPr>
          <p:cNvSpPr txBox="1"/>
          <p:nvPr/>
        </p:nvSpPr>
        <p:spPr>
          <a:xfrm>
            <a:off x="5933441" y="6320702"/>
            <a:ext cx="2603217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Devis</a:t>
            </a:r>
          </a:p>
        </p:txBody>
      </p:sp>
      <p:pic>
        <p:nvPicPr>
          <p:cNvPr id="18" name="Image 17" descr="C:\Users\MarikaR\AppData\Local\Microsoft\Windows\INetCache\Content.Word\PO 2 - Conception de Devis.png">
            <a:extLst>
              <a:ext uri="{FF2B5EF4-FFF2-40B4-BE49-F238E27FC236}">
                <a16:creationId xmlns:a16="http://schemas.microsoft.com/office/drawing/2014/main" id="{C2218DE2-6F5A-4A22-B1C9-AC8CA6959AC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027840"/>
            <a:ext cx="5753100" cy="516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06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PROCESSUS OPERATIONNELS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2"/>
            <a:ext cx="2906800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Cartographie</a:t>
            </a:r>
          </a:p>
        </p:txBody>
      </p:sp>
      <p:sp>
        <p:nvSpPr>
          <p:cNvPr id="22" name="Zone de texte 8"/>
          <p:cNvSpPr txBox="1"/>
          <p:nvPr/>
        </p:nvSpPr>
        <p:spPr>
          <a:xfrm>
            <a:off x="8468854" y="6320702"/>
            <a:ext cx="2603218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Construction</a:t>
            </a:r>
          </a:p>
        </p:txBody>
      </p:sp>
      <p:sp>
        <p:nvSpPr>
          <p:cNvPr id="23" name="Zone de texte 8"/>
          <p:cNvSpPr txBox="1"/>
          <p:nvPr/>
        </p:nvSpPr>
        <p:spPr>
          <a:xfrm>
            <a:off x="3241042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Pilotage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16663" y="6320702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11</a:t>
            </a:r>
          </a:p>
        </p:txBody>
      </p:sp>
      <p:sp>
        <p:nvSpPr>
          <p:cNvPr id="19" name="Zone de texte 8">
            <a:extLst>
              <a:ext uri="{FF2B5EF4-FFF2-40B4-BE49-F238E27FC236}">
                <a16:creationId xmlns:a16="http://schemas.microsoft.com/office/drawing/2014/main" id="{6F49C268-8E35-49B3-8B2F-AF0FDCBDDBFD}"/>
              </a:ext>
            </a:extLst>
          </p:cNvPr>
          <p:cNvSpPr txBox="1"/>
          <p:nvPr/>
        </p:nvSpPr>
        <p:spPr>
          <a:xfrm>
            <a:off x="5933441" y="6320702"/>
            <a:ext cx="2603217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Devis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838BF8F-BF1B-4698-8335-53C16E28769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418117" y="1138496"/>
            <a:ext cx="6909435" cy="48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70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PROCESSUS OPERATIONNELS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2"/>
            <a:ext cx="2906800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Cartographie</a:t>
            </a:r>
          </a:p>
        </p:txBody>
      </p:sp>
      <p:sp>
        <p:nvSpPr>
          <p:cNvPr id="22" name="Zone de texte 8"/>
          <p:cNvSpPr txBox="1"/>
          <p:nvPr/>
        </p:nvSpPr>
        <p:spPr>
          <a:xfrm>
            <a:off x="8468854" y="6320702"/>
            <a:ext cx="2603218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Construction</a:t>
            </a:r>
          </a:p>
        </p:txBody>
      </p:sp>
      <p:sp>
        <p:nvSpPr>
          <p:cNvPr id="23" name="Zone de texte 8"/>
          <p:cNvSpPr txBox="1"/>
          <p:nvPr/>
        </p:nvSpPr>
        <p:spPr>
          <a:xfrm>
            <a:off x="3241042" y="6320702"/>
            <a:ext cx="2603218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Pilotage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16663" y="6320702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11</a:t>
            </a:r>
          </a:p>
        </p:txBody>
      </p:sp>
      <p:sp>
        <p:nvSpPr>
          <p:cNvPr id="19" name="Zone de texte 8">
            <a:extLst>
              <a:ext uri="{FF2B5EF4-FFF2-40B4-BE49-F238E27FC236}">
                <a16:creationId xmlns:a16="http://schemas.microsoft.com/office/drawing/2014/main" id="{6F49C268-8E35-49B3-8B2F-AF0FDCBDDBFD}"/>
              </a:ext>
            </a:extLst>
          </p:cNvPr>
          <p:cNvSpPr txBox="1"/>
          <p:nvPr/>
        </p:nvSpPr>
        <p:spPr>
          <a:xfrm>
            <a:off x="5933441" y="6320702"/>
            <a:ext cx="2603217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Devis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A15F4BA-3D59-4077-8EEB-FC791002986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259648" y="1376362"/>
            <a:ext cx="7503477" cy="46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42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29685" y="372977"/>
            <a:ext cx="27729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BCCE554-0C13-46BB-B933-246FF7404C17}"/>
              </a:ext>
            </a:extLst>
          </p:cNvPr>
          <p:cNvGrpSpPr/>
          <p:nvPr/>
        </p:nvGrpSpPr>
        <p:grpSpPr>
          <a:xfrm>
            <a:off x="1136073" y="1345102"/>
            <a:ext cx="10092986" cy="607985"/>
            <a:chOff x="334241" y="1345102"/>
            <a:chExt cx="11636082" cy="60798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5522D83-7286-4EE9-8511-007E88AE0870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369301-B6FA-4080-8AC8-46840871CEA9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8" name="Graphique 77" descr="Mais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212FC3E-37E6-43CC-9657-7DD747C75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89B7C77-F753-4AE0-9E48-4D8E1DB0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1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082D97C-B3DD-46CE-8F84-8F7AF81FCDD2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Introduction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407991" y="1418261"/>
              <a:ext cx="16163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1</a:t>
              </a:r>
            </a:p>
          </p:txBody>
        </p:sp>
      </p:grp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0" name="Graphique 79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967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865BB5-DC02-4EF5-8470-6E8F09711A17}"/>
              </a:ext>
            </a:extLst>
          </p:cNvPr>
          <p:cNvGrpSpPr/>
          <p:nvPr/>
        </p:nvGrpSpPr>
        <p:grpSpPr>
          <a:xfrm>
            <a:off x="1136073" y="2168162"/>
            <a:ext cx="10064413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DE41CAB-537A-4FF5-B237-E743B515063B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68C512-EAD6-4863-A19C-8A5E607B5415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9" name="Graphique 58" descr="Maison">
                <a:extLst>
                  <a:ext uri="{FF2B5EF4-FFF2-40B4-BE49-F238E27FC236}">
                    <a16:creationId xmlns:a16="http://schemas.microsoft.com/office/drawing/2014/main" id="{72A065B6-FCCB-49C3-BB35-F8E8C5249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79EEECB-6BC0-4DF3-9978-CB52A99B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58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BD082CC-E088-40E6-AFC2-DDAE2BD1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9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52E1E39-C192-45C3-A639-BDF2AF07D0D9}"/>
                  </a:ext>
                </a:extLst>
              </p:cNvPr>
              <p:cNvSpPr txBox="1"/>
              <p:nvPr/>
            </p:nvSpPr>
            <p:spPr>
              <a:xfrm>
                <a:off x="2489993" y="1418259"/>
                <a:ext cx="8739065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Fonctions et sous fonctions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A6E3D3-FC37-4EAE-9B7D-6F7223444F8D}"/>
                </a:ext>
              </a:extLst>
            </p:cNvPr>
            <p:cNvSpPr txBox="1"/>
            <p:nvPr/>
          </p:nvSpPr>
          <p:spPr>
            <a:xfrm>
              <a:off x="407990" y="1418261"/>
              <a:ext cx="164430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2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4CBA5A5-F75B-4F7C-85E9-9DF1E29366E9}"/>
              </a:ext>
            </a:extLst>
          </p:cNvPr>
          <p:cNvGrpSpPr/>
          <p:nvPr/>
        </p:nvGrpSpPr>
        <p:grpSpPr>
          <a:xfrm>
            <a:off x="1136073" y="2996112"/>
            <a:ext cx="10092986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CB90425-F02B-4DCD-BCE9-C21E22F6CB1D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599BA4-73D7-4241-A2A1-F5BF0C04508E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6" name="Graphique 85" descr="Maison">
                <a:extLst>
                  <a:ext uri="{FF2B5EF4-FFF2-40B4-BE49-F238E27FC236}">
                    <a16:creationId xmlns:a16="http://schemas.microsoft.com/office/drawing/2014/main" id="{58A5E552-36EE-445E-BC5B-1C82DA21B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AC3DAD9-802A-41E7-86E8-42C428B2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4F58E96-8917-49E3-AB78-9C84C113D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0803680-86A2-4901-8FAC-2319E9D3F647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8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Processus opérationnels</a:t>
                </a:r>
              </a:p>
            </p:txBody>
          </p: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D2F7CF97-80CF-4B06-BD1F-F793D3DD06DE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3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021ED6F-D697-4FEA-B8F5-C34DA36A8E3B}"/>
              </a:ext>
            </a:extLst>
          </p:cNvPr>
          <p:cNvGrpSpPr/>
          <p:nvPr/>
        </p:nvGrpSpPr>
        <p:grpSpPr>
          <a:xfrm>
            <a:off x="1136073" y="3824062"/>
            <a:ext cx="10092986" cy="607985"/>
            <a:chOff x="334241" y="1345102"/>
            <a:chExt cx="11636082" cy="607985"/>
          </a:xfrm>
          <a:solidFill>
            <a:schemeClr val="accent2"/>
          </a:solidFill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7DD389A-E610-4130-9D5A-57208665E004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5CD6B9-C079-4A73-984A-672DCA5A1067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4" name="Graphique 93" descr="Maison">
                <a:extLst>
                  <a:ext uri="{FF2B5EF4-FFF2-40B4-BE49-F238E27FC236}">
                    <a16:creationId xmlns:a16="http://schemas.microsoft.com/office/drawing/2014/main" id="{420D93D1-D83B-46C2-AC52-186367DB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2E30B188-128A-470F-B73E-C1AF2173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2C70F993-CDD5-43B1-8220-CFA1E2727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72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D91CD9D-4299-4DBA-B400-3DF279507A64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Données à traiter</a:t>
                </a:r>
              </a:p>
            </p:txBody>
          </p: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D558487-D04C-4229-90FD-B358E0E1B53D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4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AFB6104-F59D-4895-A1E5-3F76E56A39B9}"/>
              </a:ext>
            </a:extLst>
          </p:cNvPr>
          <p:cNvGrpSpPr/>
          <p:nvPr/>
        </p:nvGrpSpPr>
        <p:grpSpPr>
          <a:xfrm>
            <a:off x="1136073" y="4647123"/>
            <a:ext cx="10092986" cy="607985"/>
            <a:chOff x="334241" y="1345102"/>
            <a:chExt cx="11636082" cy="607985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8426696-C00F-4054-B6A9-D2DCF544328A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275EF0-9764-4865-8FD3-7AFA1E2A0F7B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2" name="Graphique 101" descr="Maison">
                <a:extLst>
                  <a:ext uri="{FF2B5EF4-FFF2-40B4-BE49-F238E27FC236}">
                    <a16:creationId xmlns:a16="http://schemas.microsoft.com/office/drawing/2014/main" id="{8067E0BA-8B16-431C-AC67-F52D0503D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0F6EB9-ED3D-4154-83C0-66466EB6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F9199E-43A0-4357-8C75-56B91738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877E54F-4101-4C65-8D03-32C6B6B8EE00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Performances</a:t>
                </a:r>
              </a:p>
            </p:txBody>
          </p:sp>
        </p:grp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C729238-2886-4CC0-BD92-3ADDA36B49F1}"/>
                </a:ext>
              </a:extLst>
            </p:cNvPr>
            <p:cNvSpPr txBox="1"/>
            <p:nvPr/>
          </p:nvSpPr>
          <p:spPr>
            <a:xfrm>
              <a:off x="407991" y="1418261"/>
              <a:ext cx="1634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4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DONNEES A TRAITER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5916542" y="6326719"/>
            <a:ext cx="5143923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Conservation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12</a:t>
            </a:r>
          </a:p>
        </p:txBody>
      </p:sp>
      <p:sp>
        <p:nvSpPr>
          <p:cNvPr id="21" name="Zone de texte 8"/>
          <p:cNvSpPr txBox="1"/>
          <p:nvPr/>
        </p:nvSpPr>
        <p:spPr>
          <a:xfrm>
            <a:off x="348096" y="6313773"/>
            <a:ext cx="5300325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Volumétrie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F5382235-A101-402F-8419-0CD9132F5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006857"/>
              </p:ext>
            </p:extLst>
          </p:nvPr>
        </p:nvGraphicFramePr>
        <p:xfrm>
          <a:off x="2032000" y="1115264"/>
          <a:ext cx="8128000" cy="502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903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DONNEES A TRAITER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0" y="6320703"/>
            <a:ext cx="5143923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Volumétrie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12</a:t>
            </a:r>
          </a:p>
        </p:txBody>
      </p:sp>
      <p:sp>
        <p:nvSpPr>
          <p:cNvPr id="21" name="Zone de texte 8"/>
          <p:cNvSpPr txBox="1"/>
          <p:nvPr/>
        </p:nvSpPr>
        <p:spPr>
          <a:xfrm>
            <a:off x="5782962" y="6320703"/>
            <a:ext cx="5300325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Conservation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622F557-D072-41EF-9C96-11365F2685EE}"/>
              </a:ext>
            </a:extLst>
          </p:cNvPr>
          <p:cNvGrpSpPr/>
          <p:nvPr/>
        </p:nvGrpSpPr>
        <p:grpSpPr>
          <a:xfrm>
            <a:off x="330160" y="1282762"/>
            <a:ext cx="3476217" cy="3125037"/>
            <a:chOff x="489182" y="2695087"/>
            <a:chExt cx="3476217" cy="39356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B9BB5E-DDF1-4224-9864-E883EE54B9DB}"/>
                </a:ext>
              </a:extLst>
            </p:cNvPr>
            <p:cNvSpPr/>
            <p:nvPr/>
          </p:nvSpPr>
          <p:spPr>
            <a:xfrm>
              <a:off x="489182" y="2695087"/>
              <a:ext cx="3476217" cy="353876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96D1408-F6FC-481B-8E0B-F49D923E405D}"/>
                </a:ext>
              </a:extLst>
            </p:cNvPr>
            <p:cNvSpPr txBox="1"/>
            <p:nvPr/>
          </p:nvSpPr>
          <p:spPr>
            <a:xfrm>
              <a:off x="559812" y="2793381"/>
              <a:ext cx="3334955" cy="383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Conservation</a:t>
              </a:r>
            </a:p>
            <a:p>
              <a:pPr algn="ctr"/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Devis</a:t>
              </a: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Factures</a:t>
              </a:r>
            </a:p>
            <a:p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  <a:sym typeface="Wingdings" panose="05000000000000000000" pitchFamily="2" charset="2"/>
              </a:endParaRP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Plans de maison</a:t>
              </a: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Comptes utilisateurs</a:t>
              </a:r>
            </a:p>
            <a:p>
              <a:pPr marL="342900" indent="-342900">
                <a:buFont typeface="Wingdings" panose="05000000000000000000" pitchFamily="2" charset="2"/>
                <a:buChar char="è"/>
              </a:pP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0726C9-1214-42BE-8C51-3CE9E35CD8FF}"/>
              </a:ext>
            </a:extLst>
          </p:cNvPr>
          <p:cNvGrpSpPr/>
          <p:nvPr/>
        </p:nvGrpSpPr>
        <p:grpSpPr>
          <a:xfrm>
            <a:off x="8053764" y="1456613"/>
            <a:ext cx="3476217" cy="1442558"/>
            <a:chOff x="489182" y="2695087"/>
            <a:chExt cx="3476217" cy="315707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5A02D8-C3E5-498D-8DB3-1845601ADA96}"/>
                </a:ext>
              </a:extLst>
            </p:cNvPr>
            <p:cNvSpPr/>
            <p:nvPr/>
          </p:nvSpPr>
          <p:spPr>
            <a:xfrm>
              <a:off x="489182" y="2695087"/>
              <a:ext cx="3476217" cy="3157073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F2DB8E-9E87-4793-874A-98A0357A002D}"/>
                </a:ext>
              </a:extLst>
            </p:cNvPr>
            <p:cNvSpPr txBox="1"/>
            <p:nvPr/>
          </p:nvSpPr>
          <p:spPr>
            <a:xfrm>
              <a:off x="559812" y="2793381"/>
              <a:ext cx="3334955" cy="1266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Sauvegarde</a:t>
              </a:r>
            </a:p>
            <a:p>
              <a:pPr algn="ctr"/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Sur serveur </a:t>
              </a:r>
            </a:p>
            <a:p>
              <a:pPr marL="342900" indent="-342900">
                <a:buFont typeface="Wingdings" panose="05000000000000000000" pitchFamily="2" charset="2"/>
                <a:buChar char="è"/>
              </a:pP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A492704-5505-4E1C-95DE-BB75176D9AE4}"/>
              </a:ext>
            </a:extLst>
          </p:cNvPr>
          <p:cNvGrpSpPr/>
          <p:nvPr/>
        </p:nvGrpSpPr>
        <p:grpSpPr>
          <a:xfrm>
            <a:off x="8057641" y="3413669"/>
            <a:ext cx="3476217" cy="1840878"/>
            <a:chOff x="489182" y="2695087"/>
            <a:chExt cx="3476217" cy="31570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321F20-8617-4FCF-A7F8-C560586D5BBF}"/>
                </a:ext>
              </a:extLst>
            </p:cNvPr>
            <p:cNvSpPr/>
            <p:nvPr/>
          </p:nvSpPr>
          <p:spPr>
            <a:xfrm>
              <a:off x="489182" y="2695087"/>
              <a:ext cx="3476217" cy="3157073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EC768C7-6C1D-4F45-B5DE-48F22F68D847}"/>
                </a:ext>
              </a:extLst>
            </p:cNvPr>
            <p:cNvSpPr txBox="1"/>
            <p:nvPr/>
          </p:nvSpPr>
          <p:spPr>
            <a:xfrm>
              <a:off x="559812" y="2793381"/>
              <a:ext cx="3334955" cy="1565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Purge et Archivage</a:t>
              </a:r>
            </a:p>
            <a:p>
              <a:pPr algn="ctr"/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Archiver après acceptation du SJ*</a:t>
              </a:r>
            </a:p>
            <a:p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C3734D3-2B53-4BD0-A94A-6A0AB4560A94}"/>
              </a:ext>
            </a:extLst>
          </p:cNvPr>
          <p:cNvSpPr txBox="1"/>
          <p:nvPr/>
        </p:nvSpPr>
        <p:spPr>
          <a:xfrm>
            <a:off x="334240" y="5867481"/>
            <a:ext cx="258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*SJ = Service Juridique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28ECF54-D334-4B18-865D-B43412E07A47}"/>
              </a:ext>
            </a:extLst>
          </p:cNvPr>
          <p:cNvGrpSpPr/>
          <p:nvPr/>
        </p:nvGrpSpPr>
        <p:grpSpPr>
          <a:xfrm>
            <a:off x="314722" y="4345176"/>
            <a:ext cx="3476217" cy="1429616"/>
            <a:chOff x="489182" y="2695087"/>
            <a:chExt cx="3476217" cy="3157073"/>
          </a:xfrm>
          <a:solidFill>
            <a:schemeClr val="accent2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FD78AD-BD0D-495C-9B46-3CA456F50739}"/>
                </a:ext>
              </a:extLst>
            </p:cNvPr>
            <p:cNvSpPr/>
            <p:nvPr/>
          </p:nvSpPr>
          <p:spPr>
            <a:xfrm>
              <a:off x="489182" y="2695087"/>
              <a:ext cx="3476217" cy="3157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7C36613-6543-402F-9AAC-1BC82730315A}"/>
                </a:ext>
              </a:extLst>
            </p:cNvPr>
            <p:cNvSpPr txBox="1"/>
            <p:nvPr/>
          </p:nvSpPr>
          <p:spPr>
            <a:xfrm>
              <a:off x="559812" y="2793381"/>
              <a:ext cx="3334955" cy="210251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Suppression</a:t>
              </a:r>
            </a:p>
            <a:p>
              <a:pPr algn="ctr"/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è"/>
              </a:pPr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  <a:sym typeface="Wingdings" panose="05000000000000000000" pitchFamily="2" charset="2"/>
                </a:rPr>
                <a:t>Devis invalidés</a:t>
              </a:r>
            </a:p>
            <a:p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DB5A29BD-5B37-49DA-8DDD-13866BA70D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7173" y="1769332"/>
            <a:ext cx="914400" cy="914400"/>
          </a:xfrm>
          <a:prstGeom prst="rect">
            <a:avLst/>
          </a:prstGeom>
        </p:spPr>
      </p:pic>
      <p:pic>
        <p:nvPicPr>
          <p:cNvPr id="13" name="Graphique 12" descr="Contrat">
            <a:extLst>
              <a:ext uri="{FF2B5EF4-FFF2-40B4-BE49-F238E27FC236}">
                <a16:creationId xmlns:a16="http://schemas.microsoft.com/office/drawing/2014/main" id="{DCF4F71B-B575-44CA-B284-B0181393FB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7007" y="4451760"/>
            <a:ext cx="914400" cy="914400"/>
          </a:xfrm>
          <a:prstGeom prst="rect">
            <a:avLst/>
          </a:prstGeom>
        </p:spPr>
      </p:pic>
      <p:pic>
        <p:nvPicPr>
          <p:cNvPr id="37" name="Graphique 36" descr="Pouce en haut">
            <a:extLst>
              <a:ext uri="{FF2B5EF4-FFF2-40B4-BE49-F238E27FC236}">
                <a16:creationId xmlns:a16="http://schemas.microsoft.com/office/drawing/2014/main" id="{8B3CC028-B1CA-4A3F-ADDE-048A4D55B9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7173" y="3451564"/>
            <a:ext cx="914400" cy="914400"/>
          </a:xfrm>
          <a:prstGeom prst="rect">
            <a:avLst/>
          </a:prstGeom>
        </p:spPr>
      </p:pic>
      <p:pic>
        <p:nvPicPr>
          <p:cNvPr id="39" name="Graphique 38" descr="Liste de vérification">
            <a:extLst>
              <a:ext uri="{FF2B5EF4-FFF2-40B4-BE49-F238E27FC236}">
                <a16:creationId xmlns:a16="http://schemas.microsoft.com/office/drawing/2014/main" id="{D6B05222-63B5-4919-8231-FCE5FE85125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2445" y="1401190"/>
            <a:ext cx="914400" cy="914400"/>
          </a:xfrm>
          <a:prstGeom prst="rect">
            <a:avLst/>
          </a:prstGeom>
        </p:spPr>
      </p:pic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F5A3DEF-8A3F-487D-A1A2-4366532467EC}"/>
              </a:ext>
            </a:extLst>
          </p:cNvPr>
          <p:cNvCxnSpPr>
            <a:stCxn id="39" idx="3"/>
            <a:endCxn id="37" idx="1"/>
          </p:cNvCxnSpPr>
          <p:nvPr/>
        </p:nvCxnSpPr>
        <p:spPr>
          <a:xfrm>
            <a:off x="4806845" y="1858390"/>
            <a:ext cx="2250328" cy="2050374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D214DC1-B327-4FF3-8940-3B9C451C2E91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4373" y="2683732"/>
            <a:ext cx="0" cy="767832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Graphique 48" descr="Pouce en haut">
            <a:extLst>
              <a:ext uri="{FF2B5EF4-FFF2-40B4-BE49-F238E27FC236}">
                <a16:creationId xmlns:a16="http://schemas.microsoft.com/office/drawing/2014/main" id="{649DEE2B-AD61-413F-9B66-499C29178C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7057173" y="4457070"/>
            <a:ext cx="914400" cy="886263"/>
          </a:xfrm>
          <a:prstGeom prst="rect">
            <a:avLst/>
          </a:prstGeom>
        </p:spPr>
      </p:pic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02BE972-67DD-451A-A5F3-FEDC0ECCFF35}"/>
              </a:ext>
            </a:extLst>
          </p:cNvPr>
          <p:cNvCxnSpPr>
            <a:cxnSpLocks/>
            <a:stCxn id="49" idx="1"/>
            <a:endCxn id="13" idx="3"/>
          </p:cNvCxnSpPr>
          <p:nvPr/>
        </p:nvCxnSpPr>
        <p:spPr>
          <a:xfrm flipH="1">
            <a:off x="4791407" y="4900201"/>
            <a:ext cx="2265766" cy="8759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B7798B6-3665-489F-8032-6A87A0E4761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91553" y="2226532"/>
            <a:ext cx="2965620" cy="1187137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29685" y="372977"/>
            <a:ext cx="27729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BCCE554-0C13-46BB-B933-246FF7404C17}"/>
              </a:ext>
            </a:extLst>
          </p:cNvPr>
          <p:cNvGrpSpPr/>
          <p:nvPr/>
        </p:nvGrpSpPr>
        <p:grpSpPr>
          <a:xfrm>
            <a:off x="1136073" y="1345102"/>
            <a:ext cx="10092986" cy="607985"/>
            <a:chOff x="334241" y="1345102"/>
            <a:chExt cx="11636082" cy="607985"/>
          </a:xfrm>
          <a:solidFill>
            <a:schemeClr val="accent2"/>
          </a:solidFill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5522D83-7286-4EE9-8511-007E88AE0870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369301-B6FA-4080-8AC8-46840871CEA9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8" name="Graphique 77" descr="Mais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212FC3E-37E6-43CC-9657-7DD747C75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89B7C77-F753-4AE0-9E48-4D8E1DB0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1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082D97C-B3DD-46CE-8F84-8F7AF81FCDD2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Introduction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407991" y="1418261"/>
              <a:ext cx="1616351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1</a:t>
              </a:r>
            </a:p>
          </p:txBody>
        </p:sp>
      </p:grp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865BB5-DC02-4EF5-8470-6E8F09711A17}"/>
              </a:ext>
            </a:extLst>
          </p:cNvPr>
          <p:cNvGrpSpPr/>
          <p:nvPr/>
        </p:nvGrpSpPr>
        <p:grpSpPr>
          <a:xfrm>
            <a:off x="1136073" y="2168162"/>
            <a:ext cx="10064413" cy="607985"/>
            <a:chOff x="334241" y="1345102"/>
            <a:chExt cx="11636082" cy="607985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DE41CAB-537A-4FF5-B237-E743B515063B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68C512-EAD6-4863-A19C-8A5E607B5415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9" name="Graphique 58" descr="Maison">
                <a:extLst>
                  <a:ext uri="{FF2B5EF4-FFF2-40B4-BE49-F238E27FC236}">
                    <a16:creationId xmlns:a16="http://schemas.microsoft.com/office/drawing/2014/main" id="{72A065B6-FCCB-49C3-BB35-F8E8C5249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79EEECB-6BC0-4DF3-9978-CB52A99B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58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BD082CC-E088-40E6-AFC2-DDAE2BD1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9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52E1E39-C192-45C3-A639-BDF2AF07D0D9}"/>
                  </a:ext>
                </a:extLst>
              </p:cNvPr>
              <p:cNvSpPr txBox="1"/>
              <p:nvPr/>
            </p:nvSpPr>
            <p:spPr>
              <a:xfrm>
                <a:off x="2489993" y="1418259"/>
                <a:ext cx="873906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Fonctions et sous fonctions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A6E3D3-FC37-4EAE-9B7D-6F7223444F8D}"/>
                </a:ext>
              </a:extLst>
            </p:cNvPr>
            <p:cNvSpPr txBox="1"/>
            <p:nvPr/>
          </p:nvSpPr>
          <p:spPr>
            <a:xfrm>
              <a:off x="407990" y="1418261"/>
              <a:ext cx="1644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2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4CBA5A5-F75B-4F7C-85E9-9DF1E29366E9}"/>
              </a:ext>
            </a:extLst>
          </p:cNvPr>
          <p:cNvGrpSpPr/>
          <p:nvPr/>
        </p:nvGrpSpPr>
        <p:grpSpPr>
          <a:xfrm>
            <a:off x="1136073" y="2996112"/>
            <a:ext cx="10092986" cy="607985"/>
            <a:chOff x="334241" y="1345102"/>
            <a:chExt cx="11636082" cy="607985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CB90425-F02B-4DCD-BCE9-C21E22F6CB1D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599BA4-73D7-4241-A2A1-F5BF0C04508E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6" name="Graphique 85" descr="Maison">
                <a:extLst>
                  <a:ext uri="{FF2B5EF4-FFF2-40B4-BE49-F238E27FC236}">
                    <a16:creationId xmlns:a16="http://schemas.microsoft.com/office/drawing/2014/main" id="{58A5E552-36EE-445E-BC5B-1C82DA21B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AC3DAD9-802A-41E7-86E8-42C428B2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4F58E96-8917-49E3-AB78-9C84C113D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0803680-86A2-4901-8FAC-2319E9D3F647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Processus opérationnels</a:t>
                </a:r>
              </a:p>
            </p:txBody>
          </p: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D2F7CF97-80CF-4B06-BD1F-F793D3DD06DE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3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021ED6F-D697-4FEA-B8F5-C34DA36A8E3B}"/>
              </a:ext>
            </a:extLst>
          </p:cNvPr>
          <p:cNvGrpSpPr/>
          <p:nvPr/>
        </p:nvGrpSpPr>
        <p:grpSpPr>
          <a:xfrm>
            <a:off x="1136073" y="3824062"/>
            <a:ext cx="10092986" cy="607985"/>
            <a:chOff x="334241" y="1345102"/>
            <a:chExt cx="11636082" cy="607985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7DD389A-E610-4130-9D5A-57208665E004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5CD6B9-C079-4A73-984A-672DCA5A1067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4" name="Graphique 93" descr="Maison">
                <a:extLst>
                  <a:ext uri="{FF2B5EF4-FFF2-40B4-BE49-F238E27FC236}">
                    <a16:creationId xmlns:a16="http://schemas.microsoft.com/office/drawing/2014/main" id="{420D93D1-D83B-46C2-AC52-186367DB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2E30B188-128A-470F-B73E-C1AF2173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2C70F993-CDD5-43B1-8220-CFA1E2727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72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D91CD9D-4299-4DBA-B400-3DF279507A64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Données à traiter</a:t>
                </a:r>
              </a:p>
            </p:txBody>
          </p: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D558487-D04C-4229-90FD-B358E0E1B53D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4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AFB6104-F59D-4895-A1E5-3F76E56A39B9}"/>
              </a:ext>
            </a:extLst>
          </p:cNvPr>
          <p:cNvGrpSpPr/>
          <p:nvPr/>
        </p:nvGrpSpPr>
        <p:grpSpPr>
          <a:xfrm>
            <a:off x="1136073" y="4647123"/>
            <a:ext cx="10092986" cy="607985"/>
            <a:chOff x="334241" y="1345102"/>
            <a:chExt cx="11636082" cy="607985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8426696-C00F-4054-B6A9-D2DCF544328A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275EF0-9764-4865-8FD3-7AFA1E2A0F7B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2" name="Graphique 101" descr="Maison">
                <a:extLst>
                  <a:ext uri="{FF2B5EF4-FFF2-40B4-BE49-F238E27FC236}">
                    <a16:creationId xmlns:a16="http://schemas.microsoft.com/office/drawing/2014/main" id="{8067E0BA-8B16-431C-AC67-F52D0503D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0F6EB9-ED3D-4154-83C0-66466EB6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F9199E-43A0-4357-8C75-56B91738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877E54F-4101-4C65-8D03-32C6B6B8EE00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Performances</a:t>
                </a:r>
              </a:p>
            </p:txBody>
          </p:sp>
        </p:grp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C729238-2886-4CC0-BD92-3ADDA36B49F1}"/>
                </a:ext>
              </a:extLst>
            </p:cNvPr>
            <p:cNvSpPr txBox="1"/>
            <p:nvPr/>
          </p:nvSpPr>
          <p:spPr>
            <a:xfrm>
              <a:off x="407991" y="1418261"/>
              <a:ext cx="1634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29685" y="372977"/>
            <a:ext cx="27729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BCCE554-0C13-46BB-B933-246FF7404C17}"/>
              </a:ext>
            </a:extLst>
          </p:cNvPr>
          <p:cNvGrpSpPr/>
          <p:nvPr/>
        </p:nvGrpSpPr>
        <p:grpSpPr>
          <a:xfrm>
            <a:off x="1136073" y="1345102"/>
            <a:ext cx="10092986" cy="607985"/>
            <a:chOff x="334241" y="1345102"/>
            <a:chExt cx="11636082" cy="60798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5522D83-7286-4EE9-8511-007E88AE0870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369301-B6FA-4080-8AC8-46840871CEA9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8" name="Graphique 77" descr="Mais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212FC3E-37E6-43CC-9657-7DD747C75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89B7C77-F753-4AE0-9E48-4D8E1DB0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1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082D97C-B3DD-46CE-8F84-8F7AF81FCDD2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Introduction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407991" y="1418261"/>
              <a:ext cx="16163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1</a:t>
              </a:r>
            </a:p>
          </p:txBody>
        </p:sp>
      </p:grp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0" name="Graphique 79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967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865BB5-DC02-4EF5-8470-6E8F09711A17}"/>
              </a:ext>
            </a:extLst>
          </p:cNvPr>
          <p:cNvGrpSpPr/>
          <p:nvPr/>
        </p:nvGrpSpPr>
        <p:grpSpPr>
          <a:xfrm>
            <a:off x="1136073" y="2168162"/>
            <a:ext cx="10064413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DE41CAB-537A-4FF5-B237-E743B515063B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68C512-EAD6-4863-A19C-8A5E607B5415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9" name="Graphique 58" descr="Maison">
                <a:extLst>
                  <a:ext uri="{FF2B5EF4-FFF2-40B4-BE49-F238E27FC236}">
                    <a16:creationId xmlns:a16="http://schemas.microsoft.com/office/drawing/2014/main" id="{72A065B6-FCCB-49C3-BB35-F8E8C5249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79EEECB-6BC0-4DF3-9978-CB52A99B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58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BD082CC-E088-40E6-AFC2-DDAE2BD1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9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52E1E39-C192-45C3-A639-BDF2AF07D0D9}"/>
                  </a:ext>
                </a:extLst>
              </p:cNvPr>
              <p:cNvSpPr txBox="1"/>
              <p:nvPr/>
            </p:nvSpPr>
            <p:spPr>
              <a:xfrm>
                <a:off x="2489993" y="1418259"/>
                <a:ext cx="8739065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Fonctions et sous fonctions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A6E3D3-FC37-4EAE-9B7D-6F7223444F8D}"/>
                </a:ext>
              </a:extLst>
            </p:cNvPr>
            <p:cNvSpPr txBox="1"/>
            <p:nvPr/>
          </p:nvSpPr>
          <p:spPr>
            <a:xfrm>
              <a:off x="407990" y="1418261"/>
              <a:ext cx="164430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2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4CBA5A5-F75B-4F7C-85E9-9DF1E29366E9}"/>
              </a:ext>
            </a:extLst>
          </p:cNvPr>
          <p:cNvGrpSpPr/>
          <p:nvPr/>
        </p:nvGrpSpPr>
        <p:grpSpPr>
          <a:xfrm>
            <a:off x="1136073" y="2996112"/>
            <a:ext cx="10092986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CB90425-F02B-4DCD-BCE9-C21E22F6CB1D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599BA4-73D7-4241-A2A1-F5BF0C04508E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6" name="Graphique 85" descr="Maison">
                <a:extLst>
                  <a:ext uri="{FF2B5EF4-FFF2-40B4-BE49-F238E27FC236}">
                    <a16:creationId xmlns:a16="http://schemas.microsoft.com/office/drawing/2014/main" id="{58A5E552-36EE-445E-BC5B-1C82DA21B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AC3DAD9-802A-41E7-86E8-42C428B2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4F58E96-8917-49E3-AB78-9C84C113D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0803680-86A2-4901-8FAC-2319E9D3F647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8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Processus opérationnels</a:t>
                </a:r>
              </a:p>
            </p:txBody>
          </p: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D2F7CF97-80CF-4B06-BD1F-F793D3DD06DE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3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021ED6F-D697-4FEA-B8F5-C34DA36A8E3B}"/>
              </a:ext>
            </a:extLst>
          </p:cNvPr>
          <p:cNvGrpSpPr/>
          <p:nvPr/>
        </p:nvGrpSpPr>
        <p:grpSpPr>
          <a:xfrm>
            <a:off x="1136073" y="3824062"/>
            <a:ext cx="10092986" cy="607985"/>
            <a:chOff x="334241" y="1345102"/>
            <a:chExt cx="11636082" cy="607985"/>
          </a:xfrm>
          <a:solidFill>
            <a:srgbClr val="393CBE"/>
          </a:solidFill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7DD389A-E610-4130-9D5A-57208665E004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5CD6B9-C079-4A73-984A-672DCA5A1067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4" name="Graphique 93" descr="Maison">
                <a:extLst>
                  <a:ext uri="{FF2B5EF4-FFF2-40B4-BE49-F238E27FC236}">
                    <a16:creationId xmlns:a16="http://schemas.microsoft.com/office/drawing/2014/main" id="{420D93D1-D83B-46C2-AC52-186367DB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2E30B188-128A-470F-B73E-C1AF2173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2C70F993-CDD5-43B1-8220-CFA1E2727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72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D91CD9D-4299-4DBA-B400-3DF279507A64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Données à traiter</a:t>
                </a:r>
              </a:p>
            </p:txBody>
          </p: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D558487-D04C-4229-90FD-B358E0E1B53D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4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AFB6104-F59D-4895-A1E5-3F76E56A39B9}"/>
              </a:ext>
            </a:extLst>
          </p:cNvPr>
          <p:cNvGrpSpPr/>
          <p:nvPr/>
        </p:nvGrpSpPr>
        <p:grpSpPr>
          <a:xfrm>
            <a:off x="1136073" y="4647123"/>
            <a:ext cx="10092986" cy="607985"/>
            <a:chOff x="334241" y="1345102"/>
            <a:chExt cx="11636082" cy="607985"/>
          </a:xfrm>
          <a:solidFill>
            <a:schemeClr val="accent2"/>
          </a:solidFill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8426696-C00F-4054-B6A9-D2DCF544328A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275EF0-9764-4865-8FD3-7AFA1E2A0F7B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2" name="Graphique 101" descr="Maison">
                <a:extLst>
                  <a:ext uri="{FF2B5EF4-FFF2-40B4-BE49-F238E27FC236}">
                    <a16:creationId xmlns:a16="http://schemas.microsoft.com/office/drawing/2014/main" id="{8067E0BA-8B16-431C-AC67-F52D0503D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0F6EB9-ED3D-4154-83C0-66466EB6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F9199E-43A0-4357-8C75-56B91738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877E54F-4101-4C65-8D03-32C6B6B8EE00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Performances</a:t>
                </a:r>
              </a:p>
            </p:txBody>
          </p:sp>
        </p:grp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C729238-2886-4CC0-BD92-3ADDA36B49F1}"/>
                </a:ext>
              </a:extLst>
            </p:cNvPr>
            <p:cNvSpPr txBox="1"/>
            <p:nvPr/>
          </p:nvSpPr>
          <p:spPr>
            <a:xfrm>
              <a:off x="407991" y="1418261"/>
              <a:ext cx="1634516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0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DF2682-0A45-4BDF-A62D-361C48689BB0}"/>
              </a:ext>
            </a:extLst>
          </p:cNvPr>
          <p:cNvSpPr/>
          <p:nvPr/>
        </p:nvSpPr>
        <p:spPr>
          <a:xfrm>
            <a:off x="1136073" y="2075884"/>
            <a:ext cx="5349394" cy="3911375"/>
          </a:xfrm>
          <a:prstGeom prst="rect">
            <a:avLst/>
          </a:prstGeom>
          <a:solidFill>
            <a:srgbClr val="393C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" name="Grouper 11"/>
          <p:cNvGrpSpPr/>
          <p:nvPr/>
        </p:nvGrpSpPr>
        <p:grpSpPr>
          <a:xfrm>
            <a:off x="1575788" y="2273200"/>
            <a:ext cx="4108114" cy="945111"/>
            <a:chOff x="1575788" y="2273200"/>
            <a:chExt cx="4108114" cy="94511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3675676" y="2498575"/>
              <a:ext cx="20082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Serveur web</a:t>
              </a:r>
            </a:p>
          </p:txBody>
        </p:sp>
        <p:pic>
          <p:nvPicPr>
            <p:cNvPr id="1026" name="Picture 2" descr="ésultat de recherche d'images pour &quot;icone serveur web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88" y="2273200"/>
              <a:ext cx="945111" cy="94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er 12"/>
          <p:cNvGrpSpPr/>
          <p:nvPr/>
        </p:nvGrpSpPr>
        <p:grpSpPr>
          <a:xfrm>
            <a:off x="1672069" y="3533648"/>
            <a:ext cx="4011833" cy="929418"/>
            <a:chOff x="1672069" y="3533648"/>
            <a:chExt cx="4011833" cy="929418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3675678" y="3603527"/>
              <a:ext cx="20082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Serveur d’application</a:t>
              </a:r>
            </a:p>
          </p:txBody>
        </p:sp>
        <p:pic>
          <p:nvPicPr>
            <p:cNvPr id="1028" name="Picture 4" descr="ésultat de recherche d'images pour &quot;serveur d'application icone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72069" y="3533648"/>
              <a:ext cx="752551" cy="92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er 15"/>
          <p:cNvGrpSpPr/>
          <p:nvPr/>
        </p:nvGrpSpPr>
        <p:grpSpPr>
          <a:xfrm>
            <a:off x="1672069" y="4794753"/>
            <a:ext cx="4148439" cy="926051"/>
            <a:chOff x="1672069" y="4794753"/>
            <a:chExt cx="4148439" cy="92605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3675675" y="4842150"/>
              <a:ext cx="214483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Serveur de base de données</a:t>
              </a:r>
            </a:p>
          </p:txBody>
        </p:sp>
        <p:pic>
          <p:nvPicPr>
            <p:cNvPr id="1030" name="Picture 6" descr="ésultat de recherche d'images pour &quot;icone serveur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72069" y="4794753"/>
              <a:ext cx="753188" cy="92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Connecteur droit 28"/>
          <p:cNvCxnSpPr>
            <a:cxnSpLocks/>
          </p:cNvCxnSpPr>
          <p:nvPr/>
        </p:nvCxnSpPr>
        <p:spPr>
          <a:xfrm>
            <a:off x="1647428" y="3396535"/>
            <a:ext cx="4330039" cy="9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cxnSpLocks/>
          </p:cNvCxnSpPr>
          <p:nvPr/>
        </p:nvCxnSpPr>
        <p:spPr>
          <a:xfrm>
            <a:off x="1647431" y="4615848"/>
            <a:ext cx="4330039" cy="6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PERFORMANCES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0" y="6320703"/>
            <a:ext cx="6151227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Temps de réponse et nombres d’accès</a:t>
            </a:r>
          </a:p>
        </p:txBody>
      </p:sp>
      <p:sp>
        <p:nvSpPr>
          <p:cNvPr id="23" name="Zone de texte 8"/>
          <p:cNvSpPr txBox="1"/>
          <p:nvPr/>
        </p:nvSpPr>
        <p:spPr>
          <a:xfrm>
            <a:off x="6597862" y="6339175"/>
            <a:ext cx="4518799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Fréquence et durée de traitement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6000" y="1394645"/>
            <a:ext cx="7907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Durée</a:t>
            </a:r>
            <a:r>
              <a:rPr lang="fr-FR" sz="2000" dirty="0">
                <a:latin typeface="NirmalaUI" charset="0"/>
              </a:rPr>
              <a:t> </a:t>
            </a:r>
            <a:r>
              <a:rPr lang="fr-FR" sz="28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d’exécution d’une opération sur le logiciel </a:t>
            </a:r>
          </a:p>
        </p:txBody>
      </p:sp>
      <p:grpSp>
        <p:nvGrpSpPr>
          <p:cNvPr id="11" name="Grouper 10"/>
          <p:cNvGrpSpPr/>
          <p:nvPr/>
        </p:nvGrpSpPr>
        <p:grpSpPr>
          <a:xfrm>
            <a:off x="7501167" y="4744119"/>
            <a:ext cx="4032691" cy="1333500"/>
            <a:chOff x="7501166" y="2256851"/>
            <a:chExt cx="4032691" cy="1333500"/>
          </a:xfrm>
        </p:grpSpPr>
        <p:pic>
          <p:nvPicPr>
            <p:cNvPr id="1032" name="Picture 8" descr="mage associé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166" y="2256851"/>
              <a:ext cx="100965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8857260" y="2501714"/>
              <a:ext cx="26765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n w="0"/>
                  <a:solidFill>
                    <a:srgbClr val="393CBE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15 Commerciaux</a:t>
              </a:r>
            </a:p>
          </p:txBody>
        </p:sp>
      </p:grpSp>
      <p:cxnSp>
        <p:nvCxnSpPr>
          <p:cNvPr id="35" name="Connecteur droit 34"/>
          <p:cNvCxnSpPr>
            <a:cxnSpLocks/>
          </p:cNvCxnSpPr>
          <p:nvPr/>
        </p:nvCxnSpPr>
        <p:spPr>
          <a:xfrm>
            <a:off x="7255255" y="4615848"/>
            <a:ext cx="4330039" cy="681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er 33"/>
          <p:cNvGrpSpPr/>
          <p:nvPr/>
        </p:nvGrpSpPr>
        <p:grpSpPr>
          <a:xfrm>
            <a:off x="7181966" y="2569264"/>
            <a:ext cx="4324648" cy="1648051"/>
            <a:chOff x="7181966" y="2569264"/>
            <a:chExt cx="4324648" cy="1648051"/>
          </a:xfrm>
        </p:grpSpPr>
        <p:pic>
          <p:nvPicPr>
            <p:cNvPr id="1034" name="Picture 10" descr="mage associé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1966" y="2569264"/>
              <a:ext cx="1648051" cy="1648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8830017" y="2806119"/>
              <a:ext cx="267659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n w="0"/>
                  <a:solidFill>
                    <a:srgbClr val="393CBE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Impact durée de traitement </a:t>
              </a:r>
            </a:p>
            <a:p>
              <a:r>
                <a:rPr lang="fr-FR" sz="2400" i="1" dirty="0">
                  <a:ln w="0"/>
                  <a:solidFill>
                    <a:srgbClr val="393CBE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devis / applicatif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9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PERFORMANCES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0" y="6320703"/>
            <a:ext cx="6151227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Temps de réponse et nombres d’accès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14</a:t>
            </a:r>
          </a:p>
        </p:txBody>
      </p:sp>
      <p:sp>
        <p:nvSpPr>
          <p:cNvPr id="23" name="Zone de texte 8"/>
          <p:cNvSpPr txBox="1"/>
          <p:nvPr/>
        </p:nvSpPr>
        <p:spPr>
          <a:xfrm>
            <a:off x="6597862" y="6305309"/>
            <a:ext cx="4518799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Fréquence et durée de traitement</a:t>
            </a:r>
          </a:p>
        </p:txBody>
      </p:sp>
      <p:grpSp>
        <p:nvGrpSpPr>
          <p:cNvPr id="29" name="Grouper 28"/>
          <p:cNvGrpSpPr/>
          <p:nvPr/>
        </p:nvGrpSpPr>
        <p:grpSpPr>
          <a:xfrm>
            <a:off x="651933" y="2571411"/>
            <a:ext cx="3361267" cy="621750"/>
            <a:chOff x="651933" y="2571411"/>
            <a:chExt cx="3361267" cy="621750"/>
          </a:xfrm>
        </p:grpSpPr>
        <p:pic>
          <p:nvPicPr>
            <p:cNvPr id="2050" name="Picture 2" descr="ésultat de recherche d'images pour &quot;check list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33" y="2571411"/>
              <a:ext cx="728133" cy="62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1750383" y="2667063"/>
              <a:ext cx="2262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News Gothic MT" charset="0"/>
                  <a:ea typeface="News Gothic MT" charset="0"/>
                  <a:cs typeface="News Gothic MT" charset="0"/>
                </a:rPr>
                <a:t>Service</a:t>
              </a:r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651932" y="3452058"/>
            <a:ext cx="3361268" cy="623886"/>
            <a:chOff x="651932" y="3452058"/>
            <a:chExt cx="3361268" cy="623886"/>
          </a:xfrm>
        </p:grpSpPr>
        <p:pic>
          <p:nvPicPr>
            <p:cNvPr id="16" name="Picture 2" descr="ésultat de recherche d'images pour &quot;check list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32" y="3452058"/>
              <a:ext cx="728133" cy="62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/>
            <p:cNvSpPr txBox="1"/>
            <p:nvPr/>
          </p:nvSpPr>
          <p:spPr>
            <a:xfrm>
              <a:off x="1750385" y="3552724"/>
              <a:ext cx="2262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News Gothic MT" charset="0"/>
                  <a:ea typeface="News Gothic MT" charset="0"/>
                  <a:cs typeface="News Gothic MT" charset="0"/>
                </a:rPr>
                <a:t>Qualité</a:t>
              </a:r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651932" y="4332705"/>
            <a:ext cx="3361268" cy="624269"/>
            <a:chOff x="651932" y="4332705"/>
            <a:chExt cx="3361268" cy="624269"/>
          </a:xfrm>
        </p:grpSpPr>
        <p:pic>
          <p:nvPicPr>
            <p:cNvPr id="18" name="Picture 2" descr="ésultat de recherche d'images pour &quot;check list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32" y="4332705"/>
              <a:ext cx="728133" cy="62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1750385" y="4433754"/>
              <a:ext cx="2262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News Gothic MT" charset="0"/>
                  <a:ea typeface="News Gothic MT" charset="0"/>
                  <a:cs typeface="News Gothic MT" charset="0"/>
                </a:rPr>
                <a:t>Efficacité</a:t>
              </a:r>
            </a:p>
          </p:txBody>
        </p:sp>
      </p:grpSp>
      <p:grpSp>
        <p:nvGrpSpPr>
          <p:cNvPr id="32" name="Grouper 31"/>
          <p:cNvGrpSpPr/>
          <p:nvPr/>
        </p:nvGrpSpPr>
        <p:grpSpPr>
          <a:xfrm>
            <a:off x="651932" y="5213352"/>
            <a:ext cx="3361269" cy="624652"/>
            <a:chOff x="651932" y="5213352"/>
            <a:chExt cx="3361269" cy="624652"/>
          </a:xfrm>
        </p:grpSpPr>
        <p:pic>
          <p:nvPicPr>
            <p:cNvPr id="19" name="Picture 2" descr="ésultat de recherche d'images pour &quot;check list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32" y="5213352"/>
              <a:ext cx="728133" cy="62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ZoneTexte 21"/>
            <p:cNvSpPr txBox="1"/>
            <p:nvPr/>
          </p:nvSpPr>
          <p:spPr>
            <a:xfrm>
              <a:off x="1750385" y="5314784"/>
              <a:ext cx="2262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atin typeface="News Gothic MT" charset="0"/>
                  <a:ea typeface="News Gothic MT" charset="0"/>
                  <a:cs typeface="News Gothic MT" charset="0"/>
                </a:rPr>
                <a:t>Rapidité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51932" y="1649545"/>
            <a:ext cx="2954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4 principaux points</a:t>
            </a:r>
          </a:p>
        </p:txBody>
      </p:sp>
      <p:grpSp>
        <p:nvGrpSpPr>
          <p:cNvPr id="27" name="Grouper 26"/>
          <p:cNvGrpSpPr/>
          <p:nvPr/>
        </p:nvGrpSpPr>
        <p:grpSpPr>
          <a:xfrm>
            <a:off x="10019070" y="2408804"/>
            <a:ext cx="1414627" cy="1428302"/>
            <a:chOff x="9642122" y="2473538"/>
            <a:chExt cx="1414627" cy="14283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DF2682-0A45-4BDF-A62D-361C48689BB0}"/>
                </a:ext>
              </a:extLst>
            </p:cNvPr>
            <p:cNvSpPr/>
            <p:nvPr/>
          </p:nvSpPr>
          <p:spPr>
            <a:xfrm>
              <a:off x="9652822" y="2473538"/>
              <a:ext cx="1403927" cy="140553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2" name="Picture 4" descr="ésultat de recherche d'images pour &quot;synchronisation cloud icon&quot;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22" y="2487213"/>
              <a:ext cx="1414627" cy="141462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25" name="Rectangle 24"/>
          <p:cNvSpPr/>
          <p:nvPr/>
        </p:nvSpPr>
        <p:spPr>
          <a:xfrm>
            <a:off x="7250385" y="1651568"/>
            <a:ext cx="3365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Synchronisation BDD</a:t>
            </a:r>
          </a:p>
        </p:txBody>
      </p:sp>
      <p:grpSp>
        <p:nvGrpSpPr>
          <p:cNvPr id="28" name="Grouper 27"/>
          <p:cNvGrpSpPr/>
          <p:nvPr/>
        </p:nvGrpSpPr>
        <p:grpSpPr>
          <a:xfrm>
            <a:off x="8071387" y="4440603"/>
            <a:ext cx="1403927" cy="1405530"/>
            <a:chOff x="8071387" y="4440603"/>
            <a:chExt cx="1403927" cy="14055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DF2682-0A45-4BDF-A62D-361C48689BB0}"/>
                </a:ext>
              </a:extLst>
            </p:cNvPr>
            <p:cNvSpPr/>
            <p:nvPr/>
          </p:nvSpPr>
          <p:spPr>
            <a:xfrm>
              <a:off x="8071387" y="4440603"/>
              <a:ext cx="1403927" cy="140553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4" name="Picture 6" descr="ésultat de recherche d'images pour &quot;press button&quot;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63" y="4472682"/>
              <a:ext cx="1373451" cy="1373451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grpSp>
        <p:nvGrpSpPr>
          <p:cNvPr id="35" name="Grouper 34"/>
          <p:cNvGrpSpPr/>
          <p:nvPr/>
        </p:nvGrpSpPr>
        <p:grpSpPr>
          <a:xfrm>
            <a:off x="6212137" y="4456642"/>
            <a:ext cx="1403927" cy="1405530"/>
            <a:chOff x="6212137" y="4456642"/>
            <a:chExt cx="1403927" cy="14055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DF2682-0A45-4BDF-A62D-361C48689BB0}"/>
                </a:ext>
              </a:extLst>
            </p:cNvPr>
            <p:cNvSpPr/>
            <p:nvPr/>
          </p:nvSpPr>
          <p:spPr>
            <a:xfrm>
              <a:off x="6212137" y="4456642"/>
              <a:ext cx="1403927" cy="140553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58" name="Picture 10" descr="mage associée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EBEBEB"/>
                </a:clrFrom>
                <a:clrTo>
                  <a:srgbClr val="EB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395" y="4488649"/>
              <a:ext cx="1353272" cy="1344051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grpSp>
        <p:nvGrpSpPr>
          <p:cNvPr id="13" name="Grouper 12"/>
          <p:cNvGrpSpPr/>
          <p:nvPr/>
        </p:nvGrpSpPr>
        <p:grpSpPr>
          <a:xfrm>
            <a:off x="6214008" y="2408804"/>
            <a:ext cx="1404728" cy="1405530"/>
            <a:chOff x="6214008" y="2408804"/>
            <a:chExt cx="1404728" cy="14055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DF2682-0A45-4BDF-A62D-361C48689BB0}"/>
                </a:ext>
              </a:extLst>
            </p:cNvPr>
            <p:cNvSpPr/>
            <p:nvPr/>
          </p:nvSpPr>
          <p:spPr>
            <a:xfrm>
              <a:off x="6214008" y="2408804"/>
              <a:ext cx="1403927" cy="140553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60" name="Picture 12" descr="mage associée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658" y="2441256"/>
              <a:ext cx="1373078" cy="137307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cxnSp>
        <p:nvCxnSpPr>
          <p:cNvPr id="12" name="Connecteur droit avec flèche 11"/>
          <p:cNvCxnSpPr/>
          <p:nvPr/>
        </p:nvCxnSpPr>
        <p:spPr>
          <a:xfrm>
            <a:off x="8146817" y="3127795"/>
            <a:ext cx="1371600" cy="0"/>
          </a:xfrm>
          <a:prstGeom prst="straightConnector1">
            <a:avLst/>
          </a:prstGeom>
          <a:ln w="76200">
            <a:solidFill>
              <a:srgbClr val="393C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r 36"/>
          <p:cNvGrpSpPr/>
          <p:nvPr/>
        </p:nvGrpSpPr>
        <p:grpSpPr>
          <a:xfrm>
            <a:off x="9985254" y="4439789"/>
            <a:ext cx="1403927" cy="1405530"/>
            <a:chOff x="9999916" y="4456642"/>
            <a:chExt cx="1403927" cy="140553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DF2682-0A45-4BDF-A62D-361C48689BB0}"/>
                </a:ext>
              </a:extLst>
            </p:cNvPr>
            <p:cNvSpPr/>
            <p:nvPr/>
          </p:nvSpPr>
          <p:spPr>
            <a:xfrm>
              <a:off x="9999916" y="4456642"/>
              <a:ext cx="1403927" cy="1405530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62" name="Picture 14" descr="mage associé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925" y="4506776"/>
              <a:ext cx="1354918" cy="135491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pic>
        <p:nvPicPr>
          <p:cNvPr id="2064" name="Picture 16" descr="ésultat de recherche d'images pour &quot;check&quot;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052" y="4257471"/>
            <a:ext cx="1701806" cy="170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CONCLUSION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2A383BE8-565F-42A3-B50C-31EB9FCE4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064" y="1115264"/>
            <a:ext cx="6929289" cy="4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993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5535"/>
            <a:ext cx="11504416" cy="712470"/>
            <a:chOff x="334241" y="6185535"/>
            <a:chExt cx="11504416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126187" y="618553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 de texte 8"/>
          <p:cNvSpPr txBox="1"/>
          <p:nvPr/>
        </p:nvSpPr>
        <p:spPr>
          <a:xfrm>
            <a:off x="9477325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18520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0AD7A6-E944-426A-BCC7-3C02AA5D0ECF}"/>
              </a:ext>
            </a:extLst>
          </p:cNvPr>
          <p:cNvGrpSpPr/>
          <p:nvPr/>
        </p:nvGrpSpPr>
        <p:grpSpPr>
          <a:xfrm>
            <a:off x="5433638" y="2988318"/>
            <a:ext cx="1352433" cy="1352433"/>
            <a:chOff x="3558925" y="1894568"/>
            <a:chExt cx="1352433" cy="1352433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6FE3BBE-3AFC-4B98-81C6-C0F867AB05ED}"/>
                </a:ext>
              </a:extLst>
            </p:cNvPr>
            <p:cNvSpPr/>
            <p:nvPr/>
          </p:nvSpPr>
          <p:spPr>
            <a:xfrm>
              <a:off x="3558925" y="1894568"/>
              <a:ext cx="1352433" cy="13524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Ellipse 4">
              <a:extLst>
                <a:ext uri="{FF2B5EF4-FFF2-40B4-BE49-F238E27FC236}">
                  <a16:creationId xmlns:a16="http://schemas.microsoft.com/office/drawing/2014/main" id="{8DAF2DF8-C5EC-4229-84C6-109C1EF932F6}"/>
                </a:ext>
              </a:extLst>
            </p:cNvPr>
            <p:cNvSpPr txBox="1"/>
            <p:nvPr/>
          </p:nvSpPr>
          <p:spPr>
            <a:xfrm>
              <a:off x="3756984" y="2092627"/>
              <a:ext cx="956315" cy="956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Application existante vieillissante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4D00C7-DC4B-490D-BC88-7C5E28550387}"/>
              </a:ext>
            </a:extLst>
          </p:cNvPr>
          <p:cNvGrpSpPr/>
          <p:nvPr/>
        </p:nvGrpSpPr>
        <p:grpSpPr>
          <a:xfrm>
            <a:off x="5433638" y="1095666"/>
            <a:ext cx="1352433" cy="1773804"/>
            <a:chOff x="5433638" y="1095666"/>
            <a:chExt cx="1352433" cy="177380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6657124-D2B4-440F-BEC1-0B0211FDBFF4}"/>
                </a:ext>
              </a:extLst>
            </p:cNvPr>
            <p:cNvGrpSpPr/>
            <p:nvPr/>
          </p:nvGrpSpPr>
          <p:grpSpPr>
            <a:xfrm>
              <a:off x="5879940" y="2583154"/>
              <a:ext cx="459827" cy="286316"/>
              <a:chOff x="4005227" y="1489404"/>
              <a:chExt cx="459827" cy="286316"/>
            </a:xfrm>
          </p:grpSpPr>
          <p:sp>
            <p:nvSpPr>
              <p:cNvPr id="58" name="Flèche : droite 57">
                <a:extLst>
                  <a:ext uri="{FF2B5EF4-FFF2-40B4-BE49-F238E27FC236}">
                    <a16:creationId xmlns:a16="http://schemas.microsoft.com/office/drawing/2014/main" id="{F460EC02-191F-41E8-935F-AB2B8131D343}"/>
                  </a:ext>
                </a:extLst>
              </p:cNvPr>
              <p:cNvSpPr/>
              <p:nvPr/>
            </p:nvSpPr>
            <p:spPr>
              <a:xfrm rot="16200000">
                <a:off x="4091983" y="1402648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00B0F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Flèche : droite 6">
                <a:extLst>
                  <a:ext uri="{FF2B5EF4-FFF2-40B4-BE49-F238E27FC236}">
                    <a16:creationId xmlns:a16="http://schemas.microsoft.com/office/drawing/2014/main" id="{D11704BB-3A36-42A9-9A9D-AAEF8E90B092}"/>
                  </a:ext>
                </a:extLst>
              </p:cNvPr>
              <p:cNvSpPr txBox="1"/>
              <p:nvPr/>
            </p:nvSpPr>
            <p:spPr>
              <a:xfrm rot="16200000">
                <a:off x="4134931" y="1537561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9C997AAD-D5C1-4FFE-AA5E-E6CC971A90BD}"/>
                </a:ext>
              </a:extLst>
            </p:cNvPr>
            <p:cNvGrpSpPr/>
            <p:nvPr/>
          </p:nvGrpSpPr>
          <p:grpSpPr>
            <a:xfrm>
              <a:off x="5433638" y="1095666"/>
              <a:ext cx="1352433" cy="1352433"/>
              <a:chOff x="3558925" y="1916"/>
              <a:chExt cx="1352433" cy="1352433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C0DD961-C577-4E92-916F-68C38C4A6E1E}"/>
                  </a:ext>
                </a:extLst>
              </p:cNvPr>
              <p:cNvSpPr/>
              <p:nvPr/>
            </p:nvSpPr>
            <p:spPr>
              <a:xfrm>
                <a:off x="3558925" y="1916"/>
                <a:ext cx="1352433" cy="135243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Ellipse 8">
                <a:extLst>
                  <a:ext uri="{FF2B5EF4-FFF2-40B4-BE49-F238E27FC236}">
                    <a16:creationId xmlns:a16="http://schemas.microsoft.com/office/drawing/2014/main" id="{DE52ADA6-7B43-481B-A6C8-F30EAC7A62C5}"/>
                  </a:ext>
                </a:extLst>
              </p:cNvPr>
              <p:cNvSpPr txBox="1"/>
              <p:nvPr/>
            </p:nvSpPr>
            <p:spPr>
              <a:xfrm>
                <a:off x="3756984" y="199975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/>
                  <a:t>Mises à jour tardives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9946325-C79A-4D70-9557-56F31362C4D1}"/>
              </a:ext>
            </a:extLst>
          </p:cNvPr>
          <p:cNvGrpSpPr/>
          <p:nvPr/>
        </p:nvGrpSpPr>
        <p:grpSpPr>
          <a:xfrm>
            <a:off x="6779221" y="2041992"/>
            <a:ext cx="1645935" cy="1383344"/>
            <a:chOff x="6779221" y="2041992"/>
            <a:chExt cx="1645935" cy="1383344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5B4D95C-9DCC-49DD-886A-2E25343D32E7}"/>
                </a:ext>
              </a:extLst>
            </p:cNvPr>
            <p:cNvGrpSpPr/>
            <p:nvPr/>
          </p:nvGrpSpPr>
          <p:grpSpPr>
            <a:xfrm>
              <a:off x="6779221" y="2965509"/>
              <a:ext cx="286316" cy="459827"/>
              <a:chOff x="4904508" y="1871759"/>
              <a:chExt cx="286316" cy="459827"/>
            </a:xfrm>
          </p:grpSpPr>
          <p:sp>
            <p:nvSpPr>
              <p:cNvPr id="54" name="Flèche : droite 53">
                <a:extLst>
                  <a:ext uri="{FF2B5EF4-FFF2-40B4-BE49-F238E27FC236}">
                    <a16:creationId xmlns:a16="http://schemas.microsoft.com/office/drawing/2014/main" id="{538B8078-748E-4656-BD14-9D50666EAE2A}"/>
                  </a:ext>
                </a:extLst>
              </p:cNvPr>
              <p:cNvSpPr/>
              <p:nvPr/>
            </p:nvSpPr>
            <p:spPr>
              <a:xfrm rot="19800000">
                <a:off x="4904508" y="1871759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Flèche : droite 10">
                <a:extLst>
                  <a:ext uri="{FF2B5EF4-FFF2-40B4-BE49-F238E27FC236}">
                    <a16:creationId xmlns:a16="http://schemas.microsoft.com/office/drawing/2014/main" id="{ACD80484-478C-40C4-9A90-25AECD959DA3}"/>
                  </a:ext>
                </a:extLst>
              </p:cNvPr>
              <p:cNvSpPr txBox="1"/>
              <p:nvPr/>
            </p:nvSpPr>
            <p:spPr>
              <a:xfrm rot="19800000">
                <a:off x="4910262" y="1985198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775B5C4B-027A-4DB8-B0DB-D4AABF2FBF2F}"/>
                </a:ext>
              </a:extLst>
            </p:cNvPr>
            <p:cNvGrpSpPr/>
            <p:nvPr/>
          </p:nvGrpSpPr>
          <p:grpSpPr>
            <a:xfrm>
              <a:off x="7072723" y="2041992"/>
              <a:ext cx="1352433" cy="1352433"/>
              <a:chOff x="5198010" y="948242"/>
              <a:chExt cx="1352433" cy="1352433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A1512CA-C4F0-4D1A-A6C2-966B1724FE21}"/>
                  </a:ext>
                </a:extLst>
              </p:cNvPr>
              <p:cNvSpPr/>
              <p:nvPr/>
            </p:nvSpPr>
            <p:spPr>
              <a:xfrm>
                <a:off x="5198010" y="948242"/>
                <a:ext cx="1352433" cy="1352433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Ellipse 12">
                <a:extLst>
                  <a:ext uri="{FF2B5EF4-FFF2-40B4-BE49-F238E27FC236}">
                    <a16:creationId xmlns:a16="http://schemas.microsoft.com/office/drawing/2014/main" id="{07BDF26B-911F-4069-A8AE-FDDD4CDF8BC6}"/>
                  </a:ext>
                </a:extLst>
              </p:cNvPr>
              <p:cNvSpPr txBox="1"/>
              <p:nvPr/>
            </p:nvSpPr>
            <p:spPr>
              <a:xfrm>
                <a:off x="5396069" y="1146301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>
                    <a:ln w="0"/>
                    <a:latin typeface="Nirmala UI" panose="020B0502040204020203" pitchFamily="34" charset="0"/>
                    <a:cs typeface="Nirmala UI" panose="020B0502040204020203" pitchFamily="34" charset="0"/>
                  </a:rPr>
                  <a:t>Problème de compatibilités</a:t>
                </a:r>
                <a:endParaRPr lang="fr-FR" sz="1100" kern="1200" dirty="0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90AA05A-F92D-4B1B-B3B0-83180F86DC55}"/>
              </a:ext>
            </a:extLst>
          </p:cNvPr>
          <p:cNvGrpSpPr/>
          <p:nvPr/>
        </p:nvGrpSpPr>
        <p:grpSpPr>
          <a:xfrm>
            <a:off x="6779221" y="3903732"/>
            <a:ext cx="1645935" cy="1383345"/>
            <a:chOff x="6779221" y="3903732"/>
            <a:chExt cx="1645935" cy="1383345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5E6C652-4552-40B2-A1D6-43D7459A25A4}"/>
                </a:ext>
              </a:extLst>
            </p:cNvPr>
            <p:cNvGrpSpPr/>
            <p:nvPr/>
          </p:nvGrpSpPr>
          <p:grpSpPr>
            <a:xfrm>
              <a:off x="6779221" y="3903732"/>
              <a:ext cx="286316" cy="459827"/>
              <a:chOff x="4904508" y="2809982"/>
              <a:chExt cx="286316" cy="459827"/>
            </a:xfrm>
          </p:grpSpPr>
          <p:sp>
            <p:nvSpPr>
              <p:cNvPr id="50" name="Flèche : droite 49">
                <a:extLst>
                  <a:ext uri="{FF2B5EF4-FFF2-40B4-BE49-F238E27FC236}">
                    <a16:creationId xmlns:a16="http://schemas.microsoft.com/office/drawing/2014/main" id="{BCD27C54-A201-4DF3-9770-DAE19A77652F}"/>
                  </a:ext>
                </a:extLst>
              </p:cNvPr>
              <p:cNvSpPr/>
              <p:nvPr/>
            </p:nvSpPr>
            <p:spPr>
              <a:xfrm rot="1800000">
                <a:off x="4904508" y="2809982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Flèche : droite 14">
                <a:extLst>
                  <a:ext uri="{FF2B5EF4-FFF2-40B4-BE49-F238E27FC236}">
                    <a16:creationId xmlns:a16="http://schemas.microsoft.com/office/drawing/2014/main" id="{A34D693A-72B2-4466-95AA-F4D48235D2AD}"/>
                  </a:ext>
                </a:extLst>
              </p:cNvPr>
              <p:cNvSpPr txBox="1"/>
              <p:nvPr/>
            </p:nvSpPr>
            <p:spPr>
              <a:xfrm rot="1800000">
                <a:off x="4910262" y="2880473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84ED6D9F-C272-4F7F-A8AD-C93AD6DA4926}"/>
                </a:ext>
              </a:extLst>
            </p:cNvPr>
            <p:cNvGrpSpPr/>
            <p:nvPr/>
          </p:nvGrpSpPr>
          <p:grpSpPr>
            <a:xfrm>
              <a:off x="7072723" y="3934644"/>
              <a:ext cx="1352433" cy="1352433"/>
              <a:chOff x="5198010" y="2840894"/>
              <a:chExt cx="1352433" cy="1352433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88529FA-1339-49AE-91BE-D90DC78DB2AF}"/>
                  </a:ext>
                </a:extLst>
              </p:cNvPr>
              <p:cNvSpPr/>
              <p:nvPr/>
            </p:nvSpPr>
            <p:spPr>
              <a:xfrm>
                <a:off x="5198010" y="2840894"/>
                <a:ext cx="1352433" cy="1352433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Ellipse 16">
                <a:extLst>
                  <a:ext uri="{FF2B5EF4-FFF2-40B4-BE49-F238E27FC236}">
                    <a16:creationId xmlns:a16="http://schemas.microsoft.com/office/drawing/2014/main" id="{E1F5A6EF-3970-4F7B-B58D-58635A8FCC51}"/>
                  </a:ext>
                </a:extLst>
              </p:cNvPr>
              <p:cNvSpPr txBox="1"/>
              <p:nvPr/>
            </p:nvSpPr>
            <p:spPr>
              <a:xfrm>
                <a:off x="5396069" y="3038953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/>
                  <a:t>Modification manuelle des plants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059FA6F-469F-47C1-BDF2-1ACE84D7433A}"/>
              </a:ext>
            </a:extLst>
          </p:cNvPr>
          <p:cNvGrpSpPr/>
          <p:nvPr/>
        </p:nvGrpSpPr>
        <p:grpSpPr>
          <a:xfrm>
            <a:off x="5433638" y="4459600"/>
            <a:ext cx="1352433" cy="1773803"/>
            <a:chOff x="5433638" y="4459600"/>
            <a:chExt cx="1352433" cy="177380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CD47DDF-1D9B-4802-AA43-736FCAAEE4D9}"/>
                </a:ext>
              </a:extLst>
            </p:cNvPr>
            <p:cNvGrpSpPr/>
            <p:nvPr/>
          </p:nvGrpSpPr>
          <p:grpSpPr>
            <a:xfrm>
              <a:off x="5879940" y="4459600"/>
              <a:ext cx="459827" cy="286316"/>
              <a:chOff x="4005227" y="3365850"/>
              <a:chExt cx="459827" cy="286316"/>
            </a:xfrm>
          </p:grpSpPr>
          <p:sp>
            <p:nvSpPr>
              <p:cNvPr id="46" name="Flèche : droite 45">
                <a:extLst>
                  <a:ext uri="{FF2B5EF4-FFF2-40B4-BE49-F238E27FC236}">
                    <a16:creationId xmlns:a16="http://schemas.microsoft.com/office/drawing/2014/main" id="{1D28C40C-4C30-465B-9BCF-DBDE82B8119E}"/>
                  </a:ext>
                </a:extLst>
              </p:cNvPr>
              <p:cNvSpPr/>
              <p:nvPr/>
            </p:nvSpPr>
            <p:spPr>
              <a:xfrm rot="5400000">
                <a:off x="4091983" y="3279094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Flèche : droite 18">
                <a:extLst>
                  <a:ext uri="{FF2B5EF4-FFF2-40B4-BE49-F238E27FC236}">
                    <a16:creationId xmlns:a16="http://schemas.microsoft.com/office/drawing/2014/main" id="{3367D62C-64D1-4F12-AEAE-B2F199BA685C}"/>
                  </a:ext>
                </a:extLst>
              </p:cNvPr>
              <p:cNvSpPr txBox="1"/>
              <p:nvPr/>
            </p:nvSpPr>
            <p:spPr>
              <a:xfrm rot="5400000">
                <a:off x="4134931" y="3328112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C02BFA3-EE91-4389-B8C6-01CD2991D2BB}"/>
                </a:ext>
              </a:extLst>
            </p:cNvPr>
            <p:cNvGrpSpPr/>
            <p:nvPr/>
          </p:nvGrpSpPr>
          <p:grpSpPr>
            <a:xfrm>
              <a:off x="5433638" y="4880970"/>
              <a:ext cx="1352433" cy="1352433"/>
              <a:chOff x="3558925" y="3787220"/>
              <a:chExt cx="1352433" cy="135243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DA9C0A99-9B22-411E-AE14-107B905E0CB2}"/>
                  </a:ext>
                </a:extLst>
              </p:cNvPr>
              <p:cNvSpPr/>
              <p:nvPr/>
            </p:nvSpPr>
            <p:spPr>
              <a:xfrm>
                <a:off x="3558925" y="3787220"/>
                <a:ext cx="1352433" cy="1352433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Ellipse 20">
                <a:extLst>
                  <a:ext uri="{FF2B5EF4-FFF2-40B4-BE49-F238E27FC236}">
                    <a16:creationId xmlns:a16="http://schemas.microsoft.com/office/drawing/2014/main" id="{9AE36387-5F78-4760-8D25-DC2474C15C7A}"/>
                  </a:ext>
                </a:extLst>
              </p:cNvPr>
              <p:cNvSpPr txBox="1"/>
              <p:nvPr/>
            </p:nvSpPr>
            <p:spPr>
              <a:xfrm>
                <a:off x="3756984" y="3985279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>
                    <a:ln w="0"/>
                    <a:latin typeface="Nirmala UI" panose="020B0502040204020203" pitchFamily="34" charset="0"/>
                    <a:cs typeface="Nirmala UI" panose="020B0502040204020203" pitchFamily="34" charset="0"/>
                  </a:rPr>
                  <a:t>Temps de réalisation de devis</a:t>
                </a:r>
                <a:endParaRPr lang="fr-FR" sz="1100" kern="1200" dirty="0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96FBC42-49DB-47B1-85D7-E24AA6BFDF45}"/>
              </a:ext>
            </a:extLst>
          </p:cNvPr>
          <p:cNvGrpSpPr/>
          <p:nvPr/>
        </p:nvGrpSpPr>
        <p:grpSpPr>
          <a:xfrm>
            <a:off x="3794553" y="3903732"/>
            <a:ext cx="1645935" cy="1383345"/>
            <a:chOff x="3794553" y="3903732"/>
            <a:chExt cx="1645935" cy="1383345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E61D7BDE-2E0B-4B62-9305-8543842F7A4C}"/>
                </a:ext>
              </a:extLst>
            </p:cNvPr>
            <p:cNvGrpSpPr/>
            <p:nvPr/>
          </p:nvGrpSpPr>
          <p:grpSpPr>
            <a:xfrm>
              <a:off x="5154172" y="3903732"/>
              <a:ext cx="286316" cy="459827"/>
              <a:chOff x="3279459" y="2809982"/>
              <a:chExt cx="286316" cy="459827"/>
            </a:xfrm>
          </p:grpSpPr>
          <p:sp>
            <p:nvSpPr>
              <p:cNvPr id="42" name="Flèche : droite 41">
                <a:extLst>
                  <a:ext uri="{FF2B5EF4-FFF2-40B4-BE49-F238E27FC236}">
                    <a16:creationId xmlns:a16="http://schemas.microsoft.com/office/drawing/2014/main" id="{93932A8B-A7C8-4856-9A3C-2E7CDB003874}"/>
                  </a:ext>
                </a:extLst>
              </p:cNvPr>
              <p:cNvSpPr/>
              <p:nvPr/>
            </p:nvSpPr>
            <p:spPr>
              <a:xfrm rot="9000000">
                <a:off x="3279459" y="2809982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Flèche : droite 22">
                <a:extLst>
                  <a:ext uri="{FF2B5EF4-FFF2-40B4-BE49-F238E27FC236}">
                    <a16:creationId xmlns:a16="http://schemas.microsoft.com/office/drawing/2014/main" id="{E1469D32-B41F-4F8C-A6E9-44789E3C88CA}"/>
                  </a:ext>
                </a:extLst>
              </p:cNvPr>
              <p:cNvSpPr txBox="1"/>
              <p:nvPr/>
            </p:nvSpPr>
            <p:spPr>
              <a:xfrm rot="19800000">
                <a:off x="3359600" y="2880473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561EFAD-6E80-4D07-99F4-1754813B0FC3}"/>
                </a:ext>
              </a:extLst>
            </p:cNvPr>
            <p:cNvGrpSpPr/>
            <p:nvPr/>
          </p:nvGrpSpPr>
          <p:grpSpPr>
            <a:xfrm>
              <a:off x="3794553" y="3934644"/>
              <a:ext cx="1352433" cy="1352433"/>
              <a:chOff x="1919840" y="2840894"/>
              <a:chExt cx="1352433" cy="1352433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B2F4D9C1-2222-4739-B78C-93785EE27339}"/>
                  </a:ext>
                </a:extLst>
              </p:cNvPr>
              <p:cNvSpPr/>
              <p:nvPr/>
            </p:nvSpPr>
            <p:spPr>
              <a:xfrm>
                <a:off x="1919840" y="2840894"/>
                <a:ext cx="1352433" cy="1352433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Ellipse 24">
                <a:extLst>
                  <a:ext uri="{FF2B5EF4-FFF2-40B4-BE49-F238E27FC236}">
                    <a16:creationId xmlns:a16="http://schemas.microsoft.com/office/drawing/2014/main" id="{022D456F-A692-4F74-B391-15A8A67E6472}"/>
                  </a:ext>
                </a:extLst>
              </p:cNvPr>
              <p:cNvSpPr txBox="1"/>
              <p:nvPr/>
            </p:nvSpPr>
            <p:spPr>
              <a:xfrm>
                <a:off x="2117899" y="3038953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>
                    <a:ln w="0"/>
                    <a:latin typeface="Nirmala UI" panose="020B0502040204020203" pitchFamily="34" charset="0"/>
                    <a:cs typeface="Nirmala UI" panose="020B0502040204020203" pitchFamily="34" charset="0"/>
                  </a:rPr>
                  <a:t>Complexité d’utilisation</a:t>
                </a:r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26D5560A-2EF8-4C67-B602-FBD3E64C7A83}"/>
              </a:ext>
            </a:extLst>
          </p:cNvPr>
          <p:cNvGrpSpPr/>
          <p:nvPr/>
        </p:nvGrpSpPr>
        <p:grpSpPr>
          <a:xfrm>
            <a:off x="3794553" y="2041992"/>
            <a:ext cx="1645935" cy="1383344"/>
            <a:chOff x="3794553" y="2041992"/>
            <a:chExt cx="1645935" cy="1383344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FA3F591-123F-4217-A279-903F2E0418BE}"/>
                </a:ext>
              </a:extLst>
            </p:cNvPr>
            <p:cNvGrpSpPr/>
            <p:nvPr/>
          </p:nvGrpSpPr>
          <p:grpSpPr>
            <a:xfrm>
              <a:off x="5154172" y="2965509"/>
              <a:ext cx="286316" cy="459827"/>
              <a:chOff x="3279459" y="1871759"/>
              <a:chExt cx="286316" cy="459827"/>
            </a:xfrm>
          </p:grpSpPr>
          <p:sp>
            <p:nvSpPr>
              <p:cNvPr id="38" name="Flèche : droite 37">
                <a:extLst>
                  <a:ext uri="{FF2B5EF4-FFF2-40B4-BE49-F238E27FC236}">
                    <a16:creationId xmlns:a16="http://schemas.microsoft.com/office/drawing/2014/main" id="{D1BFAA5C-01A5-42DB-8050-6B86071C79DF}"/>
                  </a:ext>
                </a:extLst>
              </p:cNvPr>
              <p:cNvSpPr/>
              <p:nvPr/>
            </p:nvSpPr>
            <p:spPr>
              <a:xfrm rot="12600000">
                <a:off x="3279459" y="1871759"/>
                <a:ext cx="286316" cy="45982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lèche : droite 26">
                <a:extLst>
                  <a:ext uri="{FF2B5EF4-FFF2-40B4-BE49-F238E27FC236}">
                    <a16:creationId xmlns:a16="http://schemas.microsoft.com/office/drawing/2014/main" id="{D87E77AB-3884-40E0-B880-9F30E19CA6BB}"/>
                  </a:ext>
                </a:extLst>
              </p:cNvPr>
              <p:cNvSpPr txBox="1"/>
              <p:nvPr/>
            </p:nvSpPr>
            <p:spPr>
              <a:xfrm rot="23400000">
                <a:off x="3359600" y="1985198"/>
                <a:ext cx="200421" cy="2758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100" kern="1200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10094C6-5023-4A50-8D4F-ABB66DFD8028}"/>
                </a:ext>
              </a:extLst>
            </p:cNvPr>
            <p:cNvGrpSpPr/>
            <p:nvPr/>
          </p:nvGrpSpPr>
          <p:grpSpPr>
            <a:xfrm>
              <a:off x="3794553" y="2041992"/>
              <a:ext cx="1352433" cy="1352433"/>
              <a:chOff x="1919840" y="948242"/>
              <a:chExt cx="1352433" cy="1352433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8CA51EF3-E161-400B-AABF-9C63F436FBC0}"/>
                  </a:ext>
                </a:extLst>
              </p:cNvPr>
              <p:cNvSpPr/>
              <p:nvPr/>
            </p:nvSpPr>
            <p:spPr>
              <a:xfrm>
                <a:off x="1919840" y="948242"/>
                <a:ext cx="1352433" cy="1352433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Ellipse 28">
                <a:extLst>
                  <a:ext uri="{FF2B5EF4-FFF2-40B4-BE49-F238E27FC236}">
                    <a16:creationId xmlns:a16="http://schemas.microsoft.com/office/drawing/2014/main" id="{0C372F9B-1759-47E8-8663-5E0B914CB143}"/>
                  </a:ext>
                </a:extLst>
              </p:cNvPr>
              <p:cNvSpPr txBox="1"/>
              <p:nvPr/>
            </p:nvSpPr>
            <p:spPr>
              <a:xfrm>
                <a:off x="2117899" y="1146301"/>
                <a:ext cx="956315" cy="956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100" kern="1200" dirty="0">
                    <a:ln w="0"/>
                    <a:latin typeface="Nirmala UI" panose="020B0502040204020203" pitchFamily="34" charset="0"/>
                    <a:cs typeface="Nirmala UI" panose="020B0502040204020203" pitchFamily="34" charset="0"/>
                  </a:rPr>
                  <a:t>Peu d’attractivité d’utilisation du logiciel existant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9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5535"/>
            <a:ext cx="11504416" cy="712470"/>
            <a:chOff x="334241" y="6185535"/>
            <a:chExt cx="11504416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126187" y="618553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 de texte 8"/>
          <p:cNvSpPr txBox="1"/>
          <p:nvPr/>
        </p:nvSpPr>
        <p:spPr>
          <a:xfrm>
            <a:off x="9477325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18520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CEAFC-8C78-4763-A8C7-D308961FCE6A}"/>
              </a:ext>
            </a:extLst>
          </p:cNvPr>
          <p:cNvSpPr/>
          <p:nvPr/>
        </p:nvSpPr>
        <p:spPr>
          <a:xfrm>
            <a:off x="4862945" y="2112480"/>
            <a:ext cx="2521527" cy="2796466"/>
          </a:xfrm>
          <a:prstGeom prst="rect">
            <a:avLst/>
          </a:prstGeom>
          <a:solidFill>
            <a:srgbClr val="393C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8B5C0-F805-42CB-8FBC-DA320F27975E}"/>
              </a:ext>
            </a:extLst>
          </p:cNvPr>
          <p:cNvSpPr/>
          <p:nvPr/>
        </p:nvSpPr>
        <p:spPr>
          <a:xfrm>
            <a:off x="8914188" y="2112480"/>
            <a:ext cx="2521527" cy="2796466"/>
          </a:xfrm>
          <a:prstGeom prst="rect">
            <a:avLst/>
          </a:prstGeom>
          <a:solidFill>
            <a:srgbClr val="393C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E7D9EA5-5300-4BFD-8193-129626292CA2}"/>
              </a:ext>
            </a:extLst>
          </p:cNvPr>
          <p:cNvSpPr txBox="1"/>
          <p:nvPr/>
        </p:nvSpPr>
        <p:spPr>
          <a:xfrm>
            <a:off x="5078116" y="2203991"/>
            <a:ext cx="2091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PLANNING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E84EB7-F78F-4FA2-B0D5-44F8B42A53B0}"/>
              </a:ext>
            </a:extLst>
          </p:cNvPr>
          <p:cNvSpPr txBox="1"/>
          <p:nvPr/>
        </p:nvSpPr>
        <p:spPr>
          <a:xfrm>
            <a:off x="9129359" y="2203990"/>
            <a:ext cx="2091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BUDGET</a:t>
            </a:r>
          </a:p>
        </p:txBody>
      </p:sp>
      <p:pic>
        <p:nvPicPr>
          <p:cNvPr id="13" name="Graphique 12" descr="Calendrier mensuel">
            <a:extLst>
              <a:ext uri="{FF2B5EF4-FFF2-40B4-BE49-F238E27FC236}">
                <a16:creationId xmlns:a16="http://schemas.microsoft.com/office/drawing/2014/main" id="{C04F2DEB-D1AB-4F11-AE2E-F65E7DE559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0179" y="2853772"/>
            <a:ext cx="1867058" cy="18670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8" name="Graphique 27" descr="Tendance à la hausse">
            <a:extLst>
              <a:ext uri="{FF2B5EF4-FFF2-40B4-BE49-F238E27FC236}">
                <a16:creationId xmlns:a16="http://schemas.microsoft.com/office/drawing/2014/main" id="{69169EE0-1296-4C27-83B1-D88F74211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2388" y="2971800"/>
            <a:ext cx="1625126" cy="16251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F92C941-1E81-4027-8A5C-E70F6B6D00AD}"/>
              </a:ext>
            </a:extLst>
          </p:cNvPr>
          <p:cNvGrpSpPr/>
          <p:nvPr/>
        </p:nvGrpSpPr>
        <p:grpSpPr>
          <a:xfrm>
            <a:off x="811702" y="2112480"/>
            <a:ext cx="2521527" cy="2796466"/>
            <a:chOff x="811702" y="2112480"/>
            <a:chExt cx="2521527" cy="27964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3D1A50-932A-4ECD-9BC2-C6482FC922F7}"/>
                </a:ext>
              </a:extLst>
            </p:cNvPr>
            <p:cNvSpPr/>
            <p:nvPr/>
          </p:nvSpPr>
          <p:spPr>
            <a:xfrm>
              <a:off x="811702" y="2112480"/>
              <a:ext cx="2521527" cy="2796466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31CEC8C-075F-4DD9-B132-ECCB62BD5A8D}"/>
                </a:ext>
              </a:extLst>
            </p:cNvPr>
            <p:cNvSpPr txBox="1"/>
            <p:nvPr/>
          </p:nvSpPr>
          <p:spPr>
            <a:xfrm>
              <a:off x="1016000" y="2203991"/>
              <a:ext cx="2091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PRODUIT</a:t>
              </a: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1EDCF893-EDDA-44BF-B9F9-E6C61F947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715" y="3114760"/>
              <a:ext cx="1442519" cy="1442519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</p:pic>
      </p:grpSp>
    </p:spTree>
    <p:extLst>
      <p:ext uri="{BB962C8B-B14F-4D97-AF65-F5344CB8AC3E}">
        <p14:creationId xmlns:p14="http://schemas.microsoft.com/office/powerpoint/2010/main" val="2598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5535"/>
            <a:ext cx="11504416" cy="712470"/>
            <a:chOff x="334241" y="6185535"/>
            <a:chExt cx="11504416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126187" y="618553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 de texte 8"/>
          <p:cNvSpPr txBox="1"/>
          <p:nvPr/>
        </p:nvSpPr>
        <p:spPr>
          <a:xfrm>
            <a:off x="9477325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Produit</a:t>
            </a: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Objectifs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18520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8098931-9C28-4A18-A4B5-964B537E3A86}"/>
              </a:ext>
            </a:extLst>
          </p:cNvPr>
          <p:cNvGrpSpPr/>
          <p:nvPr/>
        </p:nvGrpSpPr>
        <p:grpSpPr>
          <a:xfrm>
            <a:off x="-2551830" y="536723"/>
            <a:ext cx="11822500" cy="6170901"/>
            <a:chOff x="-2551830" y="536723"/>
            <a:chExt cx="11822500" cy="6170901"/>
          </a:xfrm>
        </p:grpSpPr>
        <p:sp>
          <p:nvSpPr>
            <p:cNvPr id="44" name="Arc plein 43">
              <a:extLst>
                <a:ext uri="{FF2B5EF4-FFF2-40B4-BE49-F238E27FC236}">
                  <a16:creationId xmlns:a16="http://schemas.microsoft.com/office/drawing/2014/main" id="{6F07FE10-1EBE-44FE-960A-2E5EDFC9355C}"/>
                </a:ext>
              </a:extLst>
            </p:cNvPr>
            <p:cNvSpPr/>
            <p:nvPr/>
          </p:nvSpPr>
          <p:spPr>
            <a:xfrm>
              <a:off x="-2551830" y="536723"/>
              <a:ext cx="6170901" cy="6170901"/>
            </a:xfrm>
            <a:prstGeom prst="blockArc">
              <a:avLst>
                <a:gd name="adj1" fmla="val 18900000"/>
                <a:gd name="adj2" fmla="val 2700000"/>
                <a:gd name="adj3" fmla="val 350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B01B11DB-BFDF-4834-BB25-BD2441B61486}"/>
                </a:ext>
              </a:extLst>
            </p:cNvPr>
            <p:cNvGrpSpPr/>
            <p:nvPr/>
          </p:nvGrpSpPr>
          <p:grpSpPr>
            <a:xfrm>
              <a:off x="2704496" y="1545201"/>
              <a:ext cx="6566174" cy="716386"/>
              <a:chOff x="2704496" y="1545201"/>
              <a:chExt cx="6566174" cy="716386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42F3F3A-99E0-4BA0-80B7-13C8C333C5E7}"/>
                  </a:ext>
                </a:extLst>
              </p:cNvPr>
              <p:cNvGrpSpPr/>
              <p:nvPr/>
            </p:nvGrpSpPr>
            <p:grpSpPr>
              <a:xfrm>
                <a:off x="3062689" y="1616840"/>
                <a:ext cx="6207981" cy="573109"/>
                <a:chOff x="432534" y="286371"/>
                <a:chExt cx="6207981" cy="573109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DC8E85A-E916-4E83-9C93-D4AFC32569AD}"/>
                    </a:ext>
                  </a:extLst>
                </p:cNvPr>
                <p:cNvSpPr/>
                <p:nvPr/>
              </p:nvSpPr>
              <p:spPr>
                <a:xfrm>
                  <a:off x="432534" y="286371"/>
                  <a:ext cx="6207981" cy="573109"/>
                </a:xfrm>
                <a:prstGeom prst="rect">
                  <a:avLst/>
                </a:prstGeom>
                <a:solidFill>
                  <a:srgbClr val="393CBE"/>
                </a:solidFill>
                <a:ln>
                  <a:solidFill>
                    <a:srgbClr val="393CBE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63466F57-B233-41C9-861D-450325F0522B}"/>
                    </a:ext>
                  </a:extLst>
                </p:cNvPr>
                <p:cNvSpPr txBox="1"/>
                <p:nvPr/>
              </p:nvSpPr>
              <p:spPr>
                <a:xfrm>
                  <a:off x="432534" y="286371"/>
                  <a:ext cx="6207981" cy="57310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54906" tIns="76200" rIns="76200" bIns="76200" numCol="1" spcCol="1270" anchor="ctr" anchorCtr="0">
                  <a:noAutofit/>
                </a:bodyPr>
                <a:lstStyle/>
                <a:p>
                  <a:pPr marL="0" lvl="0" indent="0" algn="l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3000" kern="1200" dirty="0"/>
                    <a:t>Applicatif spécifique</a:t>
                  </a:r>
                </a:p>
              </p:txBody>
            </p:sp>
          </p:grp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A5E9067-7579-43A4-AB9B-21B4EBFF6A31}"/>
                  </a:ext>
                </a:extLst>
              </p:cNvPr>
              <p:cNvSpPr/>
              <p:nvPr/>
            </p:nvSpPr>
            <p:spPr>
              <a:xfrm>
                <a:off x="2704496" y="1545201"/>
                <a:ext cx="716386" cy="71638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E8D2E4C-6652-46EB-A2D3-228A5D467096}"/>
              </a:ext>
            </a:extLst>
          </p:cNvPr>
          <p:cNvGrpSpPr/>
          <p:nvPr/>
        </p:nvGrpSpPr>
        <p:grpSpPr>
          <a:xfrm>
            <a:off x="3115169" y="2404590"/>
            <a:ext cx="6155501" cy="716386"/>
            <a:chOff x="3115169" y="2404590"/>
            <a:chExt cx="6155501" cy="716386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4E48CAE-04AB-4D4F-A112-F189CF69478E}"/>
                </a:ext>
              </a:extLst>
            </p:cNvPr>
            <p:cNvGrpSpPr/>
            <p:nvPr/>
          </p:nvGrpSpPr>
          <p:grpSpPr>
            <a:xfrm>
              <a:off x="3473363" y="2476229"/>
              <a:ext cx="5797307" cy="573109"/>
              <a:chOff x="843208" y="1145760"/>
              <a:chExt cx="5797307" cy="57310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8294CF-1A5A-4FDE-AD06-E4F6784C40A2}"/>
                  </a:ext>
                </a:extLst>
              </p:cNvPr>
              <p:cNvSpPr/>
              <p:nvPr/>
            </p:nvSpPr>
            <p:spPr>
              <a:xfrm>
                <a:off x="843208" y="1145760"/>
                <a:ext cx="5797307" cy="573109"/>
              </a:xfrm>
              <a:prstGeom prst="rect">
                <a:avLst/>
              </a:prstGeom>
              <a:solidFill>
                <a:srgbClr val="393CBE"/>
              </a:solidFill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8B3AE327-BFEB-4BC7-A10D-82178C358506}"/>
                  </a:ext>
                </a:extLst>
              </p:cNvPr>
              <p:cNvSpPr txBox="1"/>
              <p:nvPr/>
            </p:nvSpPr>
            <p:spPr>
              <a:xfrm>
                <a:off x="843208" y="1145760"/>
                <a:ext cx="5797307" cy="573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4906" tIns="76200" rIns="76200" bIns="76200" numCol="1" spcCol="1270" anchor="ctr" anchorCtr="0">
                <a:noAutofit/>
              </a:bodyPr>
              <a:lstStyle/>
              <a:p>
                <a:pPr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3000" dirty="0"/>
                  <a:t>Optimiser chaîne de vente</a:t>
                </a:r>
              </a:p>
            </p:txBody>
          </p:sp>
        </p:grp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2F18D77-2631-498B-87E2-048AAF1B1D5F}"/>
                </a:ext>
              </a:extLst>
            </p:cNvPr>
            <p:cNvSpPr/>
            <p:nvPr/>
          </p:nvSpPr>
          <p:spPr>
            <a:xfrm>
              <a:off x="3115169" y="2404590"/>
              <a:ext cx="716386" cy="71638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2C0F7E2-DE4F-4D09-8AA7-6663F2CE2D97}"/>
              </a:ext>
            </a:extLst>
          </p:cNvPr>
          <p:cNvGrpSpPr/>
          <p:nvPr/>
        </p:nvGrpSpPr>
        <p:grpSpPr>
          <a:xfrm>
            <a:off x="3241213" y="3263980"/>
            <a:ext cx="6029456" cy="716386"/>
            <a:chOff x="3241213" y="3263980"/>
            <a:chExt cx="6029456" cy="71638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9E80446-0DF2-459E-8245-543D587FA06A}"/>
                </a:ext>
              </a:extLst>
            </p:cNvPr>
            <p:cNvGrpSpPr/>
            <p:nvPr/>
          </p:nvGrpSpPr>
          <p:grpSpPr>
            <a:xfrm>
              <a:off x="3599406" y="3335618"/>
              <a:ext cx="5671263" cy="573109"/>
              <a:chOff x="969251" y="2005149"/>
              <a:chExt cx="5671263" cy="57310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2AB13F2-CE41-49FB-B5E8-F618D9680CEB}"/>
                  </a:ext>
                </a:extLst>
              </p:cNvPr>
              <p:cNvSpPr/>
              <p:nvPr/>
            </p:nvSpPr>
            <p:spPr>
              <a:xfrm>
                <a:off x="969251" y="2005149"/>
                <a:ext cx="5671263" cy="573109"/>
              </a:xfrm>
              <a:prstGeom prst="rect">
                <a:avLst/>
              </a:prstGeom>
              <a:solidFill>
                <a:srgbClr val="393CBE"/>
              </a:solidFill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FEB348-DDFB-4558-9141-F210727847F3}"/>
                  </a:ext>
                </a:extLst>
              </p:cNvPr>
              <p:cNvSpPr txBox="1"/>
              <p:nvPr/>
            </p:nvSpPr>
            <p:spPr>
              <a:xfrm>
                <a:off x="969251" y="2005149"/>
                <a:ext cx="5671263" cy="573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4906" tIns="76200" rIns="76200" bIns="76200" numCol="1" spcCol="1270" anchor="ctr" anchorCtr="0">
                <a:noAutofit/>
              </a:bodyPr>
              <a:lstStyle/>
              <a:p>
                <a:pPr lvl="0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3000" dirty="0"/>
                  <a:t>Réalisation plan facilité</a:t>
                </a:r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F96EF77-F2D4-48E3-B18A-8901C44A424F}"/>
                </a:ext>
              </a:extLst>
            </p:cNvPr>
            <p:cNvSpPr/>
            <p:nvPr/>
          </p:nvSpPr>
          <p:spPr>
            <a:xfrm>
              <a:off x="3241213" y="3263980"/>
              <a:ext cx="716386" cy="71638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D850F7A-082D-4376-88FC-8A939A191130}"/>
              </a:ext>
            </a:extLst>
          </p:cNvPr>
          <p:cNvGrpSpPr/>
          <p:nvPr/>
        </p:nvGrpSpPr>
        <p:grpSpPr>
          <a:xfrm>
            <a:off x="3115169" y="4123369"/>
            <a:ext cx="6155501" cy="716386"/>
            <a:chOff x="3115169" y="4123369"/>
            <a:chExt cx="6155501" cy="716386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A1532C52-C314-4092-8D84-F371ED80D734}"/>
                </a:ext>
              </a:extLst>
            </p:cNvPr>
            <p:cNvGrpSpPr/>
            <p:nvPr/>
          </p:nvGrpSpPr>
          <p:grpSpPr>
            <a:xfrm>
              <a:off x="3473363" y="4195007"/>
              <a:ext cx="5797307" cy="573109"/>
              <a:chOff x="843208" y="2864538"/>
              <a:chExt cx="5797307" cy="57310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572C30-7789-487A-B0A4-4094854351A3}"/>
                  </a:ext>
                </a:extLst>
              </p:cNvPr>
              <p:cNvSpPr/>
              <p:nvPr/>
            </p:nvSpPr>
            <p:spPr>
              <a:xfrm>
                <a:off x="843208" y="2864538"/>
                <a:ext cx="5797307" cy="573109"/>
              </a:xfrm>
              <a:prstGeom prst="rect">
                <a:avLst/>
              </a:prstGeom>
              <a:solidFill>
                <a:srgbClr val="393CBE"/>
              </a:solidFill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6FEAEAD-1338-4E4F-8A0B-61435CCDDED2}"/>
                  </a:ext>
                </a:extLst>
              </p:cNvPr>
              <p:cNvSpPr txBox="1"/>
              <p:nvPr/>
            </p:nvSpPr>
            <p:spPr>
              <a:xfrm>
                <a:off x="843208" y="2864538"/>
                <a:ext cx="5797307" cy="573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4906" tIns="76200" rIns="76200" bIns="76200" numCol="1" spcCol="1270" anchor="ctr" anchorCtr="0">
                <a:noAutofit/>
              </a:bodyPr>
              <a:lstStyle/>
              <a:p>
                <a:pPr marL="0" lvl="0" indent="0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000" kern="1200" dirty="0"/>
                  <a:t>Automatisation de tâches</a:t>
                </a:r>
              </a:p>
            </p:txBody>
          </p:sp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9FCF5FD-D048-4473-98B6-6525D0392E17}"/>
                </a:ext>
              </a:extLst>
            </p:cNvPr>
            <p:cNvSpPr/>
            <p:nvPr/>
          </p:nvSpPr>
          <p:spPr>
            <a:xfrm>
              <a:off x="3115169" y="4123369"/>
              <a:ext cx="716386" cy="71638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A8A598B-65B0-4AD4-BB24-EB125DD289AE}"/>
              </a:ext>
            </a:extLst>
          </p:cNvPr>
          <p:cNvGrpSpPr/>
          <p:nvPr/>
        </p:nvGrpSpPr>
        <p:grpSpPr>
          <a:xfrm>
            <a:off x="2704496" y="4982758"/>
            <a:ext cx="6566174" cy="716386"/>
            <a:chOff x="2704496" y="4982758"/>
            <a:chExt cx="6566174" cy="71638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C3426508-F9D1-433B-A110-085B1CA74FE2}"/>
                </a:ext>
              </a:extLst>
            </p:cNvPr>
            <p:cNvGrpSpPr/>
            <p:nvPr/>
          </p:nvGrpSpPr>
          <p:grpSpPr>
            <a:xfrm>
              <a:off x="3062689" y="5054397"/>
              <a:ext cx="6207981" cy="573109"/>
              <a:chOff x="432534" y="3723928"/>
              <a:chExt cx="6207981" cy="57310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45FB7EB-C564-4303-8810-FD2EFFD8FBE1}"/>
                  </a:ext>
                </a:extLst>
              </p:cNvPr>
              <p:cNvSpPr/>
              <p:nvPr/>
            </p:nvSpPr>
            <p:spPr>
              <a:xfrm>
                <a:off x="432534" y="3723928"/>
                <a:ext cx="6207981" cy="573109"/>
              </a:xfrm>
              <a:prstGeom prst="rect">
                <a:avLst/>
              </a:prstGeom>
              <a:solidFill>
                <a:srgbClr val="393CBE"/>
              </a:solidFill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0A4074A1-3176-4C7E-80EA-63DEA4D7E04C}"/>
                  </a:ext>
                </a:extLst>
              </p:cNvPr>
              <p:cNvSpPr txBox="1"/>
              <p:nvPr/>
            </p:nvSpPr>
            <p:spPr>
              <a:xfrm>
                <a:off x="432534" y="3723928"/>
                <a:ext cx="6207981" cy="573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4906" tIns="76200" rIns="76200" bIns="76200" numCol="1" spcCol="1270" anchor="ctr" anchorCtr="0">
                <a:noAutofit/>
              </a:bodyPr>
              <a:lstStyle/>
              <a:p>
                <a:pPr marL="0" lvl="0" indent="0" algn="l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000" kern="1200" dirty="0"/>
                  <a:t>Simplicité de la réalisation des devis</a:t>
                </a:r>
              </a:p>
            </p:txBody>
          </p:sp>
        </p:grp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6001639-CB17-4FF1-AD38-41D1CAC9C9F5}"/>
                </a:ext>
              </a:extLst>
            </p:cNvPr>
            <p:cNvSpPr/>
            <p:nvPr/>
          </p:nvSpPr>
          <p:spPr>
            <a:xfrm>
              <a:off x="2704496" y="4982758"/>
              <a:ext cx="716386" cy="71638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0793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5535"/>
            <a:ext cx="11504416" cy="712470"/>
            <a:chOff x="334241" y="6185535"/>
            <a:chExt cx="11504416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126187" y="618553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 de texte 8"/>
          <p:cNvSpPr txBox="1"/>
          <p:nvPr/>
        </p:nvSpPr>
        <p:spPr>
          <a:xfrm>
            <a:off x="9477325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Planning</a:t>
            </a: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018520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2FD2C6-9C69-4E03-892A-861111A0D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07" y="4716709"/>
            <a:ext cx="11151386" cy="686004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EFC411D-3BE3-4822-94E6-158A15A2907A}"/>
              </a:ext>
            </a:extLst>
          </p:cNvPr>
          <p:cNvGrpSpPr/>
          <p:nvPr/>
        </p:nvGrpSpPr>
        <p:grpSpPr>
          <a:xfrm>
            <a:off x="528026" y="2019820"/>
            <a:ext cx="3694737" cy="1548115"/>
            <a:chOff x="4796520" y="1534999"/>
            <a:chExt cx="3694737" cy="15481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B4A867-3BDA-46F7-B3FD-8376D9DB1658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1AFE201-BF97-448B-967C-7631629851D2}"/>
                </a:ext>
              </a:extLst>
            </p:cNvPr>
            <p:cNvSpPr txBox="1"/>
            <p:nvPr/>
          </p:nvSpPr>
          <p:spPr>
            <a:xfrm>
              <a:off x="4796520" y="1605817"/>
              <a:ext cx="36947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REUNIONS LIVRABLE 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931CE43-00C7-4941-AFEF-243BFCFD5525}"/>
                </a:ext>
              </a:extLst>
            </p:cNvPr>
            <p:cNvSpPr txBox="1"/>
            <p:nvPr/>
          </p:nvSpPr>
          <p:spPr>
            <a:xfrm>
              <a:off x="6049533" y="1996427"/>
              <a:ext cx="11887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9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B8B36F9-56B5-4B93-B50D-19AA9F40BF80}"/>
              </a:ext>
            </a:extLst>
          </p:cNvPr>
          <p:cNvGrpSpPr/>
          <p:nvPr/>
        </p:nvGrpSpPr>
        <p:grpSpPr>
          <a:xfrm>
            <a:off x="4402657" y="1774459"/>
            <a:ext cx="3476217" cy="2038836"/>
            <a:chOff x="4905782" y="1534999"/>
            <a:chExt cx="3476217" cy="15481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6599C4-CD2C-4FB8-8EC4-0B0A317C143E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7F45D3E-B749-45C7-B1F7-ABA1B425B6FE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JOURS DE DEVELOPPEMENT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5D0C99-97E3-4C23-BFC6-215CE324A4D9}"/>
                </a:ext>
              </a:extLst>
            </p:cNvPr>
            <p:cNvSpPr txBox="1"/>
            <p:nvPr/>
          </p:nvSpPr>
          <p:spPr>
            <a:xfrm>
              <a:off x="6049533" y="2140954"/>
              <a:ext cx="1188712" cy="7712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33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C88213D-E95A-4381-9FDC-A8B809279EFF}"/>
              </a:ext>
            </a:extLst>
          </p:cNvPr>
          <p:cNvGrpSpPr/>
          <p:nvPr/>
        </p:nvGrpSpPr>
        <p:grpSpPr>
          <a:xfrm>
            <a:off x="8067421" y="2016269"/>
            <a:ext cx="3579557" cy="1551667"/>
            <a:chOff x="4849727" y="1531447"/>
            <a:chExt cx="3579557" cy="15516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99DCFB-516C-4DF3-A600-13D850E87173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5A5850B-C464-4E50-8801-F31A8A90D1B5}"/>
                </a:ext>
              </a:extLst>
            </p:cNvPr>
            <p:cNvSpPr txBox="1"/>
            <p:nvPr/>
          </p:nvSpPr>
          <p:spPr>
            <a:xfrm>
              <a:off x="4849727" y="1531447"/>
              <a:ext cx="35795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REUNIONS RESTANTES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825D382-A7D7-4432-838A-B66C0773AB40}"/>
                </a:ext>
              </a:extLst>
            </p:cNvPr>
            <p:cNvSpPr txBox="1"/>
            <p:nvPr/>
          </p:nvSpPr>
          <p:spPr>
            <a:xfrm>
              <a:off x="6049533" y="1996427"/>
              <a:ext cx="118871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14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INTRODUCTION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Groupe 3"/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8" name="Zone de texte 8"/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Graphique 2" descr="Domic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9" name="Zone de texte 8"/>
          <p:cNvSpPr txBox="1"/>
          <p:nvPr/>
        </p:nvSpPr>
        <p:spPr>
          <a:xfrm>
            <a:off x="33424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Zone de texte 8"/>
          <p:cNvSpPr txBox="1"/>
          <p:nvPr/>
        </p:nvSpPr>
        <p:spPr>
          <a:xfrm>
            <a:off x="7191554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Zone de texte 8"/>
          <p:cNvSpPr txBox="1"/>
          <p:nvPr/>
        </p:nvSpPr>
        <p:spPr>
          <a:xfrm>
            <a:off x="4905783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Produit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8"/>
          <p:cNvSpPr txBox="1"/>
          <p:nvPr/>
        </p:nvSpPr>
        <p:spPr>
          <a:xfrm>
            <a:off x="2620011" y="6320703"/>
            <a:ext cx="1751734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dirty="0"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Objectifs</a:t>
            </a:r>
            <a:endParaRPr lang="fr-FR" sz="1200" dirty="0">
              <a:solidFill>
                <a:schemeClr val="bg1"/>
              </a:solidFill>
              <a:effectLst/>
              <a:latin typeface="Nirmala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5</a:t>
            </a:r>
          </a:p>
        </p:txBody>
      </p:sp>
      <p:sp>
        <p:nvSpPr>
          <p:cNvPr id="21" name="Zone de texte 8"/>
          <p:cNvSpPr txBox="1"/>
          <p:nvPr/>
        </p:nvSpPr>
        <p:spPr>
          <a:xfrm>
            <a:off x="9313929" y="6303049"/>
            <a:ext cx="1751734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Budget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4953BA-48A3-49C8-9D02-375D376DB65D}"/>
              </a:ext>
            </a:extLst>
          </p:cNvPr>
          <p:cNvGrpSpPr/>
          <p:nvPr/>
        </p:nvGrpSpPr>
        <p:grpSpPr>
          <a:xfrm>
            <a:off x="360944" y="1528785"/>
            <a:ext cx="3476217" cy="1548115"/>
            <a:chOff x="4905782" y="1534999"/>
            <a:chExt cx="3476217" cy="15481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7425A9-61F5-4E35-8D22-2C96D787FC6E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4ECE75C-F5AC-4E2D-85FE-F85DFA768C7A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SERVEURS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B13C339-2B7E-4D84-9D3D-6BA8726CA9EE}"/>
                </a:ext>
              </a:extLst>
            </p:cNvPr>
            <p:cNvSpPr txBox="1"/>
            <p:nvPr/>
          </p:nvSpPr>
          <p:spPr>
            <a:xfrm>
              <a:off x="5101614" y="1998349"/>
              <a:ext cx="320975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8000 €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F664C5F-268D-4CB4-9EF5-2BEDD5A67F05}"/>
              </a:ext>
            </a:extLst>
          </p:cNvPr>
          <p:cNvGrpSpPr/>
          <p:nvPr/>
        </p:nvGrpSpPr>
        <p:grpSpPr>
          <a:xfrm>
            <a:off x="3567081" y="2790288"/>
            <a:ext cx="4967402" cy="2038835"/>
            <a:chOff x="4160188" y="1534999"/>
            <a:chExt cx="4967402" cy="1548115"/>
          </a:xfrm>
          <a:solidFill>
            <a:schemeClr val="accent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2A7922-4F55-4306-8202-797B39B86827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FEF5542-99F2-4851-BC86-F37169B2C570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35054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PROJET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F19A598-46F5-4E91-BE67-8D315CBA87C1}"/>
                </a:ext>
              </a:extLst>
            </p:cNvPr>
            <p:cNvSpPr txBox="1"/>
            <p:nvPr/>
          </p:nvSpPr>
          <p:spPr>
            <a:xfrm>
              <a:off x="4160188" y="2100634"/>
              <a:ext cx="4967402" cy="7712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103 502 €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0B99DDD-F978-498E-8F7C-989B642E06EC}"/>
              </a:ext>
            </a:extLst>
          </p:cNvPr>
          <p:cNvGrpSpPr/>
          <p:nvPr/>
        </p:nvGrpSpPr>
        <p:grpSpPr>
          <a:xfrm>
            <a:off x="8205723" y="1463241"/>
            <a:ext cx="3607609" cy="1548115"/>
            <a:chOff x="4905782" y="1534999"/>
            <a:chExt cx="3607609" cy="15481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A81D8-6170-4F5A-AAD2-C338E6FABE33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ECBF01C-EDEA-4D3A-A11E-9FB99D4F37C6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DEVELOPPEMENT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5F02E3B-9131-4803-BC9E-92C7DB177D3B}"/>
                </a:ext>
              </a:extLst>
            </p:cNvPr>
            <p:cNvSpPr txBox="1"/>
            <p:nvPr/>
          </p:nvSpPr>
          <p:spPr>
            <a:xfrm>
              <a:off x="4976412" y="2002450"/>
              <a:ext cx="35369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69 504 €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65C8A9C-E211-411B-AF8E-87256103F098}"/>
              </a:ext>
            </a:extLst>
          </p:cNvPr>
          <p:cNvGrpSpPr/>
          <p:nvPr/>
        </p:nvGrpSpPr>
        <p:grpSpPr>
          <a:xfrm>
            <a:off x="7474950" y="4497448"/>
            <a:ext cx="4937760" cy="1537901"/>
            <a:chOff x="4088985" y="1534999"/>
            <a:chExt cx="4937760" cy="15481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F890D-D8C6-4EDE-8BC3-01F1CA47DB25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68CFE52-9C4F-4918-9F98-68F28DC8697F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350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FORMATION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5B84C4-FA5D-4DE7-BCFB-4CD652FBC11C}"/>
                </a:ext>
              </a:extLst>
            </p:cNvPr>
            <p:cNvSpPr txBox="1"/>
            <p:nvPr/>
          </p:nvSpPr>
          <p:spPr>
            <a:xfrm>
              <a:off x="4088985" y="2108189"/>
              <a:ext cx="4937760" cy="7712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3000 €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EF4B76D-E701-4D80-9959-2E2F104D42DA}"/>
              </a:ext>
            </a:extLst>
          </p:cNvPr>
          <p:cNvGrpSpPr/>
          <p:nvPr/>
        </p:nvGrpSpPr>
        <p:grpSpPr>
          <a:xfrm>
            <a:off x="-455853" y="4485165"/>
            <a:ext cx="4937760" cy="1550184"/>
            <a:chOff x="4088985" y="1534999"/>
            <a:chExt cx="4937760" cy="15481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C2FA1C-AD2A-4808-BE87-C0E19E79763D}"/>
                </a:ext>
              </a:extLst>
            </p:cNvPr>
            <p:cNvSpPr/>
            <p:nvPr/>
          </p:nvSpPr>
          <p:spPr>
            <a:xfrm>
              <a:off x="4905782" y="1534999"/>
              <a:ext cx="3476217" cy="1548115"/>
            </a:xfrm>
            <a:prstGeom prst="rect">
              <a:avLst/>
            </a:prstGeom>
            <a:solidFill>
              <a:srgbClr val="393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49AF3A5-460B-43A2-B444-E6293F3E23E5}"/>
                </a:ext>
              </a:extLst>
            </p:cNvPr>
            <p:cNvSpPr txBox="1"/>
            <p:nvPr/>
          </p:nvSpPr>
          <p:spPr>
            <a:xfrm>
              <a:off x="4976412" y="1605817"/>
              <a:ext cx="3334955" cy="3505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TABLETTES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7506CB75-794F-484C-9405-E50FDE626B9C}"/>
                </a:ext>
              </a:extLst>
            </p:cNvPr>
            <p:cNvSpPr txBox="1"/>
            <p:nvPr/>
          </p:nvSpPr>
          <p:spPr>
            <a:xfrm>
              <a:off x="4088985" y="2108189"/>
              <a:ext cx="4937760" cy="7712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22 998 €</a:t>
              </a:r>
              <a:endParaRPr lang="fr-FR" sz="2400" dirty="0">
                <a:ln w="0"/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829685" y="372977"/>
            <a:ext cx="27729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BCCE554-0C13-46BB-B933-246FF7404C17}"/>
              </a:ext>
            </a:extLst>
          </p:cNvPr>
          <p:cNvGrpSpPr/>
          <p:nvPr/>
        </p:nvGrpSpPr>
        <p:grpSpPr>
          <a:xfrm>
            <a:off x="1136073" y="1345102"/>
            <a:ext cx="10092986" cy="607985"/>
            <a:chOff x="334241" y="1345102"/>
            <a:chExt cx="11636082" cy="60798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5522D83-7286-4EE9-8511-007E88AE0870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4369301-B6FA-4080-8AC8-46840871CEA9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8" name="Graphique 77" descr="Maiso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212FC3E-37E6-43CC-9657-7DD747C75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89B7C77-F753-4AE0-9E48-4D8E1DB0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61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082D97C-B3DD-46CE-8F84-8F7AF81FCDD2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Introduction</a:t>
                </a:r>
              </a:p>
            </p:txBody>
          </p:sp>
        </p:grpSp>
        <p:sp>
          <p:nvSpPr>
            <p:cNvPr id="43" name="ZoneTexte 42"/>
            <p:cNvSpPr txBox="1"/>
            <p:nvPr/>
          </p:nvSpPr>
          <p:spPr>
            <a:xfrm>
              <a:off x="407991" y="1418261"/>
              <a:ext cx="16163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1</a:t>
              </a:r>
            </a:p>
          </p:txBody>
        </p:sp>
      </p:grpSp>
      <p:pic>
        <p:nvPicPr>
          <p:cNvPr id="79" name="Graphique 78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246" y="6267220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0" name="Graphique 79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967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1" name="Graphique 80" descr="Mais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0688" y="6266079"/>
            <a:ext cx="361493" cy="3614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D2865BB5-DC02-4EF5-8470-6E8F09711A17}"/>
              </a:ext>
            </a:extLst>
          </p:cNvPr>
          <p:cNvGrpSpPr/>
          <p:nvPr/>
        </p:nvGrpSpPr>
        <p:grpSpPr>
          <a:xfrm>
            <a:off x="1136073" y="2168162"/>
            <a:ext cx="10064413" cy="607985"/>
            <a:chOff x="334241" y="1345102"/>
            <a:chExt cx="11636082" cy="607985"/>
          </a:xfrm>
          <a:solidFill>
            <a:schemeClr val="accent2"/>
          </a:solidFill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CDE41CAB-537A-4FF5-B237-E743B515063B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68C512-EAD6-4863-A19C-8A5E607B5415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9" name="Graphique 58" descr="Maison">
                <a:extLst>
                  <a:ext uri="{FF2B5EF4-FFF2-40B4-BE49-F238E27FC236}">
                    <a16:creationId xmlns:a16="http://schemas.microsoft.com/office/drawing/2014/main" id="{72A065B6-FCCB-49C3-BB35-F8E8C5249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79EEECB-6BC0-4DF3-9978-CB52A99B7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58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BD082CC-E088-40E6-AFC2-DDAE2BD12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96" y="1345102"/>
                <a:ext cx="0" cy="607985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52E1E39-C192-45C3-A639-BDF2AF07D0D9}"/>
                  </a:ext>
                </a:extLst>
              </p:cNvPr>
              <p:cNvSpPr txBox="1"/>
              <p:nvPr/>
            </p:nvSpPr>
            <p:spPr>
              <a:xfrm>
                <a:off x="2489993" y="1418259"/>
                <a:ext cx="8739065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Fonctions et sous fonctions</a:t>
                </a:r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7A6E3D3-FC37-4EAE-9B7D-6F7223444F8D}"/>
                </a:ext>
              </a:extLst>
            </p:cNvPr>
            <p:cNvSpPr txBox="1"/>
            <p:nvPr/>
          </p:nvSpPr>
          <p:spPr>
            <a:xfrm>
              <a:off x="407990" y="1418261"/>
              <a:ext cx="1644307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2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4CBA5A5-F75B-4F7C-85E9-9DF1E29366E9}"/>
              </a:ext>
            </a:extLst>
          </p:cNvPr>
          <p:cNvGrpSpPr/>
          <p:nvPr/>
        </p:nvGrpSpPr>
        <p:grpSpPr>
          <a:xfrm>
            <a:off x="1136073" y="2996112"/>
            <a:ext cx="10092986" cy="607985"/>
            <a:chOff x="334241" y="1345102"/>
            <a:chExt cx="11636082" cy="607985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CB90425-F02B-4DCD-BCE9-C21E22F6CB1D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599BA4-73D7-4241-A2A1-F5BF0C04508E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6" name="Graphique 85" descr="Maison">
                <a:extLst>
                  <a:ext uri="{FF2B5EF4-FFF2-40B4-BE49-F238E27FC236}">
                    <a16:creationId xmlns:a16="http://schemas.microsoft.com/office/drawing/2014/main" id="{58A5E552-36EE-445E-BC5B-1C82DA21B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9AC3DAD9-802A-41E7-86E8-42C428B2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4F58E96-8917-49E3-AB78-9C84C113D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80803680-86A2-4901-8FAC-2319E9D3F647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Processus opérationnels</a:t>
                </a:r>
              </a:p>
            </p:txBody>
          </p:sp>
        </p:grp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D2F7CF97-80CF-4B06-BD1F-F793D3DD06DE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3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E021ED6F-D697-4FEA-B8F5-C34DA36A8E3B}"/>
              </a:ext>
            </a:extLst>
          </p:cNvPr>
          <p:cNvGrpSpPr/>
          <p:nvPr/>
        </p:nvGrpSpPr>
        <p:grpSpPr>
          <a:xfrm>
            <a:off x="1136073" y="3824062"/>
            <a:ext cx="10092986" cy="607985"/>
            <a:chOff x="334241" y="1345102"/>
            <a:chExt cx="11636082" cy="607985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7DD389A-E610-4130-9D5A-57208665E004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5CD6B9-C079-4A73-984A-672DCA5A1067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4" name="Graphique 93" descr="Maison">
                <a:extLst>
                  <a:ext uri="{FF2B5EF4-FFF2-40B4-BE49-F238E27FC236}">
                    <a16:creationId xmlns:a16="http://schemas.microsoft.com/office/drawing/2014/main" id="{420D93D1-D83B-46C2-AC52-186367DB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2E30B188-128A-470F-B73E-C1AF2173B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963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2C70F993-CDD5-43B1-8220-CFA1E2727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972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D91CD9D-4299-4DBA-B400-3DF279507A64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Données à traiter</a:t>
                </a:r>
              </a:p>
            </p:txBody>
          </p: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3D558487-D04C-4229-90FD-B358E0E1B53D}"/>
                </a:ext>
              </a:extLst>
            </p:cNvPr>
            <p:cNvSpPr txBox="1"/>
            <p:nvPr/>
          </p:nvSpPr>
          <p:spPr>
            <a:xfrm>
              <a:off x="407991" y="1418261"/>
              <a:ext cx="1652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4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AFB6104-F59D-4895-A1E5-3F76E56A39B9}"/>
              </a:ext>
            </a:extLst>
          </p:cNvPr>
          <p:cNvGrpSpPr/>
          <p:nvPr/>
        </p:nvGrpSpPr>
        <p:grpSpPr>
          <a:xfrm>
            <a:off x="1136073" y="4647123"/>
            <a:ext cx="10092986" cy="607985"/>
            <a:chOff x="334241" y="1345102"/>
            <a:chExt cx="11636082" cy="607985"/>
          </a:xfrm>
        </p:grpSpPr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68426696-C00F-4054-B6A9-D2DCF544328A}"/>
                </a:ext>
              </a:extLst>
            </p:cNvPr>
            <p:cNvGrpSpPr/>
            <p:nvPr/>
          </p:nvGrpSpPr>
          <p:grpSpPr>
            <a:xfrm>
              <a:off x="334241" y="1345102"/>
              <a:ext cx="11636082" cy="607985"/>
              <a:chOff x="334241" y="1345102"/>
              <a:chExt cx="11636082" cy="60798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6275EF0-9764-4865-8FD3-7AFA1E2A0F7B}"/>
                  </a:ext>
                </a:extLst>
              </p:cNvPr>
              <p:cNvSpPr/>
              <p:nvPr/>
            </p:nvSpPr>
            <p:spPr>
              <a:xfrm>
                <a:off x="334241" y="1345102"/>
                <a:ext cx="11636082" cy="607985"/>
              </a:xfrm>
              <a:prstGeom prst="rect">
                <a:avLst/>
              </a:prstGeom>
              <a:solidFill>
                <a:srgbClr val="393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2" name="Graphique 101" descr="Maison">
                <a:extLst>
                  <a:ext uri="{FF2B5EF4-FFF2-40B4-BE49-F238E27FC236}">
                    <a16:creationId xmlns:a16="http://schemas.microsoft.com/office/drawing/2014/main" id="{8067E0BA-8B16-431C-AC67-F52D0503D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18684" y="1468346"/>
                <a:ext cx="361493" cy="361493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</p:pic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0F6EB9-ED3D-4154-83C0-66466EB6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654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F9199E-43A0-4357-8C75-56B91738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376" y="1345102"/>
                <a:ext cx="0" cy="6079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877E54F-4101-4C65-8D03-32C6B6B8EE00}"/>
                  </a:ext>
                </a:extLst>
              </p:cNvPr>
              <p:cNvSpPr txBox="1"/>
              <p:nvPr/>
            </p:nvSpPr>
            <p:spPr>
              <a:xfrm>
                <a:off x="2483889" y="1418259"/>
                <a:ext cx="874516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ln w="0"/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Performances</a:t>
                </a:r>
              </a:p>
            </p:txBody>
          </p:sp>
        </p:grp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C729238-2886-4CC0-BD92-3ADDA36B49F1}"/>
                </a:ext>
              </a:extLst>
            </p:cNvPr>
            <p:cNvSpPr txBox="1"/>
            <p:nvPr/>
          </p:nvSpPr>
          <p:spPr>
            <a:xfrm>
              <a:off x="407991" y="1418261"/>
              <a:ext cx="16345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ln w="0"/>
                  <a:solidFill>
                    <a:schemeClr val="bg1"/>
                  </a:solidFill>
                  <a:latin typeface="Nirmala UI" panose="020B0502040204020203" pitchFamily="34" charset="0"/>
                  <a:cs typeface="Nirmala UI" panose="020B0502040204020203" pitchFamily="34" charset="0"/>
                </a:rPr>
                <a:t>Partie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" y="207245"/>
            <a:ext cx="681759" cy="681759"/>
          </a:xfrm>
          <a:prstGeom prst="rect">
            <a:avLst/>
          </a:prstGeom>
        </p:spPr>
      </p:pic>
      <p:cxnSp>
        <p:nvCxnSpPr>
          <p:cNvPr id="6" name="Connecteur droit 5"/>
          <p:cNvCxnSpPr>
            <a:cxnSpLocks/>
            <a:stCxn id="15" idx="3"/>
          </p:cNvCxnSpPr>
          <p:nvPr/>
        </p:nvCxnSpPr>
        <p:spPr>
          <a:xfrm>
            <a:off x="3318510" y="921939"/>
            <a:ext cx="8651817" cy="20177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431636" y="330569"/>
            <a:ext cx="93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rgbClr val="393CBE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FONCTIONS ET SOUS FONCTIONS</a:t>
            </a:r>
            <a:endParaRPr lang="fr-FR" sz="2400" dirty="0">
              <a:solidFill>
                <a:srgbClr val="393CBE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60" y="207816"/>
            <a:ext cx="741267" cy="70716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136073" y="738978"/>
            <a:ext cx="21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MADERA , CESI</a:t>
            </a:r>
          </a:p>
        </p:txBody>
      </p:sp>
      <p:cxnSp>
        <p:nvCxnSpPr>
          <p:cNvPr id="17" name="Connecteur droit 16"/>
          <p:cNvCxnSpPr>
            <a:cxnSpLocks/>
            <a:endCxn id="15" idx="1"/>
          </p:cNvCxnSpPr>
          <p:nvPr/>
        </p:nvCxnSpPr>
        <p:spPr>
          <a:xfrm flipV="1">
            <a:off x="334241" y="921939"/>
            <a:ext cx="801832" cy="1705"/>
          </a:xfrm>
          <a:prstGeom prst="line">
            <a:avLst/>
          </a:prstGeom>
          <a:ln w="28575">
            <a:solidFill>
              <a:srgbClr val="393CB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EF76F90-DD53-4A63-BF8D-D22F3E59B8D3}"/>
              </a:ext>
            </a:extLst>
          </p:cNvPr>
          <p:cNvGrpSpPr/>
          <p:nvPr/>
        </p:nvGrpSpPr>
        <p:grpSpPr>
          <a:xfrm>
            <a:off x="334241" y="6184495"/>
            <a:ext cx="11607288" cy="712470"/>
            <a:chOff x="334241" y="6184495"/>
            <a:chExt cx="11607288" cy="712470"/>
          </a:xfrm>
        </p:grpSpPr>
        <p:sp>
          <p:nvSpPr>
            <p:cNvPr id="59" name="Zone de texte 8">
              <a:extLst>
                <a:ext uri="{FF2B5EF4-FFF2-40B4-BE49-F238E27FC236}">
                  <a16:creationId xmlns:a16="http://schemas.microsoft.com/office/drawing/2014/main" id="{9BCECAA4-C0E3-4564-B6EB-E721B738E041}"/>
                </a:ext>
              </a:extLst>
            </p:cNvPr>
            <p:cNvSpPr txBox="1"/>
            <p:nvPr/>
          </p:nvSpPr>
          <p:spPr>
            <a:xfrm>
              <a:off x="334241" y="6320703"/>
              <a:ext cx="10894819" cy="440055"/>
            </a:xfrm>
            <a:prstGeom prst="rect">
              <a:avLst/>
            </a:prstGeom>
            <a:solidFill>
              <a:srgbClr val="393CBE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endParaRPr lang="fr-FR" sz="1200" i="1" dirty="0">
                <a:solidFill>
                  <a:schemeClr val="bg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Graphique 59" descr="Domicile">
              <a:extLst>
                <a:ext uri="{FF2B5EF4-FFF2-40B4-BE49-F238E27FC236}">
                  <a16:creationId xmlns:a16="http://schemas.microsoft.com/office/drawing/2014/main" id="{5BAE69CB-AE16-43A5-9A0A-6EE2BA3C6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1229059" y="6184495"/>
              <a:ext cx="712470" cy="712470"/>
            </a:xfrm>
            <a:prstGeom prst="rect">
              <a:avLst/>
            </a:prstGeom>
          </p:spPr>
        </p:pic>
      </p:grpSp>
      <p:sp>
        <p:nvSpPr>
          <p:cNvPr id="61" name="Zone de texte 8">
            <a:extLst>
              <a:ext uri="{FF2B5EF4-FFF2-40B4-BE49-F238E27FC236}">
                <a16:creationId xmlns:a16="http://schemas.microsoft.com/office/drawing/2014/main" id="{57325372-9B9E-414F-A93A-7974481ECC55}"/>
              </a:ext>
            </a:extLst>
          </p:cNvPr>
          <p:cNvSpPr txBox="1"/>
          <p:nvPr/>
        </p:nvSpPr>
        <p:spPr>
          <a:xfrm>
            <a:off x="334240" y="6320703"/>
            <a:ext cx="5375679" cy="440055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Analyse fonctionnelle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323FD2-B2B4-472E-820E-D30A82AB44B6}"/>
              </a:ext>
            </a:extLst>
          </p:cNvPr>
          <p:cNvSpPr/>
          <p:nvPr/>
        </p:nvSpPr>
        <p:spPr>
          <a:xfrm>
            <a:off x="11116663" y="6320703"/>
            <a:ext cx="417195" cy="440055"/>
          </a:xfrm>
          <a:prstGeom prst="rect">
            <a:avLst/>
          </a:prstGeom>
          <a:solidFill>
            <a:srgbClr val="393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6</a:t>
            </a:r>
          </a:p>
        </p:txBody>
      </p:sp>
      <p:sp>
        <p:nvSpPr>
          <p:cNvPr id="63" name="Zone de texte 8">
            <a:extLst>
              <a:ext uri="{FF2B5EF4-FFF2-40B4-BE49-F238E27FC236}">
                <a16:creationId xmlns:a16="http://schemas.microsoft.com/office/drawing/2014/main" id="{3850071C-00E7-4C72-8210-BFA3312C32EB}"/>
              </a:ext>
            </a:extLst>
          </p:cNvPr>
          <p:cNvSpPr txBox="1"/>
          <p:nvPr/>
        </p:nvSpPr>
        <p:spPr>
          <a:xfrm>
            <a:off x="5709920" y="6320703"/>
            <a:ext cx="5519140" cy="440055"/>
          </a:xfrm>
          <a:prstGeom prst="rect">
            <a:avLst/>
          </a:prstGeom>
          <a:noFill/>
          <a:ln w="6350"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lnSpc>
                <a:spcPct val="115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Les besoins en langage « métier »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3132643" y="2969358"/>
            <a:ext cx="5669030" cy="674485"/>
            <a:chOff x="3132643" y="2969358"/>
            <a:chExt cx="5669030" cy="674485"/>
          </a:xfrm>
        </p:grpSpPr>
        <p:sp>
          <p:nvSpPr>
            <p:cNvPr id="18" name="Connecteur droit 4"/>
            <p:cNvSpPr/>
            <p:nvPr/>
          </p:nvSpPr>
          <p:spPr>
            <a:xfrm>
              <a:off x="5921438" y="2969358"/>
              <a:ext cx="91440" cy="674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674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onnecteur droit 3"/>
            <p:cNvSpPr/>
            <p:nvPr/>
          </p:nvSpPr>
          <p:spPr>
            <a:xfrm>
              <a:off x="5967158" y="2969358"/>
              <a:ext cx="2834515" cy="674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59642"/>
                  </a:lnTo>
                  <a:lnTo>
                    <a:pt x="2834515" y="459642"/>
                  </a:lnTo>
                  <a:lnTo>
                    <a:pt x="2834515" y="674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onnecteur droit 5"/>
            <p:cNvSpPr/>
            <p:nvPr/>
          </p:nvSpPr>
          <p:spPr>
            <a:xfrm>
              <a:off x="3132643" y="2969358"/>
              <a:ext cx="2834515" cy="6744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34515" y="0"/>
                  </a:moveTo>
                  <a:lnTo>
                    <a:pt x="2834515" y="459642"/>
                  </a:lnTo>
                  <a:lnTo>
                    <a:pt x="0" y="459642"/>
                  </a:lnTo>
                  <a:lnTo>
                    <a:pt x="0" y="6744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Groupe 10"/>
          <p:cNvGrpSpPr/>
          <p:nvPr/>
        </p:nvGrpSpPr>
        <p:grpSpPr>
          <a:xfrm>
            <a:off x="4807584" y="1496698"/>
            <a:ext cx="2576831" cy="1717458"/>
            <a:chOff x="4807584" y="1496698"/>
            <a:chExt cx="2576831" cy="1717458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07584" y="1496698"/>
              <a:ext cx="2319148" cy="1472659"/>
            </a:xfrm>
            <a:prstGeom prst="roundRect">
              <a:avLst>
                <a:gd name="adj" fmla="val 10000"/>
              </a:avLst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Groupe 20"/>
            <p:cNvGrpSpPr/>
            <p:nvPr/>
          </p:nvGrpSpPr>
          <p:grpSpPr>
            <a:xfrm>
              <a:off x="5065267" y="1741497"/>
              <a:ext cx="2319148" cy="1472659"/>
              <a:chOff x="3092198" y="680994"/>
              <a:chExt cx="2319148" cy="1472659"/>
            </a:xfrm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3092198" y="680994"/>
                <a:ext cx="2319148" cy="147265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Rectangle 34"/>
              <p:cNvSpPr/>
              <p:nvPr/>
            </p:nvSpPr>
            <p:spPr>
              <a:xfrm>
                <a:off x="3135331" y="724127"/>
                <a:ext cx="2232882" cy="13863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2300" kern="1200" dirty="0"/>
                  <a:t>Module</a:t>
                </a:r>
              </a:p>
            </p:txBody>
          </p:sp>
        </p:grpSp>
      </p:grpSp>
      <p:grpSp>
        <p:nvGrpSpPr>
          <p:cNvPr id="7" name="Groupe 6"/>
          <p:cNvGrpSpPr/>
          <p:nvPr/>
        </p:nvGrpSpPr>
        <p:grpSpPr>
          <a:xfrm>
            <a:off x="1973069" y="3643843"/>
            <a:ext cx="2576831" cy="1717458"/>
            <a:chOff x="1973069" y="3643843"/>
            <a:chExt cx="2576831" cy="1717458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1973069" y="3643843"/>
              <a:ext cx="2319148" cy="1472659"/>
            </a:xfrm>
            <a:prstGeom prst="roundRect">
              <a:avLst>
                <a:gd name="adj" fmla="val 10000"/>
              </a:avLst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3" name="Groupe 22"/>
            <p:cNvGrpSpPr/>
            <p:nvPr/>
          </p:nvGrpSpPr>
          <p:grpSpPr>
            <a:xfrm>
              <a:off x="2230752" y="3888642"/>
              <a:ext cx="2319148" cy="1472659"/>
              <a:chOff x="257683" y="2828139"/>
              <a:chExt cx="2319148" cy="1472659"/>
            </a:xfrm>
          </p:grpSpPr>
          <p:sp>
            <p:nvSpPr>
              <p:cNvPr id="32" name="Rectangle à coins arrondis 31"/>
              <p:cNvSpPr/>
              <p:nvPr/>
            </p:nvSpPr>
            <p:spPr>
              <a:xfrm>
                <a:off x="257683" y="2828139"/>
                <a:ext cx="2319148" cy="147265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Rectangle 32"/>
              <p:cNvSpPr/>
              <p:nvPr/>
            </p:nvSpPr>
            <p:spPr>
              <a:xfrm>
                <a:off x="300816" y="2871272"/>
                <a:ext cx="2232882" cy="13863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2300" kern="1200" dirty="0"/>
                  <a:t>« Configuration »</a:t>
                </a:r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4807584" y="3643843"/>
            <a:ext cx="2576831" cy="1717458"/>
            <a:chOff x="4807584" y="3643843"/>
            <a:chExt cx="2576831" cy="1717458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4807584" y="3643843"/>
              <a:ext cx="2319148" cy="1472659"/>
            </a:xfrm>
            <a:prstGeom prst="roundRect">
              <a:avLst>
                <a:gd name="adj" fmla="val 10000"/>
              </a:avLst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5" name="Groupe 24"/>
            <p:cNvGrpSpPr/>
            <p:nvPr/>
          </p:nvGrpSpPr>
          <p:grpSpPr>
            <a:xfrm>
              <a:off x="5065267" y="3888642"/>
              <a:ext cx="2319148" cy="1472659"/>
              <a:chOff x="3092198" y="2828139"/>
              <a:chExt cx="2319148" cy="1472659"/>
            </a:xfrm>
          </p:grpSpPr>
          <p:sp>
            <p:nvSpPr>
              <p:cNvPr id="30" name="Rectangle à coins arrondis 29"/>
              <p:cNvSpPr/>
              <p:nvPr/>
            </p:nvSpPr>
            <p:spPr>
              <a:xfrm>
                <a:off x="3092198" y="2828139"/>
                <a:ext cx="2319148" cy="147265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Rectangle 30"/>
              <p:cNvSpPr/>
              <p:nvPr/>
            </p:nvSpPr>
            <p:spPr>
              <a:xfrm>
                <a:off x="3135331" y="2871272"/>
                <a:ext cx="2232882" cy="13863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2300" kern="1200" dirty="0"/>
                  <a:t>« Conception des devis »</a:t>
                </a:r>
              </a:p>
            </p:txBody>
          </p:sp>
        </p:grpSp>
      </p:grpSp>
      <p:grpSp>
        <p:nvGrpSpPr>
          <p:cNvPr id="2" name="Groupe 1"/>
          <p:cNvGrpSpPr/>
          <p:nvPr/>
        </p:nvGrpSpPr>
        <p:grpSpPr>
          <a:xfrm>
            <a:off x="7642099" y="3643843"/>
            <a:ext cx="2576832" cy="1717458"/>
            <a:chOff x="7642099" y="3643843"/>
            <a:chExt cx="2576832" cy="171745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642099" y="3643843"/>
              <a:ext cx="2319148" cy="1472659"/>
            </a:xfrm>
            <a:prstGeom prst="roundRect">
              <a:avLst>
                <a:gd name="adj" fmla="val 10000"/>
              </a:avLst>
            </a:prstGeom>
            <a:solidFill>
              <a:srgbClr val="393C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7" name="Groupe 26"/>
            <p:cNvGrpSpPr/>
            <p:nvPr/>
          </p:nvGrpSpPr>
          <p:grpSpPr>
            <a:xfrm>
              <a:off x="7899783" y="3888642"/>
              <a:ext cx="2319148" cy="1472659"/>
              <a:chOff x="5926714" y="2828139"/>
              <a:chExt cx="2319148" cy="1472659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5926714" y="2828139"/>
                <a:ext cx="2319148" cy="1472659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rgbClr val="393CBE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Rectangle 28"/>
              <p:cNvSpPr/>
              <p:nvPr/>
            </p:nvSpPr>
            <p:spPr>
              <a:xfrm>
                <a:off x="5969847" y="2871272"/>
                <a:ext cx="2232882" cy="13863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2300" kern="1200" dirty="0"/>
                  <a:t>« Modalités de paiement »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79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875</Words>
  <Application>Microsoft Office PowerPoint</Application>
  <PresentationFormat>Grand écran</PresentationFormat>
  <Paragraphs>332</Paragraphs>
  <Slides>23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News Gothic MT</vt:lpstr>
      <vt:lpstr>Nirmala UI</vt:lpstr>
      <vt:lpstr>NirmalaUI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BRAZZALOTTO TOM</dc:creator>
  <cp:lastModifiedBy>Marika Rouer</cp:lastModifiedBy>
  <cp:revision>83</cp:revision>
  <dcterms:created xsi:type="dcterms:W3CDTF">2017-03-30T13:53:28Z</dcterms:created>
  <dcterms:modified xsi:type="dcterms:W3CDTF">2017-06-30T08:57:37Z</dcterms:modified>
</cp:coreProperties>
</file>