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1" r:id="rId2"/>
    <p:sldId id="256" r:id="rId3"/>
    <p:sldId id="257" r:id="rId4"/>
    <p:sldId id="262" r:id="rId5"/>
    <p:sldId id="263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6"/>
    <p:restoredTop sz="89878"/>
  </p:normalViewPr>
  <p:slideViewPr>
    <p:cSldViewPr snapToGrid="0" snapToObjects="1">
      <p:cViewPr varScale="1">
        <p:scale>
          <a:sx n="142" d="100"/>
          <a:sy n="142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9C389-71F6-5543-B690-D055992F84D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46910-B796-224B-B5D6-9062CCED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9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46910-B796-224B-B5D6-9062CCED6D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23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46910-B796-224B-B5D6-9062CCED6D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93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46910-B796-224B-B5D6-9062CCED6D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61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46910-B796-224B-B5D6-9062CCED6D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57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46910-B796-224B-B5D6-9062CCED6D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6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3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7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2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5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5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8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0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3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3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0C91A-9D53-894B-B206-73C6F6EEA89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4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scipy.org/doc/scipy/reference/generated/scipy.stats.kruskal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>
            <a:extLst>
              <a:ext uri="{FF2B5EF4-FFF2-40B4-BE49-F238E27FC236}">
                <a16:creationId xmlns:a16="http://schemas.microsoft.com/office/drawing/2014/main" id="{6F86EE58-E862-6C47-B5FF-7FCCACB5C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694" y="4734339"/>
            <a:ext cx="2121894" cy="211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A929AD-6A64-7048-B68C-4D4231143C60}"/>
              </a:ext>
            </a:extLst>
          </p:cNvPr>
          <p:cNvSpPr txBox="1"/>
          <p:nvPr/>
        </p:nvSpPr>
        <p:spPr>
          <a:xfrm>
            <a:off x="691375" y="657921"/>
            <a:ext cx="78170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Is there an interaction between age and day of week for motor vehicle deaths?</a:t>
            </a:r>
          </a:p>
          <a:p>
            <a:endParaRPr lang="en-US" sz="1600" dirty="0"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Specifically: </a:t>
            </a:r>
          </a:p>
          <a:p>
            <a:r>
              <a:rPr lang="en-US" sz="1600" dirty="0">
                <a:latin typeface="Helvetica" pitchFamily="2" charset="0"/>
              </a:rPr>
              <a:t>	</a:t>
            </a:r>
          </a:p>
          <a:p>
            <a:r>
              <a:rPr lang="en-US" sz="1600" dirty="0">
                <a:latin typeface="Helvetica" pitchFamily="2" charset="0"/>
              </a:rPr>
              <a:t>	</a:t>
            </a:r>
            <a:r>
              <a:rPr lang="en-US" sz="1600" b="1" dirty="0">
                <a:latin typeface="Helvetica" pitchFamily="2" charset="0"/>
              </a:rPr>
              <a:t>Do younger people show a stronger tendency toward weekend fatalities?</a:t>
            </a:r>
          </a:p>
          <a:p>
            <a:endParaRPr lang="en-US" sz="1600" dirty="0"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H</a:t>
            </a:r>
            <a:r>
              <a:rPr lang="en-US" sz="1600" baseline="-25000" dirty="0">
                <a:latin typeface="Helvetica" pitchFamily="2" charset="0"/>
              </a:rPr>
              <a:t>0</a:t>
            </a:r>
            <a:r>
              <a:rPr lang="en-US" sz="1600" dirty="0">
                <a:latin typeface="Helvetica" pitchFamily="2" charset="0"/>
              </a:rPr>
              <a:t> in all cases is that there is no effect (whether of age, day of week, or both)</a:t>
            </a:r>
          </a:p>
          <a:p>
            <a:endParaRPr lang="en-US" sz="1600" dirty="0"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Motivation: Popular culture and high school experience</a:t>
            </a:r>
          </a:p>
          <a:p>
            <a:endParaRPr lang="en-US" sz="1600" dirty="0">
              <a:latin typeface="Helvetica" pitchFamily="2" charset="0"/>
            </a:endParaRPr>
          </a:p>
          <a:p>
            <a:endParaRPr lang="en-US" sz="1600" dirty="0">
              <a:latin typeface="Helvetica" pitchFamily="2" charset="0"/>
            </a:endParaRPr>
          </a:p>
          <a:p>
            <a:r>
              <a:rPr lang="en-US" sz="1600" i="1" dirty="0">
                <a:latin typeface="Helvetica" pitchFamily="2" charset="0"/>
              </a:rPr>
              <a:t>There's a Wikipedia page…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62E8F3-E7B1-F640-82BD-3E2D17ACB48A}"/>
              </a:ext>
            </a:extLst>
          </p:cNvPr>
          <p:cNvSpPr/>
          <p:nvPr/>
        </p:nvSpPr>
        <p:spPr>
          <a:xfrm>
            <a:off x="5865541" y="6515340"/>
            <a:ext cx="32784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(https://</a:t>
            </a:r>
            <a:r>
              <a:rPr lang="en-US" sz="1000" dirty="0" err="1">
                <a:latin typeface="Helvetica" pitchFamily="2" charset="0"/>
              </a:rPr>
              <a:t>en.wikipedia.org</a:t>
            </a:r>
            <a:r>
              <a:rPr lang="en-US" sz="1000" dirty="0">
                <a:latin typeface="Helvetica" pitchFamily="2" charset="0"/>
              </a:rPr>
              <a:t>/wiki/</a:t>
            </a:r>
            <a:r>
              <a:rPr lang="en-US" sz="1000" dirty="0" err="1">
                <a:latin typeface="Helvetica" pitchFamily="2" charset="0"/>
              </a:rPr>
              <a:t>List_of_car_crash_songs</a:t>
            </a:r>
            <a:r>
              <a:rPr lang="en-US" sz="1000" dirty="0">
                <a:latin typeface="Helvetica" pitchFamily="2" charset="0"/>
              </a:rPr>
              <a:t>)</a:t>
            </a:r>
            <a:endParaRPr lang="en-US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674AB3-44B4-C547-BF50-B50222FA6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50" y="3774112"/>
            <a:ext cx="2113155" cy="214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019A9B-3BEE-C04E-B28B-6D2831A7B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078" y="3787115"/>
            <a:ext cx="1785589" cy="178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54B324D-3A52-3044-979B-056AC3615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1" y="4629947"/>
            <a:ext cx="1989555" cy="200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50C1B81-C956-E349-AC4A-6659F21AB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786" y="4959024"/>
            <a:ext cx="1785589" cy="178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3E3BF9A-6552-E04C-BDB3-4D6B3C5FB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177" y="4202599"/>
            <a:ext cx="2310447" cy="231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A690371-AF4D-C546-9F92-AFFF344B0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256" y="2946456"/>
            <a:ext cx="1788482" cy="178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61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C0191FA-E2D0-9648-8E34-9644AC983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50" y="145112"/>
            <a:ext cx="6989045" cy="46593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32C8B6-F88C-3D44-82B5-98BFDD919446}"/>
              </a:ext>
            </a:extLst>
          </p:cNvPr>
          <p:cNvSpPr txBox="1"/>
          <p:nvPr/>
        </p:nvSpPr>
        <p:spPr>
          <a:xfrm>
            <a:off x="805912" y="4404565"/>
            <a:ext cx="66177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Helvetica" pitchFamily="2" charset="0"/>
              </a:rPr>
              <a:t>Levene's</a:t>
            </a:r>
            <a:r>
              <a:rPr lang="en-US" sz="1600" b="1" dirty="0">
                <a:latin typeface="Helvetica" pitchFamily="2" charset="0"/>
              </a:rPr>
              <a:t> test </a:t>
            </a:r>
          </a:p>
          <a:p>
            <a:r>
              <a:rPr lang="en-US" sz="1400" dirty="0">
                <a:latin typeface="Helvetica" pitchFamily="2" charset="0"/>
              </a:rPr>
              <a:t>p = 8.27e-01 (same for stats package and </a:t>
            </a:r>
            <a:r>
              <a:rPr lang="en-US" sz="1400" dirty="0" err="1">
                <a:latin typeface="Helvetica" pitchFamily="2" charset="0"/>
              </a:rPr>
              <a:t>pingouin</a:t>
            </a:r>
            <a:r>
              <a:rPr lang="en-US" sz="1400" dirty="0">
                <a:latin typeface="Helvetica" pitchFamily="2" charset="0"/>
              </a:rPr>
              <a:t>)</a:t>
            </a:r>
          </a:p>
          <a:p>
            <a:r>
              <a:rPr lang="en-US" sz="1400" dirty="0">
                <a:latin typeface="Helvetica" pitchFamily="2" charset="0"/>
              </a:rPr>
              <a:t>p &gt;= 0.05 </a:t>
            </a:r>
          </a:p>
          <a:p>
            <a:r>
              <a:rPr lang="en-US" sz="1400" b="1" dirty="0">
                <a:latin typeface="Helvetica" pitchFamily="2" charset="0"/>
              </a:rPr>
              <a:t>▶︎ </a:t>
            </a:r>
            <a:r>
              <a:rPr lang="en-US" sz="1400" b="1" i="1" dirty="0">
                <a:latin typeface="Helvetica" pitchFamily="2" charset="0"/>
              </a:rPr>
              <a:t>Sample variances similar enough for ANOVA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6B076F-DB49-A848-B47C-78CFABD35E8A}"/>
              </a:ext>
            </a:extLst>
          </p:cNvPr>
          <p:cNvSpPr txBox="1"/>
          <p:nvPr/>
        </p:nvSpPr>
        <p:spPr>
          <a:xfrm>
            <a:off x="805912" y="5512560"/>
            <a:ext cx="740819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ANOVA </a:t>
            </a:r>
            <a:r>
              <a:rPr lang="en-US" sz="1600" b="1" dirty="0" err="1">
                <a:latin typeface="Helvetica" pitchFamily="2" charset="0"/>
              </a:rPr>
              <a:t>F_oneway</a:t>
            </a:r>
            <a:r>
              <a:rPr lang="en-US" sz="1600" b="1" dirty="0">
                <a:latin typeface="Helvetica" pitchFamily="2" charset="0"/>
              </a:rPr>
              <a:t> </a:t>
            </a:r>
          </a:p>
          <a:p>
            <a:r>
              <a:rPr lang="en-US" sz="1400" dirty="0">
                <a:latin typeface="Helvetica" pitchFamily="2" charset="0"/>
              </a:rPr>
              <a:t>Statistic = 7.66, p = 6.62e-10 (stats package); p(</a:t>
            </a:r>
            <a:r>
              <a:rPr lang="en-US" sz="1400" dirty="0" err="1">
                <a:latin typeface="Helvetica" pitchFamily="2" charset="0"/>
              </a:rPr>
              <a:t>uncorr</a:t>
            </a:r>
            <a:r>
              <a:rPr lang="en-US" sz="1400" dirty="0">
                <a:latin typeface="Helvetica" pitchFamily="2" charset="0"/>
              </a:rPr>
              <a:t>.) = </a:t>
            </a:r>
            <a:r>
              <a:rPr lang="en-US" sz="1400" dirty="0"/>
              <a:t>1.11e-14 (</a:t>
            </a:r>
            <a:r>
              <a:rPr lang="en-US" sz="1400" dirty="0" err="1"/>
              <a:t>pingouin</a:t>
            </a:r>
            <a:r>
              <a:rPr lang="en-US" sz="1400" dirty="0"/>
              <a:t>)</a:t>
            </a:r>
            <a:endParaRPr lang="en-US" sz="1400" dirty="0"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p &lt; 0.05</a:t>
            </a:r>
          </a:p>
          <a:p>
            <a:r>
              <a:rPr lang="en-US" sz="1400" b="1" dirty="0">
                <a:latin typeface="Helvetica" pitchFamily="2" charset="0"/>
              </a:rPr>
              <a:t>▶︎ </a:t>
            </a:r>
            <a:r>
              <a:rPr lang="en-US" sz="1400" b="1" i="1" dirty="0">
                <a:latin typeface="Helvetica" pitchFamily="2" charset="0"/>
              </a:rPr>
              <a:t>Reject the null hypothesis that the sample means are equal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D9174-62F7-BF4A-B345-44117B74B0C2}"/>
              </a:ext>
            </a:extLst>
          </p:cNvPr>
          <p:cNvSpPr/>
          <p:nvPr/>
        </p:nvSpPr>
        <p:spPr>
          <a:xfrm>
            <a:off x="4572000" y="6466667"/>
            <a:ext cx="44480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https://</a:t>
            </a:r>
            <a:r>
              <a:rPr lang="en-US" sz="1000" dirty="0" err="1">
                <a:latin typeface="Helvetica" pitchFamily="2" charset="0"/>
              </a:rPr>
              <a:t>docs.scipy.org</a:t>
            </a:r>
            <a:r>
              <a:rPr lang="en-US" sz="1000" dirty="0">
                <a:latin typeface="Helvetica" pitchFamily="2" charset="0"/>
              </a:rPr>
              <a:t>/doc/</a:t>
            </a:r>
            <a:r>
              <a:rPr lang="en-US" sz="1000" dirty="0" err="1">
                <a:latin typeface="Helvetica" pitchFamily="2" charset="0"/>
              </a:rPr>
              <a:t>scipy</a:t>
            </a:r>
            <a:r>
              <a:rPr lang="en-US" sz="1000" dirty="0">
                <a:latin typeface="Helvetica" pitchFamily="2" charset="0"/>
              </a:rPr>
              <a:t>/reference/generated/</a:t>
            </a:r>
            <a:r>
              <a:rPr lang="en-US" sz="1000" dirty="0" err="1">
                <a:latin typeface="Helvetica" pitchFamily="2" charset="0"/>
              </a:rPr>
              <a:t>scipy.stats.levene.html</a:t>
            </a:r>
            <a:endParaRPr lang="en-US" sz="1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2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278C9C5-AE00-7548-987D-6377F728F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776" y="52121"/>
            <a:ext cx="6782447" cy="4521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B94830-774E-0D49-B3A3-81F3D67CD95B}"/>
              </a:ext>
            </a:extLst>
          </p:cNvPr>
          <p:cNvSpPr txBox="1"/>
          <p:nvPr/>
        </p:nvSpPr>
        <p:spPr>
          <a:xfrm>
            <a:off x="433952" y="4266723"/>
            <a:ext cx="66177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Helvetica" pitchFamily="2" charset="0"/>
              </a:rPr>
              <a:t>Levene's</a:t>
            </a:r>
            <a:r>
              <a:rPr lang="en-US" sz="1600" b="1" dirty="0">
                <a:latin typeface="Helvetica" pitchFamily="2" charset="0"/>
              </a:rPr>
              <a:t> test </a:t>
            </a:r>
          </a:p>
          <a:p>
            <a:r>
              <a:rPr lang="en-US" sz="1400" dirty="0">
                <a:latin typeface="Helvetica" pitchFamily="2" charset="0"/>
              </a:rPr>
              <a:t>p = 5.79e-09 (</a:t>
            </a:r>
            <a:r>
              <a:rPr lang="en-US" sz="1400" dirty="0" err="1">
                <a:latin typeface="Helvetica" pitchFamily="2" charset="0"/>
              </a:rPr>
              <a:t>pingouin</a:t>
            </a:r>
            <a:r>
              <a:rPr lang="en-US" sz="1400" dirty="0">
                <a:latin typeface="Helvetica" pitchFamily="2" charset="0"/>
              </a:rPr>
              <a:t> package) </a:t>
            </a:r>
          </a:p>
          <a:p>
            <a:r>
              <a:rPr lang="en-US" sz="1400" dirty="0">
                <a:latin typeface="Helvetica" pitchFamily="2" charset="0"/>
              </a:rPr>
              <a:t>p &lt; 0.05</a:t>
            </a:r>
          </a:p>
          <a:p>
            <a:r>
              <a:rPr lang="en-US" sz="1400" b="1" dirty="0">
                <a:latin typeface="Helvetica" pitchFamily="2" charset="0"/>
              </a:rPr>
              <a:t>▶︎</a:t>
            </a:r>
            <a:r>
              <a:rPr lang="en-US" sz="1400" b="1" i="1" dirty="0">
                <a:latin typeface="Helvetica" pitchFamily="2" charset="0"/>
              </a:rPr>
              <a:t> Sample variances too dissimilar for ANOVA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D7513-C22F-6040-83B2-0B85BCC51CD4}"/>
              </a:ext>
            </a:extLst>
          </p:cNvPr>
          <p:cNvSpPr txBox="1"/>
          <p:nvPr/>
        </p:nvSpPr>
        <p:spPr>
          <a:xfrm>
            <a:off x="433952" y="5359330"/>
            <a:ext cx="66177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Kruskal-Wallis H-test for independent samples</a:t>
            </a:r>
          </a:p>
          <a:p>
            <a:r>
              <a:rPr lang="en-US" sz="1400" dirty="0">
                <a:latin typeface="Helvetica" pitchFamily="2" charset="0"/>
              </a:rPr>
              <a:t>statistic=183.13, </a:t>
            </a:r>
            <a:r>
              <a:rPr lang="en-US" sz="1400" dirty="0" err="1">
                <a:latin typeface="Helvetica" pitchFamily="2" charset="0"/>
              </a:rPr>
              <a:t>pvalue</a:t>
            </a:r>
            <a:r>
              <a:rPr lang="en-US" sz="1400" dirty="0">
                <a:latin typeface="Helvetica" pitchFamily="2" charset="0"/>
              </a:rPr>
              <a:t>=6.84e-30 (</a:t>
            </a:r>
            <a:r>
              <a:rPr lang="en-US" sz="1400" dirty="0" err="1">
                <a:latin typeface="Helvetica" pitchFamily="2" charset="0"/>
              </a:rPr>
              <a:t>pingouin</a:t>
            </a:r>
            <a:r>
              <a:rPr lang="en-US" sz="1400" dirty="0">
                <a:latin typeface="Helvetica" pitchFamily="2" charset="0"/>
              </a:rPr>
              <a:t> package) </a:t>
            </a:r>
          </a:p>
          <a:p>
            <a:r>
              <a:rPr lang="en-US" sz="1400" dirty="0">
                <a:latin typeface="Helvetica" pitchFamily="2" charset="0"/>
              </a:rPr>
              <a:t>p &lt; 0.05</a:t>
            </a:r>
          </a:p>
          <a:p>
            <a:r>
              <a:rPr lang="en-US" sz="1400" b="1" dirty="0">
                <a:latin typeface="Helvetica" pitchFamily="2" charset="0"/>
              </a:rPr>
              <a:t>▶︎</a:t>
            </a:r>
            <a:r>
              <a:rPr lang="en-US" sz="1400" b="1" i="1" dirty="0">
                <a:latin typeface="Helvetica" pitchFamily="2" charset="0"/>
              </a:rPr>
              <a:t> Reject the null hypothesis that all group medians are equal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F074AD-7157-B948-844F-CAEC26F8448D}"/>
              </a:ext>
            </a:extLst>
          </p:cNvPr>
          <p:cNvSpPr/>
          <p:nvPr/>
        </p:nvSpPr>
        <p:spPr>
          <a:xfrm>
            <a:off x="4448013" y="6559658"/>
            <a:ext cx="44480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" pitchFamily="2" charset="0"/>
                <a:hlinkClick r:id="rId4"/>
              </a:rPr>
              <a:t>https://docs.scipy.org/doc/scipy/reference/generated/scipy.stats.kruskal.html</a:t>
            </a:r>
            <a:endParaRPr lang="en-US" sz="1000" dirty="0"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69E6D1-32F5-114C-ADEB-330D911CF0FF}"/>
              </a:ext>
            </a:extLst>
          </p:cNvPr>
          <p:cNvSpPr/>
          <p:nvPr/>
        </p:nvSpPr>
        <p:spPr>
          <a:xfrm>
            <a:off x="4448013" y="6313437"/>
            <a:ext cx="44480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https://</a:t>
            </a:r>
            <a:r>
              <a:rPr lang="en-US" sz="1000" dirty="0" err="1">
                <a:latin typeface="Helvetica" pitchFamily="2" charset="0"/>
              </a:rPr>
              <a:t>docs.scipy.org</a:t>
            </a:r>
            <a:r>
              <a:rPr lang="en-US" sz="1000" dirty="0">
                <a:latin typeface="Helvetica" pitchFamily="2" charset="0"/>
              </a:rPr>
              <a:t>/doc/</a:t>
            </a:r>
            <a:r>
              <a:rPr lang="en-US" sz="1000" dirty="0" err="1">
                <a:latin typeface="Helvetica" pitchFamily="2" charset="0"/>
              </a:rPr>
              <a:t>scipy</a:t>
            </a:r>
            <a:r>
              <a:rPr lang="en-US" sz="1000" dirty="0">
                <a:latin typeface="Helvetica" pitchFamily="2" charset="0"/>
              </a:rPr>
              <a:t>/reference/generated/</a:t>
            </a:r>
            <a:r>
              <a:rPr lang="en-US" sz="1000" dirty="0" err="1">
                <a:latin typeface="Helvetica" pitchFamily="2" charset="0"/>
              </a:rPr>
              <a:t>scipy.stats.levene.html</a:t>
            </a:r>
            <a:endParaRPr lang="en-US" sz="1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32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DCFEE9-7078-3341-B000-5548C67EB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746" y="791736"/>
            <a:ext cx="5208915" cy="3472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A7ABB2-2B01-8B4F-81C4-0B1C5148A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256" y="3230817"/>
            <a:ext cx="5265119" cy="35100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E2A071-0874-1B42-8386-4F101427667E}"/>
              </a:ext>
            </a:extLst>
          </p:cNvPr>
          <p:cNvSpPr/>
          <p:nvPr/>
        </p:nvSpPr>
        <p:spPr>
          <a:xfrm>
            <a:off x="174811" y="6611779"/>
            <a:ext cx="52981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https://</a:t>
            </a:r>
            <a:r>
              <a:rPr lang="en-US" sz="800" dirty="0" err="1">
                <a:latin typeface="Helvetica" pitchFamily="2" charset="0"/>
              </a:rPr>
              <a:t>www.census.gov</a:t>
            </a:r>
            <a:r>
              <a:rPr lang="en-US" sz="800" dirty="0">
                <a:latin typeface="Helvetica" pitchFamily="2" charset="0"/>
              </a:rPr>
              <a:t>/data/tables/time-series/demo/</a:t>
            </a:r>
            <a:r>
              <a:rPr lang="en-US" sz="800" dirty="0" err="1">
                <a:latin typeface="Helvetica" pitchFamily="2" charset="0"/>
              </a:rPr>
              <a:t>popest</a:t>
            </a:r>
            <a:r>
              <a:rPr lang="en-US" sz="800" dirty="0">
                <a:latin typeface="Helvetica" pitchFamily="2" charset="0"/>
              </a:rPr>
              <a:t>/2010s-national-detail.html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72A9AC-30E0-8D4E-B630-E80BF2D7D3CB}"/>
              </a:ext>
            </a:extLst>
          </p:cNvPr>
          <p:cNvSpPr/>
          <p:nvPr/>
        </p:nvSpPr>
        <p:spPr>
          <a:xfrm>
            <a:off x="462803" y="305650"/>
            <a:ext cx="7007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Can some age-group effects be attributed to differing cohort sizes?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ADE03B6-9DC7-BD42-BF1C-1E08D312637D}"/>
              </a:ext>
            </a:extLst>
          </p:cNvPr>
          <p:cNvGrpSpPr/>
          <p:nvPr/>
        </p:nvGrpSpPr>
        <p:grpSpPr>
          <a:xfrm>
            <a:off x="455990" y="1209783"/>
            <a:ext cx="8232020" cy="5455920"/>
            <a:chOff x="455990" y="629920"/>
            <a:chExt cx="8232020" cy="545592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29A1C18-7572-F749-8D07-00BC05F76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990" y="629920"/>
              <a:ext cx="8232020" cy="545592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DBD20B-96F4-4641-8841-CBE8D09AB120}"/>
                </a:ext>
              </a:extLst>
            </p:cNvPr>
            <p:cNvSpPr txBox="1"/>
            <p:nvPr/>
          </p:nvSpPr>
          <p:spPr>
            <a:xfrm>
              <a:off x="5577840" y="1127760"/>
              <a:ext cx="711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Helvetica" pitchFamily="2" charset="0"/>
                </a:rPr>
                <a:t>20-24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96C467-6593-1F46-ACFD-EE55EE110EBA}"/>
                </a:ext>
              </a:extLst>
            </p:cNvPr>
            <p:cNvSpPr txBox="1"/>
            <p:nvPr/>
          </p:nvSpPr>
          <p:spPr>
            <a:xfrm>
              <a:off x="5435600" y="1933377"/>
              <a:ext cx="711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Helvetica" pitchFamily="2" charset="0"/>
                </a:rPr>
                <a:t>25-29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B91DD6-BAB3-C341-BAC3-2997CCB7F278}"/>
                </a:ext>
              </a:extLst>
            </p:cNvPr>
            <p:cNvSpPr txBox="1"/>
            <p:nvPr/>
          </p:nvSpPr>
          <p:spPr>
            <a:xfrm>
              <a:off x="5186680" y="4208358"/>
              <a:ext cx="497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  <a:latin typeface="Helvetica" pitchFamily="2" charset="0"/>
                </a:rPr>
                <a:t>0-4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477DDC-AEF2-5143-A148-4794689763EC}"/>
                </a:ext>
              </a:extLst>
            </p:cNvPr>
            <p:cNvSpPr txBox="1"/>
            <p:nvPr/>
          </p:nvSpPr>
          <p:spPr>
            <a:xfrm>
              <a:off x="5542280" y="3982816"/>
              <a:ext cx="497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  <a:latin typeface="Helvetica" pitchFamily="2" charset="0"/>
                </a:rPr>
                <a:t>5-9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28E9D1-1CFC-204E-A435-3F94C596E09F}"/>
                </a:ext>
              </a:extLst>
            </p:cNvPr>
            <p:cNvSpPr txBox="1"/>
            <p:nvPr/>
          </p:nvSpPr>
          <p:spPr>
            <a:xfrm>
              <a:off x="5826760" y="4140297"/>
              <a:ext cx="65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  <a:latin typeface="Helvetica" pitchFamily="2" charset="0"/>
                </a:rPr>
                <a:t>10-14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B6457A-7BC9-7C41-8898-32B6DDD93D77}"/>
                </a:ext>
              </a:extLst>
            </p:cNvPr>
            <p:cNvSpPr/>
            <p:nvPr/>
          </p:nvSpPr>
          <p:spPr>
            <a:xfrm>
              <a:off x="7122160" y="1445697"/>
              <a:ext cx="995680" cy="728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443E65-71A9-FC47-9E02-F9AA0D58E07B}"/>
                </a:ext>
              </a:extLst>
            </p:cNvPr>
            <p:cNvSpPr/>
            <p:nvPr/>
          </p:nvSpPr>
          <p:spPr>
            <a:xfrm>
              <a:off x="7122160" y="2431218"/>
              <a:ext cx="995680" cy="5181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74EBA98-4C73-0E4A-9936-D56DEDA5C68A}"/>
              </a:ext>
            </a:extLst>
          </p:cNvPr>
          <p:cNvSpPr/>
          <p:nvPr/>
        </p:nvSpPr>
        <p:spPr>
          <a:xfrm>
            <a:off x="462803" y="305650"/>
            <a:ext cx="6891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Linear regression of motor vehicle deaths vs. population suggests</a:t>
            </a:r>
          </a:p>
          <a:p>
            <a:r>
              <a:rPr lang="en-US" dirty="0">
                <a:latin typeface="Helvetica" pitchFamily="2" charset="0"/>
              </a:rPr>
              <a:t>there are other factors, particularly for children and young adults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A7FE8B-12C3-9340-9F8B-46E5992B4281}"/>
              </a:ext>
            </a:extLst>
          </p:cNvPr>
          <p:cNvSpPr txBox="1"/>
          <p:nvPr/>
        </p:nvSpPr>
        <p:spPr>
          <a:xfrm>
            <a:off x="402955" y="170665"/>
            <a:ext cx="7763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Age-group variances are too dissimilar for ANOVA</a:t>
            </a:r>
          </a:p>
          <a:p>
            <a:r>
              <a:rPr lang="en-US" dirty="0">
                <a:latin typeface="Helvetica" pitchFamily="2" charset="0"/>
              </a:rPr>
              <a:t>Can age groups be tested one by one?</a:t>
            </a:r>
          </a:p>
          <a:p>
            <a:r>
              <a:rPr lang="en-US" dirty="0">
                <a:latin typeface="Helvetica" pitchFamily="2" charset="0"/>
              </a:rPr>
              <a:t>Visual impression is that any weekend effect may dissipate with 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CD9CC7-A46F-674D-B4E4-B86F6A50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69" y="1066717"/>
            <a:ext cx="7871468" cy="562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1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CDA0C9-C426-5348-AA73-F4DACCF9CE2E}"/>
              </a:ext>
            </a:extLst>
          </p:cNvPr>
          <p:cNvSpPr txBox="1"/>
          <p:nvPr/>
        </p:nvSpPr>
        <p:spPr>
          <a:xfrm>
            <a:off x="348713" y="221734"/>
            <a:ext cx="3119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Variances within age groups are suitable for ANOVA test of day-to-day differences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77D7B-3467-8241-84D8-87E448459AA7}"/>
              </a:ext>
            </a:extLst>
          </p:cNvPr>
          <p:cNvSpPr/>
          <p:nvPr/>
        </p:nvSpPr>
        <p:spPr>
          <a:xfrm>
            <a:off x="7006282" y="6558100"/>
            <a:ext cx="1828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https://</a:t>
            </a:r>
            <a:r>
              <a:rPr lang="en-US" sz="1000" dirty="0" err="1">
                <a:latin typeface="Helvetica" pitchFamily="2" charset="0"/>
              </a:rPr>
              <a:t>pingouin-stats.org</a:t>
            </a:r>
            <a:r>
              <a:rPr lang="en-US" sz="1000" dirty="0">
                <a:latin typeface="Helvetica" pitchFamily="2" charset="0"/>
              </a:rPr>
              <a:t>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58BCC1-47B1-2F45-A1C7-E8ECAD198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70" y="1375043"/>
            <a:ext cx="3119546" cy="5120359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027ECC-1770-5044-B9F5-D55B11347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828" y="1518203"/>
            <a:ext cx="2197875" cy="492324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EF1B33-C3AA-8E47-9DAB-CE079F0341CC}"/>
              </a:ext>
            </a:extLst>
          </p:cNvPr>
          <p:cNvSpPr txBox="1"/>
          <p:nvPr/>
        </p:nvSpPr>
        <p:spPr>
          <a:xfrm>
            <a:off x="4195482" y="136435"/>
            <a:ext cx="44738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One-way ANOVA showed significant differences among days for all but the 65-69  group.</a:t>
            </a:r>
          </a:p>
          <a:p>
            <a:r>
              <a:rPr lang="en-US" sz="1400" b="1" dirty="0">
                <a:solidFill>
                  <a:prstClr val="black"/>
                </a:solidFill>
                <a:latin typeface="Helvetica" pitchFamily="2" charset="0"/>
              </a:rPr>
              <a:t>▶︎ </a:t>
            </a:r>
            <a:r>
              <a:rPr lang="en-US" sz="1600" dirty="0">
                <a:latin typeface="Helvetica" pitchFamily="2" charset="0"/>
              </a:rPr>
              <a:t>At this level of analysis, younger people are not different.</a:t>
            </a:r>
          </a:p>
        </p:txBody>
      </p:sp>
    </p:spTree>
    <p:extLst>
      <p:ext uri="{BB962C8B-B14F-4D97-AF65-F5344CB8AC3E}">
        <p14:creationId xmlns:p14="http://schemas.microsoft.com/office/powerpoint/2010/main" val="377249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494760-88AA-5E42-BD08-F334F5113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79" y="3014585"/>
            <a:ext cx="7216588" cy="1581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185514-1487-0F4C-99D3-34675AD19411}"/>
              </a:ext>
            </a:extLst>
          </p:cNvPr>
          <p:cNvSpPr txBox="1"/>
          <p:nvPr/>
        </p:nvSpPr>
        <p:spPr>
          <a:xfrm>
            <a:off x="828779" y="338276"/>
            <a:ext cx="748644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Post-hoc tests showed significant differences in motor vehicle fatality counts among all pairs of weekdays and age groups, except those shown here.</a:t>
            </a:r>
          </a:p>
          <a:p>
            <a:endParaRPr lang="en-US" sz="1600" dirty="0">
              <a:latin typeface="Helvetica" pitchFamily="2" charset="0"/>
            </a:endParaRPr>
          </a:p>
          <a:p>
            <a:r>
              <a:rPr lang="en-US" sz="1200" b="1" dirty="0">
                <a:solidFill>
                  <a:prstClr val="black"/>
                </a:solidFill>
                <a:latin typeface="Helvetica" pitchFamily="2" charset="0"/>
              </a:rPr>
              <a:t>▶︎ </a:t>
            </a:r>
            <a:r>
              <a:rPr lang="en-US" sz="1600" dirty="0">
                <a:latin typeface="Helvetica" pitchFamily="2" charset="0"/>
              </a:rPr>
              <a:t>Some tendency for age groups to cluster</a:t>
            </a:r>
            <a:endParaRPr lang="en-US" sz="1600" b="1" dirty="0">
              <a:solidFill>
                <a:prstClr val="black"/>
              </a:solidFill>
              <a:latin typeface="Helvetica" pitchFamily="2" charset="0"/>
            </a:endParaRPr>
          </a:p>
          <a:p>
            <a:r>
              <a:rPr lang="en-US" sz="1400" b="1" dirty="0">
                <a:solidFill>
                  <a:prstClr val="black"/>
                </a:solidFill>
                <a:latin typeface="Helvetica" pitchFamily="2" charset="0"/>
              </a:rPr>
              <a:t>▶︎ </a:t>
            </a:r>
            <a:r>
              <a:rPr lang="en-US" sz="1600" dirty="0">
                <a:latin typeface="Helvetica" pitchFamily="2" charset="0"/>
              </a:rPr>
              <a:t>No evidence yet to cleanly separate weekends from weekdays</a:t>
            </a:r>
          </a:p>
          <a:p>
            <a:endParaRPr lang="en-US" sz="1600" dirty="0"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Likely next test would be to group (some) weekdays vs. weekends</a:t>
            </a:r>
          </a:p>
          <a:p>
            <a:endParaRPr lang="en-US" sz="1600" dirty="0"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	Analyses to date are easiest with equal sample sizes, so would choose </a:t>
            </a:r>
            <a:r>
              <a:rPr lang="en-US" sz="1600" i="1" dirty="0">
                <a:latin typeface="Helvetica" pitchFamily="2" charset="0"/>
              </a:rPr>
              <a:t>e.g.</a:t>
            </a:r>
          </a:p>
          <a:p>
            <a:r>
              <a:rPr lang="en-US" sz="1600" dirty="0">
                <a:latin typeface="Helvetica" pitchFamily="2" charset="0"/>
              </a:rPr>
              <a:t>	Sat/Sun vs. Tue/Wed</a:t>
            </a:r>
          </a:p>
          <a:p>
            <a:endParaRPr lang="en-US" sz="1600" dirty="0"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8E1A3-9113-2E4C-8543-10B669308C48}"/>
              </a:ext>
            </a:extLst>
          </p:cNvPr>
          <p:cNvSpPr/>
          <p:nvPr/>
        </p:nvSpPr>
        <p:spPr>
          <a:xfrm>
            <a:off x="7006282" y="6558100"/>
            <a:ext cx="1828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https://</a:t>
            </a:r>
            <a:r>
              <a:rPr lang="en-US" sz="1000" dirty="0" err="1">
                <a:latin typeface="Helvetica" pitchFamily="2" charset="0"/>
              </a:rPr>
              <a:t>pingouin-stats.org</a:t>
            </a:r>
            <a:r>
              <a:rPr lang="en-US" sz="1000" dirty="0">
                <a:latin typeface="Helvetica" pitchFamily="2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87652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1348</TotalTime>
  <Words>489</Words>
  <Application>Microsoft Macintosh PowerPoint</Application>
  <PresentationFormat>On-screen Show (4:3)</PresentationFormat>
  <Paragraphs>63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MacGregor</dc:creator>
  <cp:lastModifiedBy>Barbara MacGregor</cp:lastModifiedBy>
  <cp:revision>29</cp:revision>
  <dcterms:created xsi:type="dcterms:W3CDTF">2020-07-30T15:39:50Z</dcterms:created>
  <dcterms:modified xsi:type="dcterms:W3CDTF">2020-08-01T00:08:47Z</dcterms:modified>
</cp:coreProperties>
</file>