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1" r:id="rId2"/>
    <p:sldId id="256" r:id="rId3"/>
    <p:sldId id="257" r:id="rId4"/>
    <p:sldId id="262" r:id="rId5"/>
    <p:sldId id="263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2"/>
    <p:restoredTop sz="89741"/>
  </p:normalViewPr>
  <p:slideViewPr>
    <p:cSldViewPr snapToGrid="0" snapToObjects="1">
      <p:cViewPr varScale="1">
        <p:scale>
          <a:sx n="125" d="100"/>
          <a:sy n="125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9C389-71F6-5543-B690-D055992F84D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46910-B796-224B-B5D6-9062CCED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latin typeface="Helvetica" pitchFamily="2" charset="0"/>
              </a:rPr>
              <a:t>PLOT</a:t>
            </a:r>
          </a:p>
          <a:p>
            <a:r>
              <a:rPr lang="en-US" sz="1000" dirty="0" err="1">
                <a:latin typeface="Helvetica" pitchFamily="2" charset="0"/>
              </a:rPr>
              <a:t>total_deaths_by_d_and_y</a:t>
            </a:r>
            <a:r>
              <a:rPr lang="en-US" sz="1000" dirty="0">
                <a:latin typeface="Helvetica" pitchFamily="2" charset="0"/>
              </a:rPr>
              <a:t> = </a:t>
            </a:r>
            <a:r>
              <a:rPr lang="en-US" sz="1000" dirty="0" err="1">
                <a:latin typeface="Helvetica" pitchFamily="2" charset="0"/>
              </a:rPr>
              <a:t>finalDf.groupby</a:t>
            </a:r>
            <a:r>
              <a:rPr lang="en-US" sz="1000" dirty="0">
                <a:latin typeface="Helvetica" pitchFamily="2" charset="0"/>
              </a:rPr>
              <a:t>(['</a:t>
            </a:r>
            <a:r>
              <a:rPr lang="en-US" sz="1000" dirty="0" err="1">
                <a:latin typeface="Helvetica" pitchFamily="2" charset="0"/>
              </a:rPr>
              <a:t>day_of_week_of_death</a:t>
            </a:r>
            <a:r>
              <a:rPr lang="en-US" sz="1000" dirty="0">
                <a:latin typeface="Helvetica" pitchFamily="2" charset="0"/>
              </a:rPr>
              <a:t>', '</a:t>
            </a:r>
            <a:r>
              <a:rPr lang="en-US" sz="1000" dirty="0" err="1">
                <a:latin typeface="Helvetica" pitchFamily="2" charset="0"/>
              </a:rPr>
              <a:t>current_data_year</a:t>
            </a:r>
            <a:r>
              <a:rPr lang="en-US" sz="1000" dirty="0">
                <a:latin typeface="Helvetica" pitchFamily="2" charset="0"/>
              </a:rPr>
              <a:t>']).size().</a:t>
            </a:r>
            <a:r>
              <a:rPr lang="en-US" sz="1000" dirty="0" err="1">
                <a:latin typeface="Helvetica" pitchFamily="2" charset="0"/>
              </a:rPr>
              <a:t>reset_index</a:t>
            </a:r>
            <a:r>
              <a:rPr lang="en-US" sz="1000" dirty="0">
                <a:latin typeface="Helvetica" pitchFamily="2" charset="0"/>
              </a:rPr>
              <a:t>(name='counts')</a:t>
            </a:r>
          </a:p>
          <a:p>
            <a:r>
              <a:rPr lang="en-US" sz="1000" dirty="0">
                <a:latin typeface="Helvetica" pitchFamily="2" charset="0"/>
              </a:rPr>
              <a:t>#</a:t>
            </a:r>
            <a:r>
              <a:rPr lang="en-US" sz="1000" dirty="0" err="1">
                <a:latin typeface="Helvetica" pitchFamily="2" charset="0"/>
              </a:rPr>
              <a:t>total_deaths_by_d_and_y</a:t>
            </a:r>
            <a:endParaRPr lang="en-US" sz="1000" dirty="0">
              <a:latin typeface="Helvetica" pitchFamily="2" charset="0"/>
            </a:endParaRPr>
          </a:p>
          <a:p>
            <a:r>
              <a:rPr lang="en-US" sz="1000" dirty="0">
                <a:latin typeface="Helvetica" pitchFamily="2" charset="0"/>
              </a:rPr>
              <a:t>ax = </a:t>
            </a:r>
            <a:r>
              <a:rPr lang="en-US" sz="1000" dirty="0" err="1">
                <a:latin typeface="Helvetica" pitchFamily="2" charset="0"/>
              </a:rPr>
              <a:t>sns.boxplot</a:t>
            </a:r>
            <a:r>
              <a:rPr lang="en-US" sz="1000" dirty="0">
                <a:latin typeface="Helvetica" pitchFamily="2" charset="0"/>
              </a:rPr>
              <a:t>(x="</a:t>
            </a:r>
            <a:r>
              <a:rPr lang="en-US" sz="1000" dirty="0" err="1">
                <a:latin typeface="Helvetica" pitchFamily="2" charset="0"/>
              </a:rPr>
              <a:t>day_of_week_of_death</a:t>
            </a:r>
            <a:r>
              <a:rPr lang="en-US" sz="1000" dirty="0">
                <a:latin typeface="Helvetica" pitchFamily="2" charset="0"/>
              </a:rPr>
              <a:t>", y='counts', data=</a:t>
            </a:r>
            <a:r>
              <a:rPr lang="en-US" sz="1000" dirty="0" err="1">
                <a:latin typeface="Helvetica" pitchFamily="2" charset="0"/>
              </a:rPr>
              <a:t>total_deaths_by_d_and_y</a:t>
            </a:r>
            <a:r>
              <a:rPr lang="en-US" sz="1000" dirty="0">
                <a:latin typeface="Helvetica" pitchFamily="2" charset="0"/>
              </a:rPr>
              <a:t>)</a:t>
            </a:r>
          </a:p>
          <a:p>
            <a:r>
              <a:rPr lang="en-US" sz="1000" dirty="0" err="1">
                <a:latin typeface="Helvetica" pitchFamily="2" charset="0"/>
              </a:rPr>
              <a:t>ax.set_xticklabels</a:t>
            </a:r>
            <a:r>
              <a:rPr lang="en-US" sz="1000" dirty="0">
                <a:latin typeface="Helvetica" pitchFamily="2" charset="0"/>
              </a:rPr>
              <a:t>(</a:t>
            </a:r>
            <a:r>
              <a:rPr lang="en-US" sz="1000" dirty="0" err="1">
                <a:latin typeface="Helvetica" pitchFamily="2" charset="0"/>
              </a:rPr>
              <a:t>ax.get_xticklabels</a:t>
            </a:r>
            <a:r>
              <a:rPr lang="en-US" sz="1000" dirty="0">
                <a:latin typeface="Helvetica" pitchFamily="2" charset="0"/>
              </a:rPr>
              <a:t>(), rotation=45, </a:t>
            </a:r>
            <a:r>
              <a:rPr lang="en-US" sz="1000" dirty="0" err="1">
                <a:latin typeface="Helvetica" pitchFamily="2" charset="0"/>
              </a:rPr>
              <a:t>horizontalalignment</a:t>
            </a:r>
            <a:r>
              <a:rPr lang="en-US" sz="1000" dirty="0">
                <a:latin typeface="Helvetica" pitchFamily="2" charset="0"/>
              </a:rPr>
              <a:t>='right')</a:t>
            </a:r>
          </a:p>
          <a:p>
            <a:r>
              <a:rPr lang="en-US" sz="1000" dirty="0" err="1">
                <a:latin typeface="Helvetica" pitchFamily="2" charset="0"/>
              </a:rPr>
              <a:t>ax.set_title</a:t>
            </a:r>
            <a:r>
              <a:rPr lang="en-US" sz="1000" dirty="0">
                <a:latin typeface="Helvetica" pitchFamily="2" charset="0"/>
              </a:rPr>
              <a:t>("Total Motor Vehicle Deaths by Day of Week (2005-2015)")</a:t>
            </a:r>
          </a:p>
          <a:p>
            <a:r>
              <a:rPr lang="en-US" sz="1000" dirty="0" err="1">
                <a:latin typeface="Helvetica" pitchFamily="2" charset="0"/>
              </a:rPr>
              <a:t>ax.set</a:t>
            </a:r>
            <a:r>
              <a:rPr lang="en-US" sz="1000" dirty="0">
                <a:latin typeface="Helvetica" pitchFamily="2" charset="0"/>
              </a:rPr>
              <a:t>(</a:t>
            </a:r>
            <a:r>
              <a:rPr lang="en-US" sz="1000" dirty="0" err="1">
                <a:latin typeface="Helvetica" pitchFamily="2" charset="0"/>
              </a:rPr>
              <a:t>xlabel</a:t>
            </a:r>
            <a:r>
              <a:rPr lang="en-US" sz="1000" dirty="0">
                <a:latin typeface="Helvetica" pitchFamily="2" charset="0"/>
              </a:rPr>
              <a:t>='Day of Week of Death', </a:t>
            </a:r>
            <a:r>
              <a:rPr lang="en-US" sz="1000" dirty="0" err="1">
                <a:latin typeface="Helvetica" pitchFamily="2" charset="0"/>
              </a:rPr>
              <a:t>ylabel</a:t>
            </a:r>
            <a:r>
              <a:rPr lang="en-US" sz="1000" dirty="0">
                <a:latin typeface="Helvetica" pitchFamily="2" charset="0"/>
              </a:rPr>
              <a:t>='Counts')</a:t>
            </a:r>
          </a:p>
          <a:p>
            <a:r>
              <a:rPr lang="en-US" sz="1000" dirty="0" err="1">
                <a:latin typeface="Helvetica" pitchFamily="2" charset="0"/>
              </a:rPr>
              <a:t>plt.subplots_adjust</a:t>
            </a:r>
            <a:r>
              <a:rPr lang="en-US" sz="1000" dirty="0">
                <a:latin typeface="Helvetica" pitchFamily="2" charset="0"/>
              </a:rPr>
              <a:t>(bottom=0.3)</a:t>
            </a:r>
          </a:p>
          <a:p>
            <a:r>
              <a:rPr lang="en-US" sz="1000" dirty="0" err="1">
                <a:latin typeface="Helvetica" pitchFamily="2" charset="0"/>
              </a:rPr>
              <a:t>plt.savefig</a:t>
            </a:r>
            <a:r>
              <a:rPr lang="en-US" sz="1000" dirty="0">
                <a:latin typeface="Helvetica" pitchFamily="2" charset="0"/>
              </a:rPr>
              <a:t>('</a:t>
            </a:r>
            <a:r>
              <a:rPr lang="en-US" sz="1000" dirty="0" err="1">
                <a:latin typeface="Helvetica" pitchFamily="2" charset="0"/>
              </a:rPr>
              <a:t>Deaths_by_day_of_week.pdf</a:t>
            </a:r>
            <a:r>
              <a:rPr lang="en-US" sz="1000" dirty="0">
                <a:latin typeface="Helvetica" pitchFamily="2" charset="0"/>
              </a:rPr>
              <a:t>')</a:t>
            </a:r>
          </a:p>
          <a:p>
            <a:endParaRPr lang="en-US" sz="1000" dirty="0">
              <a:latin typeface="Helvetica" pitchFamily="2" charset="0"/>
            </a:endParaRPr>
          </a:p>
          <a:p>
            <a:r>
              <a:rPr lang="en-US" sz="1000" dirty="0">
                <a:latin typeface="Helvetica" pitchFamily="2" charset="0"/>
              </a:rPr>
              <a:t>LEVENE'S TEST FOR EQUAL VARIANCE</a:t>
            </a:r>
          </a:p>
          <a:p>
            <a:r>
              <a:rPr lang="en-US" sz="1000" dirty="0">
                <a:latin typeface="Helvetica" pitchFamily="2" charset="0"/>
              </a:rPr>
              <a:t>#https://</a:t>
            </a:r>
            <a:r>
              <a:rPr lang="en-US" sz="1000" dirty="0" err="1">
                <a:latin typeface="Helvetica" pitchFamily="2" charset="0"/>
              </a:rPr>
              <a:t>docs.scipy.org</a:t>
            </a:r>
            <a:r>
              <a:rPr lang="en-US" sz="1000" dirty="0">
                <a:latin typeface="Helvetica" pitchFamily="2" charset="0"/>
              </a:rPr>
              <a:t>/doc/</a:t>
            </a:r>
            <a:r>
              <a:rPr lang="en-US" sz="1000" dirty="0" err="1">
                <a:latin typeface="Helvetica" pitchFamily="2" charset="0"/>
              </a:rPr>
              <a:t>scipy</a:t>
            </a:r>
            <a:r>
              <a:rPr lang="en-US" sz="1000" dirty="0">
                <a:latin typeface="Helvetica" pitchFamily="2" charset="0"/>
              </a:rPr>
              <a:t>/reference/generated/</a:t>
            </a:r>
            <a:r>
              <a:rPr lang="en-US" sz="1000" dirty="0" err="1">
                <a:latin typeface="Helvetica" pitchFamily="2" charset="0"/>
              </a:rPr>
              <a:t>scipy.stats.levene.html</a:t>
            </a:r>
            <a:endParaRPr lang="en-US" sz="1000" dirty="0">
              <a:latin typeface="Helvetica" pitchFamily="2" charset="0"/>
            </a:endParaRPr>
          </a:p>
          <a:p>
            <a:r>
              <a:rPr lang="en-US" sz="1000" dirty="0">
                <a:latin typeface="Helvetica" pitchFamily="2" charset="0"/>
              </a:rPr>
              <a:t>stat, p = </a:t>
            </a:r>
            <a:r>
              <a:rPr lang="en-US" sz="1000" dirty="0" err="1">
                <a:latin typeface="Helvetica" pitchFamily="2" charset="0"/>
              </a:rPr>
              <a:t>levene</a:t>
            </a:r>
            <a:r>
              <a:rPr lang="en-US" sz="1000" dirty="0">
                <a:latin typeface="Helvetica" pitchFamily="2" charset="0"/>
              </a:rPr>
              <a:t>(dgroup1, dgroup2, dgroup3, dgroup4, dgroup5, dgroup6, dgroup7)</a:t>
            </a:r>
          </a:p>
          <a:p>
            <a:r>
              <a:rPr lang="en-US" sz="1000" dirty="0">
                <a:latin typeface="Helvetica" pitchFamily="2" charset="0"/>
              </a:rPr>
              <a:t>p</a:t>
            </a:r>
          </a:p>
          <a:p>
            <a:endParaRPr lang="en-US" sz="1000" dirty="0">
              <a:latin typeface="Helvetica" pitchFamily="2" charset="0"/>
            </a:endParaRPr>
          </a:p>
          <a:p>
            <a:r>
              <a:rPr lang="en-US" sz="1000" dirty="0">
                <a:latin typeface="Helvetica" pitchFamily="2" charset="0"/>
              </a:rPr>
              <a:t>print(</a:t>
            </a:r>
            <a:r>
              <a:rPr lang="en-US" sz="1000" dirty="0" err="1">
                <a:latin typeface="Helvetica" pitchFamily="2" charset="0"/>
              </a:rPr>
              <a:t>f'Levene</a:t>
            </a:r>
            <a:r>
              <a:rPr lang="en-US" sz="1000" dirty="0">
                <a:latin typeface="Helvetica" pitchFamily="2" charset="0"/>
              </a:rPr>
              <a:t> test p-value {"{:.2e}".format(p)}')</a:t>
            </a:r>
          </a:p>
          <a:p>
            <a:r>
              <a:rPr lang="en-US" sz="1000" dirty="0">
                <a:latin typeface="Helvetica" pitchFamily="2" charset="0"/>
              </a:rPr>
              <a:t>if p&lt;0.05:</a:t>
            </a:r>
          </a:p>
          <a:p>
            <a:r>
              <a:rPr lang="en-US" sz="1000" dirty="0">
                <a:latin typeface="Helvetica" pitchFamily="2" charset="0"/>
              </a:rPr>
              <a:t>    print(</a:t>
            </a:r>
            <a:r>
              <a:rPr lang="en-US" sz="1000" dirty="0" err="1">
                <a:latin typeface="Helvetica" pitchFamily="2" charset="0"/>
              </a:rPr>
              <a:t>f'p</a:t>
            </a:r>
            <a:r>
              <a:rPr lang="en-US" sz="1000" dirty="0">
                <a:latin typeface="Helvetica" pitchFamily="2" charset="0"/>
              </a:rPr>
              <a:t> &lt; 0.05, sample variances too dissimilar for ANOVA')</a:t>
            </a:r>
          </a:p>
          <a:p>
            <a:r>
              <a:rPr lang="en-US" sz="1000" dirty="0">
                <a:latin typeface="Helvetica" pitchFamily="2" charset="0"/>
              </a:rPr>
              <a:t>else:</a:t>
            </a:r>
          </a:p>
          <a:p>
            <a:r>
              <a:rPr lang="en-US" sz="1000" dirty="0">
                <a:latin typeface="Helvetica" pitchFamily="2" charset="0"/>
              </a:rPr>
              <a:t>    print(</a:t>
            </a:r>
            <a:r>
              <a:rPr lang="en-US" sz="1000" dirty="0" err="1">
                <a:latin typeface="Helvetica" pitchFamily="2" charset="0"/>
              </a:rPr>
              <a:t>f'p</a:t>
            </a:r>
            <a:r>
              <a:rPr lang="en-US" sz="1000" dirty="0">
                <a:latin typeface="Helvetica" pitchFamily="2" charset="0"/>
              </a:rPr>
              <a:t> &gt;= 0.05, sample variances similar enough for ANOVA')</a:t>
            </a:r>
          </a:p>
          <a:p>
            <a:endParaRPr lang="en-US" sz="1000" dirty="0">
              <a:latin typeface="Helvetica" pitchFamily="2" charset="0"/>
            </a:endParaRPr>
          </a:p>
          <a:p>
            <a:r>
              <a:rPr lang="en-US" sz="1000" dirty="0">
                <a:latin typeface="Helvetica" pitchFamily="2" charset="0"/>
              </a:rPr>
              <a:t>ANOVA</a:t>
            </a:r>
          </a:p>
          <a:p>
            <a:r>
              <a:rPr lang="en-US" sz="1000" dirty="0" err="1">
                <a:latin typeface="Helvetica" pitchFamily="2" charset="0"/>
              </a:rPr>
              <a:t>stats.f_oneway</a:t>
            </a:r>
            <a:r>
              <a:rPr lang="en-US" sz="1000" dirty="0">
                <a:latin typeface="Helvetica" pitchFamily="2" charset="0"/>
              </a:rPr>
              <a:t>(dgroup1, dgroup2, dgroup3, dgroup4, dgroup5, dgroup6, dgroup7)</a:t>
            </a:r>
          </a:p>
          <a:p>
            <a:endParaRPr lang="en-US" sz="1000" dirty="0">
              <a:latin typeface="Helvetica" pitchFamily="2" charset="0"/>
            </a:endParaRPr>
          </a:p>
          <a:p>
            <a:r>
              <a:rPr lang="en-US" sz="1000" dirty="0">
                <a:latin typeface="Helvetica" pitchFamily="2" charset="0"/>
              </a:rPr>
              <a:t>print("ANOVA")</a:t>
            </a:r>
          </a:p>
          <a:p>
            <a:r>
              <a:rPr lang="en-US" sz="1000" dirty="0">
                <a:latin typeface="Helvetica" pitchFamily="2" charset="0"/>
              </a:rPr>
              <a:t>print(</a:t>
            </a:r>
            <a:r>
              <a:rPr lang="en-US" sz="1000" dirty="0" err="1">
                <a:latin typeface="Helvetica" pitchFamily="2" charset="0"/>
              </a:rPr>
              <a:t>F_onewayResult</a:t>
            </a:r>
            <a:r>
              <a:rPr lang="en-US" sz="1000" dirty="0">
                <a:latin typeface="Helvetica" pitchFamily="2" charset="0"/>
              </a:rPr>
              <a:t>)</a:t>
            </a:r>
          </a:p>
          <a:p>
            <a:r>
              <a:rPr lang="en-US" sz="1000" dirty="0">
                <a:latin typeface="Helvetica" pitchFamily="2" charset="0"/>
              </a:rPr>
              <a:t>if </a:t>
            </a:r>
            <a:r>
              <a:rPr lang="en-US" sz="1000" dirty="0" err="1">
                <a:latin typeface="Helvetica" pitchFamily="2" charset="0"/>
              </a:rPr>
              <a:t>F_onewayResult.pvalue</a:t>
            </a:r>
            <a:r>
              <a:rPr lang="en-US" sz="1000" dirty="0">
                <a:latin typeface="Helvetica" pitchFamily="2" charset="0"/>
              </a:rPr>
              <a:t> &lt; 0.05:</a:t>
            </a:r>
          </a:p>
          <a:p>
            <a:r>
              <a:rPr lang="en-US" sz="1000" dirty="0">
                <a:latin typeface="Helvetica" pitchFamily="2" charset="0"/>
              </a:rPr>
              <a:t>    print(</a:t>
            </a:r>
            <a:r>
              <a:rPr lang="en-US" sz="1000" dirty="0" err="1">
                <a:latin typeface="Helvetica" pitchFamily="2" charset="0"/>
              </a:rPr>
              <a:t>f'p</a:t>
            </a:r>
            <a:r>
              <a:rPr lang="en-US" sz="1000" dirty="0">
                <a:latin typeface="Helvetica" pitchFamily="2" charset="0"/>
              </a:rPr>
              <a:t> &lt; 0.05, can reject the null hypothesis that the sample means are equal')</a:t>
            </a:r>
          </a:p>
          <a:p>
            <a:r>
              <a:rPr lang="en-US" sz="1000" dirty="0">
                <a:latin typeface="Helvetica" pitchFamily="2" charset="0"/>
              </a:rPr>
              <a:t>else:</a:t>
            </a:r>
          </a:p>
          <a:p>
            <a:r>
              <a:rPr lang="en-US" sz="1000" dirty="0">
                <a:latin typeface="Helvetica" pitchFamily="2" charset="0"/>
              </a:rPr>
              <a:t>    print(</a:t>
            </a:r>
            <a:r>
              <a:rPr lang="en-US" sz="1000" dirty="0" err="1">
                <a:latin typeface="Helvetica" pitchFamily="2" charset="0"/>
              </a:rPr>
              <a:t>f'p</a:t>
            </a:r>
            <a:r>
              <a:rPr lang="en-US" sz="1000" dirty="0">
                <a:latin typeface="Helvetica" pitchFamily="2" charset="0"/>
              </a:rPr>
              <a:t> &gt;= 0.05, cannot reject the null hypothesis that the sample means are equal')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2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  <a:p>
            <a:r>
              <a:rPr lang="en-US" dirty="0" err="1"/>
              <a:t>total_deaths_by_age_group_and_y</a:t>
            </a:r>
            <a:r>
              <a:rPr lang="en-US" dirty="0"/>
              <a:t> = </a:t>
            </a:r>
            <a:r>
              <a:rPr lang="en-US" dirty="0" err="1"/>
              <a:t>finalDf_with_census.groupby</a:t>
            </a:r>
            <a:r>
              <a:rPr lang="en-US" dirty="0"/>
              <a:t>(['</a:t>
            </a:r>
            <a:r>
              <a:rPr lang="en-US" dirty="0" err="1"/>
              <a:t>Age_group</a:t>
            </a:r>
            <a:r>
              <a:rPr lang="en-US" dirty="0"/>
              <a:t>', '</a:t>
            </a:r>
            <a:r>
              <a:rPr lang="en-US" dirty="0" err="1"/>
              <a:t>current_data_year</a:t>
            </a:r>
            <a:r>
              <a:rPr lang="en-US" dirty="0"/>
              <a:t>']).size().</a:t>
            </a:r>
            <a:r>
              <a:rPr lang="en-US" dirty="0" err="1"/>
              <a:t>reset_index</a:t>
            </a:r>
            <a:r>
              <a:rPr lang="en-US" dirty="0"/>
              <a:t>(name='counts')</a:t>
            </a:r>
          </a:p>
          <a:p>
            <a:endParaRPr lang="en-US" dirty="0"/>
          </a:p>
          <a:p>
            <a:r>
              <a:rPr lang="en-US" dirty="0"/>
              <a:t>ax = </a:t>
            </a:r>
            <a:r>
              <a:rPr lang="en-US" dirty="0" err="1"/>
              <a:t>sns.boxplot</a:t>
            </a:r>
            <a:r>
              <a:rPr lang="en-US" dirty="0"/>
              <a:t>(x="</a:t>
            </a:r>
            <a:r>
              <a:rPr lang="en-US" dirty="0" err="1"/>
              <a:t>Age_group</a:t>
            </a:r>
            <a:r>
              <a:rPr lang="en-US" dirty="0"/>
              <a:t>", y='counts', data=</a:t>
            </a:r>
            <a:r>
              <a:rPr lang="en-US" dirty="0" err="1"/>
              <a:t>total_deaths_by_age_group_and_y</a:t>
            </a:r>
            <a:r>
              <a:rPr lang="en-US" dirty="0"/>
              <a:t>)</a:t>
            </a:r>
          </a:p>
          <a:p>
            <a:r>
              <a:rPr lang="en-US" dirty="0" err="1"/>
              <a:t>ax.set_xticklabels</a:t>
            </a:r>
            <a:r>
              <a:rPr lang="en-US" dirty="0"/>
              <a:t>(</a:t>
            </a:r>
            <a:r>
              <a:rPr lang="en-US" dirty="0" err="1"/>
              <a:t>ax.get_xticklabels</a:t>
            </a:r>
            <a:r>
              <a:rPr lang="en-US" dirty="0"/>
              <a:t>())</a:t>
            </a:r>
          </a:p>
          <a:p>
            <a:r>
              <a:rPr lang="en-US" dirty="0" err="1"/>
              <a:t>ax.set_title</a:t>
            </a:r>
            <a:r>
              <a:rPr lang="en-US" dirty="0"/>
              <a:t>("Total Motor Vehicle Deaths by Age Group (2005-2015)")</a:t>
            </a:r>
          </a:p>
          <a:p>
            <a:r>
              <a:rPr lang="en-US" dirty="0" err="1"/>
              <a:t>ax.set</a:t>
            </a:r>
            <a:r>
              <a:rPr lang="en-US" dirty="0"/>
              <a:t>(</a:t>
            </a:r>
            <a:r>
              <a:rPr lang="en-US" dirty="0" err="1"/>
              <a:t>xlabel</a:t>
            </a:r>
            <a:r>
              <a:rPr lang="en-US" dirty="0"/>
              <a:t>='Age Group (years)', </a:t>
            </a:r>
            <a:r>
              <a:rPr lang="en-US" dirty="0" err="1"/>
              <a:t>ylabel</a:t>
            </a:r>
            <a:r>
              <a:rPr lang="en-US" dirty="0"/>
              <a:t>='Counts')</a:t>
            </a:r>
          </a:p>
          <a:p>
            <a:r>
              <a:rPr lang="en-US" dirty="0" err="1"/>
              <a:t>plt.xticks</a:t>
            </a:r>
            <a:r>
              <a:rPr lang="en-US" dirty="0"/>
              <a:t>([0, 1, 2, 3, 4, 5, 6, 7, 8, 9, 10, 11, 12, 13, 14, 15, 16, 17], </a:t>
            </a:r>
          </a:p>
          <a:p>
            <a:r>
              <a:rPr lang="en-US" dirty="0"/>
              <a:t>           ['0-4', '5-9', '10-14','15-19','20-24','25-29','30-34','35-39','40-44',</a:t>
            </a:r>
          </a:p>
          <a:p>
            <a:r>
              <a:rPr lang="en-US" dirty="0"/>
              <a:t>            '45-49','50-54','55-59','60-64','65-69','70-74','75-79','80-84','85 and over'])</a:t>
            </a:r>
          </a:p>
          <a:p>
            <a:r>
              <a:rPr lang="en-US" dirty="0" err="1"/>
              <a:t>ax.set_xticklabels</a:t>
            </a:r>
            <a:r>
              <a:rPr lang="en-US" dirty="0"/>
              <a:t>(</a:t>
            </a:r>
            <a:r>
              <a:rPr lang="en-US" dirty="0" err="1"/>
              <a:t>ax.get_xticklabels</a:t>
            </a:r>
            <a:r>
              <a:rPr lang="en-US" dirty="0"/>
              <a:t>(), rotation=45, </a:t>
            </a:r>
            <a:r>
              <a:rPr lang="en-US" dirty="0" err="1"/>
              <a:t>horizontalalignment</a:t>
            </a:r>
            <a:r>
              <a:rPr lang="en-US" dirty="0"/>
              <a:t>='center')</a:t>
            </a:r>
          </a:p>
          <a:p>
            <a:r>
              <a:rPr lang="en-US" dirty="0" err="1"/>
              <a:t>plt.subplots_adjust</a:t>
            </a:r>
            <a:r>
              <a:rPr lang="en-US" dirty="0"/>
              <a:t>(bottom=0.3)</a:t>
            </a:r>
          </a:p>
          <a:p>
            <a:r>
              <a:rPr lang="en-US" dirty="0" err="1"/>
              <a:t>plt.savefig</a:t>
            </a:r>
            <a:r>
              <a:rPr lang="en-US" dirty="0"/>
              <a:t>('</a:t>
            </a:r>
            <a:r>
              <a:rPr lang="en-US" dirty="0" err="1"/>
              <a:t>Deaths_by_age_group.pdf</a:t>
            </a:r>
            <a:r>
              <a:rPr lang="en-US" dirty="0"/>
              <a:t>')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9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 = </a:t>
            </a:r>
            <a:r>
              <a:rPr lang="en-US" dirty="0" err="1"/>
              <a:t>sns.boxplot</a:t>
            </a:r>
            <a:r>
              <a:rPr lang="en-US" dirty="0"/>
              <a:t>(x = '</a:t>
            </a:r>
            <a:r>
              <a:rPr lang="en-US" dirty="0" err="1"/>
              <a:t>Age_group</a:t>
            </a:r>
            <a:r>
              <a:rPr lang="en-US" dirty="0"/>
              <a:t>', y = '</a:t>
            </a:r>
            <a:r>
              <a:rPr lang="en-US" dirty="0" err="1"/>
              <a:t>Both_sexes</a:t>
            </a:r>
            <a:r>
              <a:rPr lang="en-US" dirty="0"/>
              <a:t>', data = </a:t>
            </a:r>
            <a:r>
              <a:rPr lang="en-US" dirty="0" err="1"/>
              <a:t>census_summary_df</a:t>
            </a:r>
            <a:r>
              <a:rPr lang="en-US" dirty="0"/>
              <a:t>)</a:t>
            </a:r>
          </a:p>
          <a:p>
            <a:r>
              <a:rPr lang="en-US" dirty="0" err="1"/>
              <a:t>ax.set_title</a:t>
            </a:r>
            <a:r>
              <a:rPr lang="en-US" dirty="0"/>
              <a:t>("US Population by Age Group (2010-2019): Both sexes", y=1.05)</a:t>
            </a:r>
          </a:p>
          <a:p>
            <a:r>
              <a:rPr lang="en-US" dirty="0" err="1"/>
              <a:t>plt.xticks</a:t>
            </a:r>
            <a:r>
              <a:rPr lang="en-US" dirty="0"/>
              <a:t>([0, 1, 2, 3, 4, 5, 6, 7, 8, 9, 10, 11, 12, 13, 14, 15, 16, 17], </a:t>
            </a:r>
          </a:p>
          <a:p>
            <a:r>
              <a:rPr lang="en-US" dirty="0"/>
              <a:t>           ['0-4', '5-9', '10-14','15-19','20-24','25-29','30-34','35-39','40-44',</a:t>
            </a:r>
          </a:p>
          <a:p>
            <a:r>
              <a:rPr lang="en-US" dirty="0"/>
              <a:t>            '45-49','50-54','55-59','60-64','65-69','70-74','75-79','80-84','85 and over'])</a:t>
            </a:r>
          </a:p>
          <a:p>
            <a:r>
              <a:rPr lang="en-US" dirty="0" err="1"/>
              <a:t>ax.set_xticklabels</a:t>
            </a:r>
            <a:r>
              <a:rPr lang="en-US" dirty="0"/>
              <a:t>(</a:t>
            </a:r>
            <a:r>
              <a:rPr lang="en-US" dirty="0" err="1"/>
              <a:t>ax.get_xticklabels</a:t>
            </a:r>
            <a:r>
              <a:rPr lang="en-US" dirty="0"/>
              <a:t>(), rotation=45, </a:t>
            </a:r>
            <a:r>
              <a:rPr lang="en-US" dirty="0" err="1"/>
              <a:t>horizontalalignment</a:t>
            </a:r>
            <a:r>
              <a:rPr lang="en-US" dirty="0"/>
              <a:t>='center')</a:t>
            </a:r>
          </a:p>
          <a:p>
            <a:r>
              <a:rPr lang="en-US" dirty="0" err="1"/>
              <a:t>ax.set</a:t>
            </a:r>
            <a:r>
              <a:rPr lang="en-US" dirty="0"/>
              <a:t>(</a:t>
            </a:r>
            <a:r>
              <a:rPr lang="en-US" dirty="0" err="1"/>
              <a:t>xlabel</a:t>
            </a:r>
            <a:r>
              <a:rPr lang="en-US" dirty="0"/>
              <a:t>='Age Group', </a:t>
            </a:r>
            <a:r>
              <a:rPr lang="en-US" dirty="0" err="1"/>
              <a:t>ylabel</a:t>
            </a:r>
            <a:r>
              <a:rPr lang="en-US" dirty="0"/>
              <a:t>='Population')</a:t>
            </a:r>
          </a:p>
          <a:p>
            <a:r>
              <a:rPr lang="en-US" dirty="0" err="1"/>
              <a:t>ax.set</a:t>
            </a:r>
            <a:r>
              <a:rPr lang="en-US" dirty="0"/>
              <a:t>(</a:t>
            </a:r>
            <a:r>
              <a:rPr lang="en-US" dirty="0" err="1"/>
              <a:t>ylim</a:t>
            </a:r>
            <a:r>
              <a:rPr lang="en-US" dirty="0"/>
              <a:t>=(0, 2.4e7))</a:t>
            </a:r>
          </a:p>
          <a:p>
            <a:r>
              <a:rPr lang="en-US" dirty="0" err="1"/>
              <a:t>plt.subplots_adjust</a:t>
            </a:r>
            <a:r>
              <a:rPr lang="en-US" dirty="0"/>
              <a:t>(bottom=0.28)</a:t>
            </a:r>
          </a:p>
          <a:p>
            <a:r>
              <a:rPr lang="en-US" dirty="0" err="1"/>
              <a:t>sns.set</a:t>
            </a:r>
            <a:r>
              <a:rPr lang="en-US" dirty="0"/>
              <a:t>(</a:t>
            </a:r>
            <a:r>
              <a:rPr lang="en-US" dirty="0" err="1"/>
              <a:t>font_scale</a:t>
            </a:r>
            <a:r>
              <a:rPr lang="en-US" dirty="0"/>
              <a:t>=1) </a:t>
            </a:r>
          </a:p>
          <a:p>
            <a:r>
              <a:rPr lang="en-US" dirty="0" err="1"/>
              <a:t>plt.savefig</a:t>
            </a:r>
            <a:r>
              <a:rPr lang="en-US" dirty="0"/>
              <a:t>('</a:t>
            </a:r>
            <a:r>
              <a:rPr lang="en-US" dirty="0" err="1"/>
              <a:t>US_pop_by_age_group.pdf</a:t>
            </a:r>
            <a:r>
              <a:rPr lang="en-US" dirty="0"/>
              <a:t>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6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  <a:p>
            <a:endParaRPr lang="en-US" dirty="0"/>
          </a:p>
          <a:p>
            <a:r>
              <a:rPr lang="en-US" dirty="0" err="1"/>
              <a:t>total_deaths_by_age_group_y_and_day</a:t>
            </a:r>
            <a:r>
              <a:rPr lang="en-US" dirty="0"/>
              <a:t>['Age range'] = </a:t>
            </a:r>
            <a:r>
              <a:rPr lang="en-US" dirty="0" err="1"/>
              <a:t>total_deaths_by_age_group_y_and_day</a:t>
            </a:r>
            <a:r>
              <a:rPr lang="en-US" dirty="0"/>
              <a:t>['</a:t>
            </a:r>
            <a:r>
              <a:rPr lang="en-US" dirty="0" err="1"/>
              <a:t>Age_group</a:t>
            </a:r>
            <a:r>
              <a:rPr lang="en-US" dirty="0"/>
              <a:t>'].replace({1:'0-4', 2:'5-9', 3:'10-14', 4:'15-19', 5:'20-24', 6:'25-29', 7:'30-34', 8:'35-39', 9:'40-44',10:'45-49',11:'50-54', 12:'55-59' , 13:'60-64', 14:'65-69', 15:'70-74', 16:'75-79', 17:'80-84', 18:'85 and over'})</a:t>
            </a:r>
          </a:p>
          <a:p>
            <a:endParaRPr lang="en-US" dirty="0"/>
          </a:p>
          <a:p>
            <a:r>
              <a:rPr lang="en-US" dirty="0"/>
              <a:t>ax = </a:t>
            </a:r>
            <a:r>
              <a:rPr lang="en-US" dirty="0" err="1"/>
              <a:t>sns.catplot</a:t>
            </a:r>
            <a:r>
              <a:rPr lang="en-US" dirty="0"/>
              <a:t>(x="</a:t>
            </a:r>
            <a:r>
              <a:rPr lang="en-US" dirty="0" err="1"/>
              <a:t>day_of_week_of_death</a:t>
            </a:r>
            <a:r>
              <a:rPr lang="en-US" dirty="0"/>
              <a:t>", y="counts",</a:t>
            </a:r>
          </a:p>
          <a:p>
            <a:r>
              <a:rPr lang="en-US" dirty="0"/>
              <a:t>                col="Age range", </a:t>
            </a:r>
            <a:r>
              <a:rPr lang="en-US" dirty="0" err="1"/>
              <a:t>col_wrap</a:t>
            </a:r>
            <a:r>
              <a:rPr lang="en-US" dirty="0"/>
              <a:t>=6,</a:t>
            </a:r>
          </a:p>
          <a:p>
            <a:r>
              <a:rPr lang="en-US" dirty="0"/>
              <a:t>                data=</a:t>
            </a:r>
            <a:r>
              <a:rPr lang="en-US" dirty="0" err="1"/>
              <a:t>total_deaths_by_age_group_y_and_day</a:t>
            </a:r>
            <a:r>
              <a:rPr lang="en-US" dirty="0"/>
              <a:t>, kind="box",</a:t>
            </a:r>
          </a:p>
          <a:p>
            <a:r>
              <a:rPr lang="en-US" dirty="0"/>
              <a:t>                height=4, aspect=.7);</a:t>
            </a:r>
          </a:p>
          <a:p>
            <a:r>
              <a:rPr lang="en-US" dirty="0" err="1"/>
              <a:t>ax.set_axis_labels</a:t>
            </a:r>
            <a:r>
              <a:rPr lang="en-US" dirty="0"/>
              <a:t>("", "Counts")</a:t>
            </a:r>
          </a:p>
          <a:p>
            <a:r>
              <a:rPr lang="en-US" dirty="0" err="1"/>
              <a:t>ax.set_xticklabels</a:t>
            </a:r>
            <a:r>
              <a:rPr lang="en-US" dirty="0"/>
              <a:t>(rotation=45, </a:t>
            </a:r>
            <a:r>
              <a:rPr lang="en-US" dirty="0" err="1"/>
              <a:t>horizontalalignment</a:t>
            </a:r>
            <a:r>
              <a:rPr lang="en-US" dirty="0"/>
              <a:t>='right')</a:t>
            </a:r>
          </a:p>
          <a:p>
            <a:r>
              <a:rPr lang="en-US" dirty="0" err="1"/>
              <a:t>plt.subplots_adjust</a:t>
            </a:r>
            <a:r>
              <a:rPr lang="en-US" dirty="0"/>
              <a:t>(top=0.92)</a:t>
            </a:r>
          </a:p>
          <a:p>
            <a:r>
              <a:rPr lang="en-US" dirty="0" err="1"/>
              <a:t>ax.fig.suptitle</a:t>
            </a:r>
            <a:r>
              <a:rPr lang="en-US" dirty="0"/>
              <a:t>('Total Motor Vehicle Deaths by Age Group and Day of Week of Death (2005-2015)') </a:t>
            </a:r>
          </a:p>
          <a:p>
            <a:r>
              <a:rPr lang="en-US" dirty="0" err="1"/>
              <a:t>plt.savefig</a:t>
            </a:r>
            <a:r>
              <a:rPr lang="en-US" dirty="0"/>
              <a:t>('</a:t>
            </a:r>
            <a:r>
              <a:rPr lang="en-US" dirty="0" err="1"/>
              <a:t>Deaths_by_age_group_and_day_of_week.pdf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#https://</a:t>
            </a:r>
            <a:r>
              <a:rPr lang="en-US" dirty="0" err="1"/>
              <a:t>stackoverflow.com</a:t>
            </a:r>
            <a:r>
              <a:rPr lang="en-US" dirty="0"/>
              <a:t>/questions/43920341/python-seaborn-</a:t>
            </a:r>
            <a:r>
              <a:rPr lang="en-US" dirty="0" err="1"/>
              <a:t>facetgrid</a:t>
            </a:r>
            <a:r>
              <a:rPr lang="en-US" dirty="0"/>
              <a:t>-change-titles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5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(most of the work here was rearranging the data to do the test, not shown)</a:t>
            </a:r>
          </a:p>
          <a:p>
            <a:endParaRPr lang="en-US" dirty="0"/>
          </a:p>
          <a:p>
            <a:r>
              <a:rPr lang="en-US" dirty="0"/>
              <a:t>Example of code for test and output:</a:t>
            </a:r>
          </a:p>
          <a:p>
            <a:endParaRPr lang="en-US" dirty="0"/>
          </a:p>
          <a:p>
            <a:r>
              <a:rPr lang="en-US" dirty="0"/>
              <a:t>stat, p_agroup1 = </a:t>
            </a:r>
            <a:r>
              <a:rPr lang="en-US" dirty="0" err="1"/>
              <a:t>levene</a:t>
            </a:r>
            <a:r>
              <a:rPr lang="en-US" dirty="0"/>
              <a:t>(Age_group_1_Mon, Age_group_1_Tue, Age_group_1_Wed, Age_group_1_Thu, Age_group_1_Fri, Age_group_1_Sat, Age_group_1_Sun)</a:t>
            </a:r>
          </a:p>
          <a:p>
            <a:endParaRPr lang="en-US" dirty="0"/>
          </a:p>
          <a:p>
            <a:r>
              <a:rPr lang="en-US" dirty="0"/>
              <a:t>print(f'Age_group_1 </a:t>
            </a:r>
            <a:r>
              <a:rPr lang="en-US" dirty="0" err="1"/>
              <a:t>Levene</a:t>
            </a:r>
            <a:r>
              <a:rPr lang="en-US" dirty="0"/>
              <a:t> test p-value {p_agroup1}')</a:t>
            </a:r>
          </a:p>
          <a:p>
            <a:endParaRPr lang="en-US" dirty="0"/>
          </a:p>
          <a:p>
            <a:r>
              <a:rPr lang="en-US" dirty="0"/>
              <a:t>if p_agroup1&lt;0.05:</a:t>
            </a:r>
          </a:p>
          <a:p>
            <a:r>
              <a:rPr lang="en-US" dirty="0"/>
              <a:t>    print(f'   p &lt; 0.05, sample variances too dissimilar for ANOVA')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print(f'   p &gt;= 0.05, sample variances similar enough for ANOVA')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6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2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5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3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scipy.org/doc/scipy/reference/generated/scipy.stats.kruskal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61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C0191FA-E2D0-9648-8E34-9644AC983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50" y="145112"/>
            <a:ext cx="6989045" cy="4659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2C8B6-F88C-3D44-82B5-98BFDD919446}"/>
              </a:ext>
            </a:extLst>
          </p:cNvPr>
          <p:cNvSpPr txBox="1"/>
          <p:nvPr/>
        </p:nvSpPr>
        <p:spPr>
          <a:xfrm>
            <a:off x="805912" y="4404565"/>
            <a:ext cx="6617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Helvetica" pitchFamily="2" charset="0"/>
              </a:rPr>
              <a:t>Levene's</a:t>
            </a:r>
            <a:r>
              <a:rPr lang="en-US" sz="1600" b="1" dirty="0">
                <a:latin typeface="Helvetica" pitchFamily="2" charset="0"/>
              </a:rPr>
              <a:t> test </a:t>
            </a:r>
          </a:p>
          <a:p>
            <a:r>
              <a:rPr lang="en-US" sz="1400" dirty="0">
                <a:latin typeface="Helvetica" pitchFamily="2" charset="0"/>
              </a:rPr>
              <a:t>p-value 8.27e-01 </a:t>
            </a:r>
          </a:p>
          <a:p>
            <a:r>
              <a:rPr lang="en-US" sz="1400" dirty="0">
                <a:latin typeface="Helvetica" pitchFamily="2" charset="0"/>
              </a:rPr>
              <a:t>p &gt;= 0.05 </a:t>
            </a:r>
          </a:p>
          <a:p>
            <a:r>
              <a:rPr lang="en-US" sz="1400" b="1" i="1" dirty="0">
                <a:latin typeface="Helvetica" pitchFamily="2" charset="0"/>
              </a:rPr>
              <a:t>Sample variances similar enough for ANOVA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B076F-DB49-A848-B47C-78CFABD35E8A}"/>
              </a:ext>
            </a:extLst>
          </p:cNvPr>
          <p:cNvSpPr txBox="1"/>
          <p:nvPr/>
        </p:nvSpPr>
        <p:spPr>
          <a:xfrm>
            <a:off x="805912" y="5512560"/>
            <a:ext cx="74081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ANOVA </a:t>
            </a:r>
            <a:r>
              <a:rPr lang="en-US" sz="1600" b="1" dirty="0" err="1">
                <a:latin typeface="Helvetica" pitchFamily="2" charset="0"/>
              </a:rPr>
              <a:t>F_oneway</a:t>
            </a:r>
            <a:endParaRPr lang="en-US" sz="1600" b="1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statistic=7.66, </a:t>
            </a:r>
            <a:r>
              <a:rPr lang="en-US" sz="1400" dirty="0" err="1">
                <a:latin typeface="Helvetica" pitchFamily="2" charset="0"/>
              </a:rPr>
              <a:t>pvalue</a:t>
            </a:r>
            <a:r>
              <a:rPr lang="en-US" sz="1400" dirty="0">
                <a:latin typeface="Helvetica" pitchFamily="2" charset="0"/>
              </a:rPr>
              <a:t>=6.62e-10 </a:t>
            </a:r>
          </a:p>
          <a:p>
            <a:r>
              <a:rPr lang="en-US" sz="1400" dirty="0">
                <a:latin typeface="Helvetica" pitchFamily="2" charset="0"/>
              </a:rPr>
              <a:t>p &lt; 0.05</a:t>
            </a:r>
          </a:p>
          <a:p>
            <a:r>
              <a:rPr lang="en-US" sz="1400" b="1" i="1" dirty="0">
                <a:latin typeface="Helvetica" pitchFamily="2" charset="0"/>
              </a:rPr>
              <a:t>Can reject the null hypothesis that the sample means are equal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D9174-62F7-BF4A-B345-44117B74B0C2}"/>
              </a:ext>
            </a:extLst>
          </p:cNvPr>
          <p:cNvSpPr/>
          <p:nvPr/>
        </p:nvSpPr>
        <p:spPr>
          <a:xfrm>
            <a:off x="4572000" y="6466667"/>
            <a:ext cx="44480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https://</a:t>
            </a:r>
            <a:r>
              <a:rPr lang="en-US" sz="1000" dirty="0" err="1">
                <a:latin typeface="Helvetica" pitchFamily="2" charset="0"/>
              </a:rPr>
              <a:t>docs.scipy.org</a:t>
            </a:r>
            <a:r>
              <a:rPr lang="en-US" sz="1000" dirty="0">
                <a:latin typeface="Helvetica" pitchFamily="2" charset="0"/>
              </a:rPr>
              <a:t>/doc/</a:t>
            </a:r>
            <a:r>
              <a:rPr lang="en-US" sz="1000" dirty="0" err="1">
                <a:latin typeface="Helvetica" pitchFamily="2" charset="0"/>
              </a:rPr>
              <a:t>scipy</a:t>
            </a:r>
            <a:r>
              <a:rPr lang="en-US" sz="1000" dirty="0">
                <a:latin typeface="Helvetica" pitchFamily="2" charset="0"/>
              </a:rPr>
              <a:t>/reference/generated/</a:t>
            </a:r>
            <a:r>
              <a:rPr lang="en-US" sz="1000" dirty="0" err="1">
                <a:latin typeface="Helvetica" pitchFamily="2" charset="0"/>
              </a:rPr>
              <a:t>scipy.stats.levene.html</a:t>
            </a:r>
            <a:endParaRPr lang="en-US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2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78C9C5-AE00-7548-987D-6377F728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76" y="298342"/>
            <a:ext cx="6782447" cy="4521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B94830-774E-0D49-B3A3-81F3D67CD95B}"/>
              </a:ext>
            </a:extLst>
          </p:cNvPr>
          <p:cNvSpPr txBox="1"/>
          <p:nvPr/>
        </p:nvSpPr>
        <p:spPr>
          <a:xfrm>
            <a:off x="433952" y="4371604"/>
            <a:ext cx="6617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Helvetica" pitchFamily="2" charset="0"/>
              </a:rPr>
              <a:t>Levene's</a:t>
            </a:r>
            <a:r>
              <a:rPr lang="en-US" sz="1600" b="1" dirty="0">
                <a:latin typeface="Helvetica" pitchFamily="2" charset="0"/>
              </a:rPr>
              <a:t> test </a:t>
            </a:r>
          </a:p>
          <a:p>
            <a:r>
              <a:rPr lang="en-US" sz="1400" dirty="0">
                <a:latin typeface="Helvetica" pitchFamily="2" charset="0"/>
              </a:rPr>
              <a:t>p-value 5.79e-09 </a:t>
            </a:r>
          </a:p>
          <a:p>
            <a:r>
              <a:rPr lang="en-US" sz="1400" dirty="0">
                <a:latin typeface="Helvetica" pitchFamily="2" charset="0"/>
              </a:rPr>
              <a:t>p&lt;0.05</a:t>
            </a:r>
          </a:p>
          <a:p>
            <a:r>
              <a:rPr lang="en-US" sz="1400" b="1" i="1" dirty="0">
                <a:latin typeface="Helvetica" pitchFamily="2" charset="0"/>
              </a:rPr>
              <a:t>Sample variances too dissimilar for ANOVA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D7513-C22F-6040-83B2-0B85BCC51CD4}"/>
              </a:ext>
            </a:extLst>
          </p:cNvPr>
          <p:cNvSpPr txBox="1"/>
          <p:nvPr/>
        </p:nvSpPr>
        <p:spPr>
          <a:xfrm>
            <a:off x="433952" y="5359330"/>
            <a:ext cx="6617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Kruskal-Wallis H-test for independent samples</a:t>
            </a:r>
          </a:p>
          <a:p>
            <a:r>
              <a:rPr lang="en-US" sz="1400" dirty="0">
                <a:latin typeface="Helvetica" pitchFamily="2" charset="0"/>
              </a:rPr>
              <a:t>statistic=183.13, </a:t>
            </a:r>
            <a:r>
              <a:rPr lang="en-US" sz="1400" dirty="0" err="1">
                <a:latin typeface="Helvetica" pitchFamily="2" charset="0"/>
              </a:rPr>
              <a:t>pvalue</a:t>
            </a:r>
            <a:r>
              <a:rPr lang="en-US" sz="1400" dirty="0">
                <a:latin typeface="Helvetica" pitchFamily="2" charset="0"/>
              </a:rPr>
              <a:t>=6.84e-30</a:t>
            </a:r>
          </a:p>
          <a:p>
            <a:r>
              <a:rPr lang="en-US" sz="1400" dirty="0">
                <a:latin typeface="Helvetica" pitchFamily="2" charset="0"/>
              </a:rPr>
              <a:t>p&lt;0.05</a:t>
            </a:r>
          </a:p>
          <a:p>
            <a:r>
              <a:rPr lang="en-US" sz="1400" b="1" i="1" dirty="0">
                <a:latin typeface="Helvetica" pitchFamily="2" charset="0"/>
              </a:rPr>
              <a:t>Can reject the null hypothesis that all group medians are equal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F074AD-7157-B948-844F-CAEC26F8448D}"/>
              </a:ext>
            </a:extLst>
          </p:cNvPr>
          <p:cNvSpPr/>
          <p:nvPr/>
        </p:nvSpPr>
        <p:spPr>
          <a:xfrm>
            <a:off x="4448013" y="6559658"/>
            <a:ext cx="44480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  <a:hlinkClick r:id="rId4"/>
              </a:rPr>
              <a:t>https://docs.scipy.org/doc/scipy/reference/generated/scipy.stats.kruskal.html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9E6D1-32F5-114C-ADEB-330D911CF0FF}"/>
              </a:ext>
            </a:extLst>
          </p:cNvPr>
          <p:cNvSpPr/>
          <p:nvPr/>
        </p:nvSpPr>
        <p:spPr>
          <a:xfrm>
            <a:off x="4448013" y="6313437"/>
            <a:ext cx="44480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https://</a:t>
            </a:r>
            <a:r>
              <a:rPr lang="en-US" sz="1000" dirty="0" err="1">
                <a:latin typeface="Helvetica" pitchFamily="2" charset="0"/>
              </a:rPr>
              <a:t>docs.scipy.org</a:t>
            </a:r>
            <a:r>
              <a:rPr lang="en-US" sz="1000" dirty="0">
                <a:latin typeface="Helvetica" pitchFamily="2" charset="0"/>
              </a:rPr>
              <a:t>/doc/</a:t>
            </a:r>
            <a:r>
              <a:rPr lang="en-US" sz="1000" dirty="0" err="1">
                <a:latin typeface="Helvetica" pitchFamily="2" charset="0"/>
              </a:rPr>
              <a:t>scipy</a:t>
            </a:r>
            <a:r>
              <a:rPr lang="en-US" sz="1000" dirty="0">
                <a:latin typeface="Helvetica" pitchFamily="2" charset="0"/>
              </a:rPr>
              <a:t>/reference/generated/</a:t>
            </a:r>
            <a:r>
              <a:rPr lang="en-US" sz="1000" dirty="0" err="1">
                <a:latin typeface="Helvetica" pitchFamily="2" charset="0"/>
              </a:rPr>
              <a:t>scipy.stats.levene.html</a:t>
            </a:r>
            <a:endParaRPr lang="en-US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2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DCFEE9-7078-3341-B000-5548C67EB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56" y="124008"/>
            <a:ext cx="4957488" cy="3304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7ABB2-2B01-8B4F-81C4-0B1C5148A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256" y="3090627"/>
            <a:ext cx="5010979" cy="3340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E2A071-0874-1B42-8386-4F101427667E}"/>
              </a:ext>
            </a:extLst>
          </p:cNvPr>
          <p:cNvSpPr/>
          <p:nvPr/>
        </p:nvSpPr>
        <p:spPr>
          <a:xfrm>
            <a:off x="174811" y="6611779"/>
            <a:ext cx="52981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https://</a:t>
            </a:r>
            <a:r>
              <a:rPr lang="en-US" sz="1000" dirty="0" err="1">
                <a:latin typeface="Helvetica" pitchFamily="2" charset="0"/>
              </a:rPr>
              <a:t>www.census.gov</a:t>
            </a:r>
            <a:r>
              <a:rPr lang="en-US" sz="1000" dirty="0">
                <a:latin typeface="Helvetica" pitchFamily="2" charset="0"/>
              </a:rPr>
              <a:t>/data/tables/time-series/demo/</a:t>
            </a:r>
            <a:r>
              <a:rPr lang="en-US" sz="1000" dirty="0" err="1">
                <a:latin typeface="Helvetica" pitchFamily="2" charset="0"/>
              </a:rPr>
              <a:t>popest</a:t>
            </a:r>
            <a:r>
              <a:rPr lang="en-US" sz="1000" dirty="0">
                <a:latin typeface="Helvetica" pitchFamily="2" charset="0"/>
              </a:rPr>
              <a:t>/2010s-national-detail.html</a:t>
            </a:r>
          </a:p>
        </p:txBody>
      </p:sp>
    </p:spTree>
    <p:extLst>
      <p:ext uri="{BB962C8B-B14F-4D97-AF65-F5344CB8AC3E}">
        <p14:creationId xmlns:p14="http://schemas.microsoft.com/office/powerpoint/2010/main" val="37831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DE03B6-9DC7-BD42-BF1C-1E08D312637D}"/>
              </a:ext>
            </a:extLst>
          </p:cNvPr>
          <p:cNvGrpSpPr/>
          <p:nvPr/>
        </p:nvGrpSpPr>
        <p:grpSpPr>
          <a:xfrm>
            <a:off x="455990" y="629920"/>
            <a:ext cx="8232020" cy="5455920"/>
            <a:chOff x="455990" y="629920"/>
            <a:chExt cx="8232020" cy="54559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29A1C18-7572-F749-8D07-00BC05F76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990" y="629920"/>
              <a:ext cx="8232020" cy="545592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DBD20B-96F4-4641-8841-CBE8D09AB120}"/>
                </a:ext>
              </a:extLst>
            </p:cNvPr>
            <p:cNvSpPr txBox="1"/>
            <p:nvPr/>
          </p:nvSpPr>
          <p:spPr>
            <a:xfrm>
              <a:off x="5577840" y="1127760"/>
              <a:ext cx="71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Helvetica" pitchFamily="2" charset="0"/>
                </a:rPr>
                <a:t>20-24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96C467-6593-1F46-ACFD-EE55EE110EBA}"/>
                </a:ext>
              </a:extLst>
            </p:cNvPr>
            <p:cNvSpPr txBox="1"/>
            <p:nvPr/>
          </p:nvSpPr>
          <p:spPr>
            <a:xfrm>
              <a:off x="5435600" y="1933377"/>
              <a:ext cx="71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Helvetica" pitchFamily="2" charset="0"/>
                </a:rPr>
                <a:t>25-29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B91DD6-BAB3-C341-BAC3-2997CCB7F278}"/>
                </a:ext>
              </a:extLst>
            </p:cNvPr>
            <p:cNvSpPr txBox="1"/>
            <p:nvPr/>
          </p:nvSpPr>
          <p:spPr>
            <a:xfrm>
              <a:off x="5186680" y="4208358"/>
              <a:ext cx="497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  <a:latin typeface="Helvetica" pitchFamily="2" charset="0"/>
                </a:rPr>
                <a:t>0-4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477DDC-AEF2-5143-A148-4794689763EC}"/>
                </a:ext>
              </a:extLst>
            </p:cNvPr>
            <p:cNvSpPr txBox="1"/>
            <p:nvPr/>
          </p:nvSpPr>
          <p:spPr>
            <a:xfrm>
              <a:off x="5542280" y="3982816"/>
              <a:ext cx="497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  <a:latin typeface="Helvetica" pitchFamily="2" charset="0"/>
                </a:rPr>
                <a:t>5-9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28E9D1-1CFC-204E-A435-3F94C596E09F}"/>
                </a:ext>
              </a:extLst>
            </p:cNvPr>
            <p:cNvSpPr txBox="1"/>
            <p:nvPr/>
          </p:nvSpPr>
          <p:spPr>
            <a:xfrm>
              <a:off x="5826760" y="4140297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  <a:latin typeface="Helvetica" pitchFamily="2" charset="0"/>
                </a:rPr>
                <a:t>10-14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B6457A-7BC9-7C41-8898-32B6DDD93D77}"/>
                </a:ext>
              </a:extLst>
            </p:cNvPr>
            <p:cNvSpPr/>
            <p:nvPr/>
          </p:nvSpPr>
          <p:spPr>
            <a:xfrm>
              <a:off x="7122160" y="1445697"/>
              <a:ext cx="995680" cy="728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443E65-71A9-FC47-9E02-F9AA0D58E07B}"/>
                </a:ext>
              </a:extLst>
            </p:cNvPr>
            <p:cNvSpPr/>
            <p:nvPr/>
          </p:nvSpPr>
          <p:spPr>
            <a:xfrm>
              <a:off x="7122160" y="2431218"/>
              <a:ext cx="995680" cy="518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5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A7FE8B-12C3-9340-9F8B-46E5992B4281}"/>
              </a:ext>
            </a:extLst>
          </p:cNvPr>
          <p:cNvSpPr txBox="1"/>
          <p:nvPr/>
        </p:nvSpPr>
        <p:spPr>
          <a:xfrm>
            <a:off x="402956" y="309966"/>
            <a:ext cx="860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Can ANOVA test for differences among weekdays </a:t>
            </a:r>
          </a:p>
          <a:p>
            <a:r>
              <a:rPr lang="en-US" dirty="0">
                <a:latin typeface="Helvetica" pitchFamily="2" charset="0"/>
              </a:rPr>
              <a:t>be run on age groups individually?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CD9CC7-A46F-674D-B4E4-B86F6A50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56" y="959525"/>
            <a:ext cx="8260597" cy="58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1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DA0C9-C426-5348-AA73-F4DACCF9CE2E}"/>
              </a:ext>
            </a:extLst>
          </p:cNvPr>
          <p:cNvSpPr txBox="1"/>
          <p:nvPr/>
        </p:nvSpPr>
        <p:spPr>
          <a:xfrm>
            <a:off x="348712" y="221734"/>
            <a:ext cx="844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Variances within age groups are suitable for ANOVA test of day-to-day differences, and ANOVA shows they are significant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77D7B-3467-8241-84D8-87E448459AA7}"/>
              </a:ext>
            </a:extLst>
          </p:cNvPr>
          <p:cNvSpPr/>
          <p:nvPr/>
        </p:nvSpPr>
        <p:spPr>
          <a:xfrm>
            <a:off x="4572000" y="6548034"/>
            <a:ext cx="44480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https://</a:t>
            </a:r>
            <a:r>
              <a:rPr lang="en-US" sz="1000" dirty="0" err="1">
                <a:latin typeface="Helvetica" pitchFamily="2" charset="0"/>
              </a:rPr>
              <a:t>docs.scipy.org</a:t>
            </a:r>
            <a:r>
              <a:rPr lang="en-US" sz="1000" dirty="0">
                <a:latin typeface="Helvetica" pitchFamily="2" charset="0"/>
              </a:rPr>
              <a:t>/doc/</a:t>
            </a:r>
            <a:r>
              <a:rPr lang="en-US" sz="1000" dirty="0" err="1">
                <a:latin typeface="Helvetica" pitchFamily="2" charset="0"/>
              </a:rPr>
              <a:t>scipy</a:t>
            </a:r>
            <a:r>
              <a:rPr lang="en-US" sz="1000" dirty="0">
                <a:latin typeface="Helvetica" pitchFamily="2" charset="0"/>
              </a:rPr>
              <a:t>/reference/generated/</a:t>
            </a:r>
            <a:r>
              <a:rPr lang="en-US" sz="1000" dirty="0" err="1">
                <a:latin typeface="Helvetica" pitchFamily="2" charset="0"/>
              </a:rPr>
              <a:t>scipy.stats.levene.html</a:t>
            </a:r>
            <a:endParaRPr lang="en-US" sz="1000" dirty="0"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B4028-F861-4947-A0CF-6014E96CD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5" y="1121554"/>
            <a:ext cx="3368082" cy="415338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28E3C7-C401-2B45-BBD6-77B043FCF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705" y="1375043"/>
            <a:ext cx="5431308" cy="3646407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7249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3305C4-39C2-F444-BD5E-E146F561697C}"/>
              </a:ext>
            </a:extLst>
          </p:cNvPr>
          <p:cNvSpPr txBox="1"/>
          <p:nvPr/>
        </p:nvSpPr>
        <p:spPr>
          <a:xfrm>
            <a:off x="348712" y="221734"/>
            <a:ext cx="844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Statistically, easiest way to take a closer look is to make groups of equal size</a:t>
            </a:r>
          </a:p>
          <a:p>
            <a:r>
              <a:rPr lang="en-US" dirty="0">
                <a:latin typeface="Helvetica" pitchFamily="2" charset="0"/>
              </a:rPr>
              <a:t>Chose age groups of 15 years each (except final one, which is open-ended)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E56EF-8273-CF47-B4AD-B4876662E365}"/>
              </a:ext>
            </a:extLst>
          </p:cNvPr>
          <p:cNvSpPr txBox="1"/>
          <p:nvPr/>
        </p:nvSpPr>
        <p:spPr>
          <a:xfrm>
            <a:off x="1580827" y="2495227"/>
            <a:ext cx="390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in progress (or never to be done)</a:t>
            </a:r>
          </a:p>
        </p:txBody>
      </p:sp>
    </p:spTree>
    <p:extLst>
      <p:ext uri="{BB962C8B-B14F-4D97-AF65-F5344CB8AC3E}">
        <p14:creationId xmlns:p14="http://schemas.microsoft.com/office/powerpoint/2010/main" val="287652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</TotalTime>
  <Words>1491</Words>
  <Application>Microsoft Macintosh PowerPoint</Application>
  <PresentationFormat>On-screen Show (4:3)</PresentationFormat>
  <Paragraphs>118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MacGregor</dc:creator>
  <cp:lastModifiedBy>Barbara MacGregor</cp:lastModifiedBy>
  <cp:revision>21</cp:revision>
  <dcterms:created xsi:type="dcterms:W3CDTF">2020-07-30T15:39:50Z</dcterms:created>
  <dcterms:modified xsi:type="dcterms:W3CDTF">2020-07-31T06:32:30Z</dcterms:modified>
</cp:coreProperties>
</file>