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8" r:id="rId3"/>
    <p:sldId id="259" r:id="rId4"/>
    <p:sldId id="260" r:id="rId5"/>
    <p:sldId id="261" r:id="rId6"/>
    <p:sldId id="262" r:id="rId7"/>
    <p:sldId id="267" r:id="rId8"/>
    <p:sldId id="266"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38"/>
    <p:restoredTop sz="73197"/>
  </p:normalViewPr>
  <p:slideViewPr>
    <p:cSldViewPr snapToGrid="0">
      <p:cViewPr varScale="1">
        <p:scale>
          <a:sx n="61" d="100"/>
          <a:sy n="61" d="100"/>
        </p:scale>
        <p:origin x="1205"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9C6798-A5ED-B849-A67C-14CEAD6ABE38}" type="datetimeFigureOut">
              <a:rPr lang="fr-FR" smtClean="0"/>
              <a:t>01/01/2024</a:t>
            </a:fld>
            <a:endParaRPr lang="fr-FR"/>
          </a:p>
        </p:txBody>
      </p:sp>
      <p:sp>
        <p:nvSpPr>
          <p:cNvPr id="4" name="Espace réservé de l'image de diapositiv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6975DC-56D0-7B44-BA20-B0719AC52560}" type="slidenum">
              <a:rPr lang="fr-FR" smtClean="0"/>
              <a:t>‹#›</a:t>
            </a:fld>
            <a:endParaRPr lang="fr-FR"/>
          </a:p>
        </p:txBody>
      </p:sp>
    </p:spTree>
    <p:extLst>
      <p:ext uri="{BB962C8B-B14F-4D97-AF65-F5344CB8AC3E}">
        <p14:creationId xmlns:p14="http://schemas.microsoft.com/office/powerpoint/2010/main" val="592687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N’oubliez pas de présenter les membres de votre équipe</a:t>
            </a:r>
          </a:p>
        </p:txBody>
      </p:sp>
      <p:sp>
        <p:nvSpPr>
          <p:cNvPr id="4" name="Espace réservé du numéro de diapositive 3"/>
          <p:cNvSpPr>
            <a:spLocks noGrp="1"/>
          </p:cNvSpPr>
          <p:nvPr>
            <p:ph type="sldNum" sz="quarter" idx="5"/>
          </p:nvPr>
        </p:nvSpPr>
        <p:spPr/>
        <p:txBody>
          <a:bodyPr/>
          <a:lstStyle/>
          <a:p>
            <a:fld id="{486975DC-56D0-7B44-BA20-B0719AC52560}" type="slidenum">
              <a:rPr lang="fr-FR" smtClean="0"/>
              <a:t>1</a:t>
            </a:fld>
            <a:endParaRPr lang="fr-FR"/>
          </a:p>
        </p:txBody>
      </p:sp>
    </p:spTree>
    <p:extLst>
      <p:ext uri="{BB962C8B-B14F-4D97-AF65-F5344CB8AC3E}">
        <p14:creationId xmlns:p14="http://schemas.microsoft.com/office/powerpoint/2010/main" val="3766669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fld id="{486975DC-56D0-7B44-BA20-B0719AC52560}" type="slidenum">
              <a:rPr lang="fr-FR" smtClean="0"/>
              <a:t>2</a:t>
            </a:fld>
            <a:endParaRPr lang="fr-FR"/>
          </a:p>
        </p:txBody>
      </p:sp>
    </p:spTree>
    <p:extLst>
      <p:ext uri="{BB962C8B-B14F-4D97-AF65-F5344CB8AC3E}">
        <p14:creationId xmlns:p14="http://schemas.microsoft.com/office/powerpoint/2010/main" val="2108849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Durant votre démonstration, prenez bien le temps de nous montrer ce que l’on doit voir et de nous faire remarquer ce qui est particulier (ex. Marc voit le nom et la description du restaurant, ainsi que ses coordonnées, il peut voir les menus, … lorsque vous présenterez Alicia qui est gérante, vous ferez remarquer que pour la même requête, elle voit aussi les coordonnées des gérants du restaurant.)</a:t>
            </a:r>
          </a:p>
        </p:txBody>
      </p:sp>
      <p:sp>
        <p:nvSpPr>
          <p:cNvPr id="4" name="Espace réservé du numéro de diapositive 3"/>
          <p:cNvSpPr>
            <a:spLocks noGrp="1"/>
          </p:cNvSpPr>
          <p:nvPr>
            <p:ph type="sldNum" sz="quarter" idx="5"/>
          </p:nvPr>
        </p:nvSpPr>
        <p:spPr/>
        <p:txBody>
          <a:bodyPr/>
          <a:lstStyle/>
          <a:p>
            <a:fld id="{486975DC-56D0-7B44-BA20-B0719AC52560}" type="slidenum">
              <a:rPr lang="fr-FR" smtClean="0"/>
              <a:t>4</a:t>
            </a:fld>
            <a:endParaRPr lang="fr-FR"/>
          </a:p>
        </p:txBody>
      </p:sp>
    </p:spTree>
    <p:extLst>
      <p:ext uri="{BB962C8B-B14F-4D97-AF65-F5344CB8AC3E}">
        <p14:creationId xmlns:p14="http://schemas.microsoft.com/office/powerpoint/2010/main" val="3734544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dirty="0"/>
          </a:p>
        </p:txBody>
      </p:sp>
      <p:sp>
        <p:nvSpPr>
          <p:cNvPr id="4" name="Slide Number Placeholder 3"/>
          <p:cNvSpPr>
            <a:spLocks noGrp="1"/>
          </p:cNvSpPr>
          <p:nvPr>
            <p:ph type="sldNum" sz="quarter" idx="5"/>
          </p:nvPr>
        </p:nvSpPr>
        <p:spPr/>
        <p:txBody>
          <a:bodyPr/>
          <a:lstStyle/>
          <a:p>
            <a:fld id="{486975DC-56D0-7B44-BA20-B0719AC52560}" type="slidenum">
              <a:rPr lang="fr-FR" smtClean="0"/>
              <a:t>5</a:t>
            </a:fld>
            <a:endParaRPr lang="fr-FR"/>
          </a:p>
        </p:txBody>
      </p:sp>
    </p:spTree>
    <p:extLst>
      <p:ext uri="{BB962C8B-B14F-4D97-AF65-F5344CB8AC3E}">
        <p14:creationId xmlns:p14="http://schemas.microsoft.com/office/powerpoint/2010/main" val="1201846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fr-CA"/>
              <a:t>Modifier le style du titre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CA"/>
              <a:t>Modifier le style des sous-titres du masque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1/1/2024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fr-CA"/>
              <a:t>Modifier le style du titre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CA"/>
              <a:t>Cliquez sur l'icône pour ajouter une image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CA"/>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fr-CA"/>
              <a:t>Modifier le style du titre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CA"/>
              <a:t>Cliquez pour 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fr-CA"/>
              <a:t>Modifier le style du titre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CA"/>
              <a:t>Cliquez pour modifier les styles du texte du masque</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CA"/>
              <a:t>Cliquez pour 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fr-CA"/>
              <a:t>Modifier le style du titre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CA"/>
              <a:t>Cliquez pour modifier les styles du texte du masque</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1/1/2024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fr-CA"/>
              <a:t>Modifier le style du titre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Cliquez pour modifier les styles du texte du masque</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a:t>Cliquez pour modifier les styles du texte du masque</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Cliquez pour modifier les styles du texte du masque</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a:t>Cliquez pour modifier les styles du texte du masque</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Cliquez pour modifier les styles du texte du masque</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fr-CA"/>
              <a:t>Modifier le style du titre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Cliquez pour modifier les styles du texte du masque</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CA"/>
              <a:t>Cliquez sur l'icône pour ajouter une image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a:t>Cliquez pour modifier les styles du texte du masque</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Cliquez pour modifier les styles du texte du masque</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CA"/>
              <a:t>Cliquez sur l'icône pour ajouter une image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a:t>Cliquez pour modifier les styles du texte du masque</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Cliquez pour modifier les styles du texte du masque</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CA"/>
              <a:t>Cliquez sur l'icône pour ajouter une image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a:t>Modifier le style du titre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fr-CA"/>
              <a:t>Modifier le style du titre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1/1/2024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a:t>Modifier le style du titre</a:t>
            </a:r>
            <a:endParaRPr lang="en-US" dirty="0"/>
          </a:p>
        </p:txBody>
      </p:sp>
      <p:sp>
        <p:nvSpPr>
          <p:cNvPr id="3" name="Content Placeholder 2"/>
          <p:cNvSpPr>
            <a:spLocks noGrp="1"/>
          </p:cNvSpPr>
          <p:nvPr>
            <p:ph idx="1"/>
          </p:nvPr>
        </p:nvSpPr>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fr-CA"/>
              <a:t>Modifier le style du titre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CA"/>
              <a:t>Cliquez pour modifier les styles du texte du masque</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a:t>Modifier le style du titre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fr-CA"/>
              <a:t>Modifier le style du titre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Cliquez pour modifier les styles du texte du masque</a:t>
            </a:r>
          </a:p>
        </p:txBody>
      </p:sp>
      <p:sp>
        <p:nvSpPr>
          <p:cNvPr id="4" name="Content Placeholder 3"/>
          <p:cNvSpPr>
            <a:spLocks noGrp="1"/>
          </p:cNvSpPr>
          <p:nvPr>
            <p:ph sz="half" idx="2"/>
          </p:nvPr>
        </p:nvSpPr>
        <p:spPr>
          <a:xfrm>
            <a:off x="685800" y="3132666"/>
            <a:ext cx="5311775" cy="3086019"/>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Cliquez pour modifier les styles du texte du masque</a:t>
            </a:r>
          </a:p>
        </p:txBody>
      </p:sp>
      <p:sp>
        <p:nvSpPr>
          <p:cNvPr id="6" name="Content Placeholder 5"/>
          <p:cNvSpPr>
            <a:spLocks noGrp="1"/>
          </p:cNvSpPr>
          <p:nvPr>
            <p:ph sz="quarter" idx="4"/>
          </p:nvPr>
        </p:nvSpPr>
        <p:spPr>
          <a:xfrm>
            <a:off x="6172200" y="3132666"/>
            <a:ext cx="5334000" cy="3086019"/>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a:t>Modifier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fr-CA"/>
              <a:t>Modifier le style du titre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CA"/>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fr-CA"/>
              <a:t>Modifier le style du titre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CA"/>
              <a:t>Cliquez sur l'icône pour ajouter une image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CA"/>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fr-CA"/>
              <a:t>Modifier le style du titre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2E76EA-2DE8-D693-FFFE-2E41E391647E}"/>
              </a:ext>
            </a:extLst>
          </p:cNvPr>
          <p:cNvSpPr>
            <a:spLocks noGrp="1"/>
          </p:cNvSpPr>
          <p:nvPr>
            <p:ph type="ctrTitle"/>
          </p:nvPr>
        </p:nvSpPr>
        <p:spPr>
          <a:xfrm>
            <a:off x="1021915" y="1661852"/>
            <a:ext cx="10452970" cy="1825096"/>
          </a:xfrm>
        </p:spPr>
        <p:txBody>
          <a:bodyPr/>
          <a:lstStyle/>
          <a:p>
            <a:r>
              <a:rPr lang="fr-FR" dirty="0"/>
              <a:t>Service de </a:t>
            </a:r>
            <a:r>
              <a:rPr lang="fr-FR" dirty="0" err="1"/>
              <a:t>CoVOITURAGE</a:t>
            </a:r>
            <a:endParaRPr lang="fr-FR" dirty="0"/>
          </a:p>
        </p:txBody>
      </p:sp>
      <p:sp>
        <p:nvSpPr>
          <p:cNvPr id="3" name="Sous-titre 2">
            <a:extLst>
              <a:ext uri="{FF2B5EF4-FFF2-40B4-BE49-F238E27FC236}">
                <a16:creationId xmlns:a16="http://schemas.microsoft.com/office/drawing/2014/main" id="{7C59095A-D4F3-EA5B-ECA2-8988612C8001}"/>
              </a:ext>
            </a:extLst>
          </p:cNvPr>
          <p:cNvSpPr>
            <a:spLocks noGrp="1"/>
          </p:cNvSpPr>
          <p:nvPr>
            <p:ph type="subTitle" idx="1"/>
          </p:nvPr>
        </p:nvSpPr>
        <p:spPr>
          <a:xfrm>
            <a:off x="1524000" y="4283600"/>
            <a:ext cx="9631680" cy="946767"/>
          </a:xfrm>
        </p:spPr>
        <p:txBody>
          <a:bodyPr>
            <a:normAutofit fontScale="85000" lnSpcReduction="20000"/>
          </a:bodyPr>
          <a:lstStyle/>
          <a:p>
            <a:r>
              <a:rPr lang="fr-FR" dirty="0"/>
              <a:t>Cormier, Jérémy ; Ralph Christian Gabriel ; Huynh, Vincent ; Mane, Maël</a:t>
            </a:r>
          </a:p>
          <a:p>
            <a:endParaRPr lang="fr-FR" dirty="0"/>
          </a:p>
          <a:p>
            <a:r>
              <a:rPr lang="fr-FR" dirty="0"/>
              <a:t>2023-12-19</a:t>
            </a:r>
          </a:p>
        </p:txBody>
      </p:sp>
      <p:sp>
        <p:nvSpPr>
          <p:cNvPr id="5" name="Sous-titre 2">
            <a:extLst>
              <a:ext uri="{FF2B5EF4-FFF2-40B4-BE49-F238E27FC236}">
                <a16:creationId xmlns:a16="http://schemas.microsoft.com/office/drawing/2014/main" id="{E65E6669-E258-D8C4-E487-07B66D2FAC4A}"/>
              </a:ext>
            </a:extLst>
          </p:cNvPr>
          <p:cNvSpPr txBox="1">
            <a:spLocks/>
          </p:cNvSpPr>
          <p:nvPr/>
        </p:nvSpPr>
        <p:spPr>
          <a:xfrm>
            <a:off x="1524000" y="3784601"/>
            <a:ext cx="9448800" cy="6858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dirty="0"/>
              <a:t>Présentation de l’API </a:t>
            </a:r>
            <a:r>
              <a:rPr lang="fr-FR" dirty="0" err="1"/>
              <a:t>Rest</a:t>
            </a:r>
            <a:endParaRPr lang="fr-FR" dirty="0"/>
          </a:p>
        </p:txBody>
      </p:sp>
    </p:spTree>
    <p:extLst>
      <p:ext uri="{BB962C8B-B14F-4D97-AF65-F5344CB8AC3E}">
        <p14:creationId xmlns:p14="http://schemas.microsoft.com/office/powerpoint/2010/main" val="971767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E863EC-4D91-3CD5-C708-8BB544C83E6D}"/>
              </a:ext>
            </a:extLst>
          </p:cNvPr>
          <p:cNvSpPr>
            <a:spLocks noGrp="1"/>
          </p:cNvSpPr>
          <p:nvPr>
            <p:ph type="title"/>
          </p:nvPr>
        </p:nvSpPr>
        <p:spPr>
          <a:xfrm>
            <a:off x="619759" y="764373"/>
            <a:ext cx="6257291" cy="1293028"/>
          </a:xfrm>
        </p:spPr>
        <p:txBody>
          <a:bodyPr>
            <a:normAutofit/>
          </a:bodyPr>
          <a:lstStyle/>
          <a:p>
            <a:r>
              <a:rPr lang="fr-FR" dirty="0"/>
              <a:t>Objectifs</a:t>
            </a:r>
          </a:p>
        </p:txBody>
      </p:sp>
      <p:sp>
        <p:nvSpPr>
          <p:cNvPr id="3" name="Espace réservé du contenu 2">
            <a:extLst>
              <a:ext uri="{FF2B5EF4-FFF2-40B4-BE49-F238E27FC236}">
                <a16:creationId xmlns:a16="http://schemas.microsoft.com/office/drawing/2014/main" id="{A6C25346-757C-9455-B6AF-FCD2A45F201F}"/>
              </a:ext>
            </a:extLst>
          </p:cNvPr>
          <p:cNvSpPr>
            <a:spLocks noGrp="1"/>
          </p:cNvSpPr>
          <p:nvPr>
            <p:ph idx="1"/>
          </p:nvPr>
        </p:nvSpPr>
        <p:spPr>
          <a:xfrm>
            <a:off x="619760" y="2194560"/>
            <a:ext cx="6257290" cy="4024125"/>
          </a:xfrm>
        </p:spPr>
        <p:txBody>
          <a:bodyPr>
            <a:normAutofit/>
          </a:bodyPr>
          <a:lstStyle/>
          <a:p>
            <a:r>
              <a:rPr lang="fr-CA" dirty="0"/>
              <a:t>L'API de « Allez Hop » est conçue pour faciliter le covoiturage.</a:t>
            </a:r>
          </a:p>
          <a:p>
            <a:r>
              <a:rPr lang="fr-FR" dirty="0"/>
              <a:t>Qui seront les utilisateurs et que pourront-ils faire ?</a:t>
            </a:r>
          </a:p>
          <a:p>
            <a:pPr lvl="1"/>
            <a:r>
              <a:rPr lang="fr-CA" dirty="0"/>
              <a:t>Conducteurs : Peuvent offrir des places disponibles dans leur véhicule avec la chance de voir les informations des conducteurs acceptant leurs.</a:t>
            </a:r>
          </a:p>
          <a:p>
            <a:pPr lvl="1"/>
            <a:r>
              <a:rPr lang="fr-CA" dirty="0"/>
              <a:t>Passagers : Cherchent des trajets disponibles pour se rendre au collège avec la chance de voir les informations du conducteur et les d</a:t>
            </a:r>
            <a:r>
              <a:rPr lang="en-US" dirty="0" err="1"/>
              <a:t>etails</a:t>
            </a:r>
            <a:r>
              <a:rPr lang="en-US" dirty="0"/>
              <a:t> </a:t>
            </a:r>
            <a:r>
              <a:rPr lang="en-US" dirty="0" err="1"/>
              <a:t>d’une</a:t>
            </a:r>
            <a:r>
              <a:rPr lang="en-US" dirty="0"/>
              <a:t> reservation.</a:t>
            </a:r>
            <a:endParaRPr lang="fr-FR" dirty="0"/>
          </a:p>
        </p:txBody>
      </p:sp>
      <p:sp useBgFill="1">
        <p:nvSpPr>
          <p:cNvPr id="9" name="Rectangle 8">
            <a:extLst>
              <a:ext uri="{FF2B5EF4-FFF2-40B4-BE49-F238E27FC236}">
                <a16:creationId xmlns:a16="http://schemas.microsoft.com/office/drawing/2014/main" id="{E2E0C929-96C6-41B1-A001-566036DF0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8740" y="0"/>
            <a:ext cx="500325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uzzle blanc avec une pièce rouge">
            <a:extLst>
              <a:ext uri="{FF2B5EF4-FFF2-40B4-BE49-F238E27FC236}">
                <a16:creationId xmlns:a16="http://schemas.microsoft.com/office/drawing/2014/main" id="{05531E89-02FA-5136-AA59-BEDE39EA8954}"/>
              </a:ext>
            </a:extLst>
          </p:cNvPr>
          <p:cNvPicPr>
            <a:picLocks noChangeAspect="1"/>
          </p:cNvPicPr>
          <p:nvPr/>
        </p:nvPicPr>
        <p:blipFill rotWithShape="1">
          <a:blip r:embed="rId3"/>
          <a:srcRect l="31639" r="30036"/>
          <a:stretch/>
        </p:blipFill>
        <p:spPr>
          <a:xfrm>
            <a:off x="7519416" y="10"/>
            <a:ext cx="4672584" cy="6857989"/>
          </a:xfrm>
          <a:prstGeom prst="rect">
            <a:avLst/>
          </a:prstGeom>
        </p:spPr>
      </p:pic>
    </p:spTree>
    <p:extLst>
      <p:ext uri="{BB962C8B-B14F-4D97-AF65-F5344CB8AC3E}">
        <p14:creationId xmlns:p14="http://schemas.microsoft.com/office/powerpoint/2010/main" val="371524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157FD7-5FCB-8E41-D694-4CECAD1B3E37}"/>
              </a:ext>
            </a:extLst>
          </p:cNvPr>
          <p:cNvSpPr>
            <a:spLocks noGrp="1"/>
          </p:cNvSpPr>
          <p:nvPr>
            <p:ph type="title"/>
          </p:nvPr>
        </p:nvSpPr>
        <p:spPr>
          <a:xfrm>
            <a:off x="619760" y="764373"/>
            <a:ext cx="6832600" cy="1293028"/>
          </a:xfrm>
        </p:spPr>
        <p:txBody>
          <a:bodyPr vert="horz" lIns="91440" tIns="45720" rIns="91440" bIns="45720" rtlCol="0">
            <a:normAutofit/>
          </a:bodyPr>
          <a:lstStyle/>
          <a:p>
            <a:r>
              <a:rPr lang="en-US" kern="1200" cap="all" baseline="0">
                <a:latin typeface="+mj-lt"/>
                <a:ea typeface="+mj-ea"/>
                <a:cs typeface="+mj-cs"/>
              </a:rPr>
              <a:t>Scénarios d’utilisation</a:t>
            </a:r>
          </a:p>
        </p:txBody>
      </p:sp>
      <p:sp>
        <p:nvSpPr>
          <p:cNvPr id="4" name="Espace réservé du contenu 3">
            <a:extLst>
              <a:ext uri="{FF2B5EF4-FFF2-40B4-BE49-F238E27FC236}">
                <a16:creationId xmlns:a16="http://schemas.microsoft.com/office/drawing/2014/main" id="{0E7EBAFE-7E17-3577-C746-10E59CA5AA83}"/>
              </a:ext>
            </a:extLst>
          </p:cNvPr>
          <p:cNvSpPr>
            <a:spLocks noGrp="1"/>
          </p:cNvSpPr>
          <p:nvPr>
            <p:ph idx="1"/>
          </p:nvPr>
        </p:nvSpPr>
        <p:spPr>
          <a:xfrm>
            <a:off x="619760" y="2194560"/>
            <a:ext cx="6832600" cy="4024125"/>
          </a:xfrm>
        </p:spPr>
        <p:txBody>
          <a:bodyPr vert="horz" lIns="91440" tIns="45720" rIns="91440" bIns="45720" rtlCol="0">
            <a:normAutofit/>
          </a:bodyPr>
          <a:lstStyle/>
          <a:p>
            <a:r>
              <a:rPr lang="en-US" sz="1700" dirty="0"/>
              <a:t>Laura </a:t>
            </a:r>
            <a:r>
              <a:rPr lang="en-US" sz="1800" dirty="0" err="1"/>
              <a:t>est</a:t>
            </a:r>
            <a:r>
              <a:rPr lang="en-US" sz="1800" dirty="0"/>
              <a:t> </a:t>
            </a:r>
            <a:r>
              <a:rPr lang="en-US" sz="1800" dirty="0" err="1"/>
              <a:t>une</a:t>
            </a:r>
            <a:r>
              <a:rPr lang="en-US" sz="1800" dirty="0"/>
              <a:t> </a:t>
            </a:r>
            <a:r>
              <a:rPr lang="en-US" sz="1700" dirty="0" err="1"/>
              <a:t>conductrice</a:t>
            </a:r>
            <a:r>
              <a:rPr lang="en-US" sz="1700" dirty="0"/>
              <a:t> </a:t>
            </a:r>
          </a:p>
          <a:p>
            <a:r>
              <a:rPr lang="fr-CA" sz="1700" dirty="0"/>
              <a:t>Ajouter un trajet : Les conducteurs peuvent ajouter un nouveau trajet en fournissant les détails nécessaires tels que l'heure de départ, la destination, le nombre de places disponibles, etc. Ceci est fait via une requête POST à /trajets.</a:t>
            </a:r>
          </a:p>
          <a:p>
            <a:r>
              <a:rPr lang="fr-CA" sz="1700" dirty="0"/>
              <a:t>Modifier un trajet : Les conducteurs peuvent mettre à jour les informations sur un trajet qu'ils ont créé. Ils ne peuvent pas modifier les trajets créés par d'autres conducteurs. Ceci est fait via une requête PUT à /trajets/{code}.</a:t>
            </a:r>
          </a:p>
          <a:p>
            <a:r>
              <a:rPr lang="fr-CA" sz="1700" dirty="0"/>
              <a:t>Supprimer un trajet : Les conducteurs peuvent supprimer un trajet qu'ils ont créé s'ils ne veulent plus l'offrir. Ceci est fait via une requête DELETE à /trajets/{code}.</a:t>
            </a:r>
            <a:endParaRPr lang="en-US" sz="1700" dirty="0"/>
          </a:p>
        </p:txBody>
      </p:sp>
      <p:pic>
        <p:nvPicPr>
          <p:cNvPr id="9" name="Picture 8">
            <a:extLst>
              <a:ext uri="{FF2B5EF4-FFF2-40B4-BE49-F238E27FC236}">
                <a16:creationId xmlns:a16="http://schemas.microsoft.com/office/drawing/2014/main" id="{34322FBF-E247-4B27-AB18-BAB802329676}"/>
              </a:ext>
            </a:extLst>
          </p:cNvPr>
          <p:cNvPicPr>
            <a:picLocks noChangeAspect="1"/>
          </p:cNvPicPr>
          <p:nvPr/>
        </p:nvPicPr>
        <p:blipFill>
          <a:blip r:embed="rId2"/>
          <a:stretch>
            <a:fillRect/>
          </a:stretch>
        </p:blipFill>
        <p:spPr>
          <a:xfrm>
            <a:off x="7861238" y="1771126"/>
            <a:ext cx="3644962" cy="3422557"/>
          </a:xfrm>
          <a:prstGeom prst="rect">
            <a:avLst/>
          </a:prstGeom>
        </p:spPr>
      </p:pic>
    </p:spTree>
    <p:extLst>
      <p:ext uri="{BB962C8B-B14F-4D97-AF65-F5344CB8AC3E}">
        <p14:creationId xmlns:p14="http://schemas.microsoft.com/office/powerpoint/2010/main" val="1258039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4AF688-A073-B50F-299E-A30603FD4588}"/>
              </a:ext>
            </a:extLst>
          </p:cNvPr>
          <p:cNvSpPr>
            <a:spLocks noGrp="1"/>
          </p:cNvSpPr>
          <p:nvPr>
            <p:ph type="title"/>
          </p:nvPr>
        </p:nvSpPr>
        <p:spPr/>
        <p:txBody>
          <a:bodyPr/>
          <a:lstStyle/>
          <a:p>
            <a:r>
              <a:rPr lang="fr-FR" dirty="0"/>
              <a:t>Démonstration</a:t>
            </a:r>
          </a:p>
        </p:txBody>
      </p:sp>
      <p:sp>
        <p:nvSpPr>
          <p:cNvPr id="3" name="Espace réservé du texte 2">
            <a:extLst>
              <a:ext uri="{FF2B5EF4-FFF2-40B4-BE49-F238E27FC236}">
                <a16:creationId xmlns:a16="http://schemas.microsoft.com/office/drawing/2014/main" id="{B1DD148D-7AB1-91A6-3D31-DAB70090CC7D}"/>
              </a:ext>
            </a:extLst>
          </p:cNvPr>
          <p:cNvSpPr>
            <a:spLocks noGrp="1"/>
          </p:cNvSpPr>
          <p:nvPr>
            <p:ph type="body" idx="1"/>
          </p:nvPr>
        </p:nvSpPr>
        <p:spPr/>
        <p:txBody>
          <a:bodyPr/>
          <a:lstStyle/>
          <a:p>
            <a:r>
              <a:rPr lang="fr-FR" dirty="0"/>
              <a:t>Montrez les requêtes que </a:t>
            </a:r>
            <a:r>
              <a:rPr lang="en-US" dirty="0" err="1"/>
              <a:t>Evèlé</a:t>
            </a:r>
            <a:r>
              <a:rPr lang="fr-FR" dirty="0"/>
              <a:t> peut faire et quelques erreurs qu’il peut commettre (ex. chercher un trajet n’existe pas)</a:t>
            </a:r>
          </a:p>
        </p:txBody>
      </p:sp>
    </p:spTree>
    <p:extLst>
      <p:ext uri="{BB962C8B-B14F-4D97-AF65-F5344CB8AC3E}">
        <p14:creationId xmlns:p14="http://schemas.microsoft.com/office/powerpoint/2010/main" val="299638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157FD7-5FCB-8E41-D694-4CECAD1B3E37}"/>
              </a:ext>
            </a:extLst>
          </p:cNvPr>
          <p:cNvSpPr>
            <a:spLocks noGrp="1"/>
          </p:cNvSpPr>
          <p:nvPr>
            <p:ph type="title"/>
          </p:nvPr>
        </p:nvSpPr>
        <p:spPr>
          <a:xfrm>
            <a:off x="619760" y="764373"/>
            <a:ext cx="6832600" cy="1293028"/>
          </a:xfrm>
        </p:spPr>
        <p:txBody>
          <a:bodyPr vert="horz" lIns="91440" tIns="45720" rIns="91440" bIns="45720" rtlCol="0">
            <a:normAutofit/>
          </a:bodyPr>
          <a:lstStyle/>
          <a:p>
            <a:r>
              <a:rPr lang="en-US" kern="1200" cap="all" baseline="0">
                <a:latin typeface="+mj-lt"/>
                <a:ea typeface="+mj-ea"/>
                <a:cs typeface="+mj-cs"/>
              </a:rPr>
              <a:t>Scénarios d’utilisation</a:t>
            </a:r>
          </a:p>
        </p:txBody>
      </p:sp>
      <p:sp>
        <p:nvSpPr>
          <p:cNvPr id="4" name="Espace réservé du contenu 3">
            <a:extLst>
              <a:ext uri="{FF2B5EF4-FFF2-40B4-BE49-F238E27FC236}">
                <a16:creationId xmlns:a16="http://schemas.microsoft.com/office/drawing/2014/main" id="{28FAE822-1652-49E5-2F3E-83D7AFB0D56C}"/>
              </a:ext>
            </a:extLst>
          </p:cNvPr>
          <p:cNvSpPr>
            <a:spLocks noGrp="1"/>
          </p:cNvSpPr>
          <p:nvPr>
            <p:ph idx="1"/>
          </p:nvPr>
        </p:nvSpPr>
        <p:spPr>
          <a:xfrm>
            <a:off x="619760" y="2194560"/>
            <a:ext cx="6832600" cy="4024125"/>
          </a:xfrm>
        </p:spPr>
        <p:txBody>
          <a:bodyPr vert="horz" lIns="91440" tIns="45720" rIns="91440" bIns="45720" rtlCol="0">
            <a:normAutofit/>
          </a:bodyPr>
          <a:lstStyle/>
          <a:p>
            <a:r>
              <a:rPr lang="en-US" sz="2000" dirty="0"/>
              <a:t>Martin </a:t>
            </a:r>
            <a:r>
              <a:rPr lang="en-US" sz="2000" dirty="0" err="1"/>
              <a:t>est</a:t>
            </a:r>
            <a:r>
              <a:rPr lang="en-US" sz="2000" dirty="0"/>
              <a:t> un </a:t>
            </a:r>
            <a:r>
              <a:rPr lang="en-US" sz="2000" dirty="0" err="1"/>
              <a:t>passager</a:t>
            </a:r>
            <a:endParaRPr lang="en-US" sz="2000" dirty="0"/>
          </a:p>
          <a:p>
            <a:r>
              <a:rPr lang="fr-CA" sz="2000" dirty="0"/>
              <a:t>Réserver un trajet : Les passagers peuvent réserver un trajet disponible en créant une réservation. Ceci est fait via une requête POST à /</a:t>
            </a:r>
            <a:r>
              <a:rPr lang="fr-CA" sz="2000" dirty="0" err="1"/>
              <a:t>reservations</a:t>
            </a:r>
            <a:r>
              <a:rPr lang="fr-CA" sz="2000" dirty="0"/>
              <a:t>.</a:t>
            </a:r>
          </a:p>
          <a:p>
            <a:r>
              <a:rPr lang="fr-CA" sz="2000" dirty="0"/>
              <a:t>Voir les réservations : Les passagers peuvent voir toutes leurs réservations en cours. Ceci est fait via une requête GET à /</a:t>
            </a:r>
            <a:r>
              <a:rPr lang="fr-CA" sz="2000" dirty="0" err="1"/>
              <a:t>reservations</a:t>
            </a:r>
            <a:r>
              <a:rPr lang="fr-CA" sz="2000" dirty="0"/>
              <a:t> ou /</a:t>
            </a:r>
            <a:r>
              <a:rPr lang="fr-CA" sz="2000" dirty="0" err="1"/>
              <a:t>reservations</a:t>
            </a:r>
            <a:r>
              <a:rPr lang="fr-CA" sz="2000" dirty="0"/>
              <a:t>/passagers/{nom} pour filtrer par leur nom.</a:t>
            </a:r>
          </a:p>
          <a:p>
            <a:r>
              <a:rPr lang="fr-CA" sz="2000" dirty="0"/>
              <a:t>Annuler une réservation : Les passagers peuvent annuler une réservation qu'ils ont faite. Ceci est fait via une requête DELETE à /</a:t>
            </a:r>
            <a:r>
              <a:rPr lang="fr-CA" sz="2000" dirty="0" err="1"/>
              <a:t>reservations</a:t>
            </a:r>
            <a:r>
              <a:rPr lang="fr-CA" sz="2000" dirty="0"/>
              <a:t>/{code}.</a:t>
            </a:r>
            <a:endParaRPr lang="en-US" sz="2000" dirty="0"/>
          </a:p>
          <a:p>
            <a:endParaRPr lang="en-US" sz="2000" dirty="0"/>
          </a:p>
        </p:txBody>
      </p:sp>
      <p:pic>
        <p:nvPicPr>
          <p:cNvPr id="5" name="Picture 4">
            <a:extLst>
              <a:ext uri="{FF2B5EF4-FFF2-40B4-BE49-F238E27FC236}">
                <a16:creationId xmlns:a16="http://schemas.microsoft.com/office/drawing/2014/main" id="{EC42A253-99F5-CE5B-F6C6-C27E28F46A04}"/>
              </a:ext>
            </a:extLst>
          </p:cNvPr>
          <p:cNvPicPr>
            <a:picLocks noChangeAspect="1"/>
          </p:cNvPicPr>
          <p:nvPr/>
        </p:nvPicPr>
        <p:blipFill>
          <a:blip r:embed="rId3"/>
          <a:stretch>
            <a:fillRect/>
          </a:stretch>
        </p:blipFill>
        <p:spPr>
          <a:xfrm>
            <a:off x="7861238" y="1513637"/>
            <a:ext cx="3644962" cy="3937534"/>
          </a:xfrm>
          <a:prstGeom prst="rect">
            <a:avLst/>
          </a:prstGeom>
        </p:spPr>
      </p:pic>
    </p:spTree>
    <p:extLst>
      <p:ext uri="{BB962C8B-B14F-4D97-AF65-F5344CB8AC3E}">
        <p14:creationId xmlns:p14="http://schemas.microsoft.com/office/powerpoint/2010/main" val="775489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4AF688-A073-B50F-299E-A30603FD4588}"/>
              </a:ext>
            </a:extLst>
          </p:cNvPr>
          <p:cNvSpPr>
            <a:spLocks noGrp="1"/>
          </p:cNvSpPr>
          <p:nvPr>
            <p:ph type="title"/>
          </p:nvPr>
        </p:nvSpPr>
        <p:spPr/>
        <p:txBody>
          <a:bodyPr/>
          <a:lstStyle/>
          <a:p>
            <a:r>
              <a:rPr lang="fr-FR" dirty="0"/>
              <a:t>Démonstration</a:t>
            </a:r>
          </a:p>
        </p:txBody>
      </p:sp>
      <p:sp>
        <p:nvSpPr>
          <p:cNvPr id="3" name="Espace réservé du texte 2">
            <a:extLst>
              <a:ext uri="{FF2B5EF4-FFF2-40B4-BE49-F238E27FC236}">
                <a16:creationId xmlns:a16="http://schemas.microsoft.com/office/drawing/2014/main" id="{B1DD148D-7AB1-91A6-3D31-DAB70090CC7D}"/>
              </a:ext>
            </a:extLst>
          </p:cNvPr>
          <p:cNvSpPr>
            <a:spLocks noGrp="1"/>
          </p:cNvSpPr>
          <p:nvPr>
            <p:ph type="body" idx="1"/>
          </p:nvPr>
        </p:nvSpPr>
        <p:spPr/>
        <p:txBody>
          <a:bodyPr/>
          <a:lstStyle/>
          <a:p>
            <a:r>
              <a:rPr lang="fr-FR" dirty="0"/>
              <a:t>Montrez les requêtes que </a:t>
            </a:r>
            <a:r>
              <a:rPr lang="en-US" dirty="0"/>
              <a:t>Martin</a:t>
            </a:r>
            <a:r>
              <a:rPr lang="fr-FR" dirty="0"/>
              <a:t> peut faire et quelques erreurs qu’elle peut commettre (ex. n’est pas autoriser à modifier une information)</a:t>
            </a:r>
          </a:p>
        </p:txBody>
      </p:sp>
    </p:spTree>
    <p:extLst>
      <p:ext uri="{BB962C8B-B14F-4D97-AF65-F5344CB8AC3E}">
        <p14:creationId xmlns:p14="http://schemas.microsoft.com/office/powerpoint/2010/main" val="2874916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5ABFBA-9E53-4E27-4624-850DB6A7594D}"/>
              </a:ext>
            </a:extLst>
          </p:cNvPr>
          <p:cNvSpPr>
            <a:spLocks noGrp="1"/>
          </p:cNvSpPr>
          <p:nvPr>
            <p:ph type="title"/>
          </p:nvPr>
        </p:nvSpPr>
        <p:spPr>
          <a:xfrm>
            <a:off x="1672224" y="1443562"/>
            <a:ext cx="9782827" cy="861165"/>
          </a:xfrm>
        </p:spPr>
        <p:txBody>
          <a:bodyPr>
            <a:normAutofit fontScale="90000"/>
          </a:bodyPr>
          <a:lstStyle/>
          <a:p>
            <a:r>
              <a:rPr lang="fr-CA" dirty="0"/>
              <a:t>Scénarios d'utilisation communs pour les Conducteurs et les Passagers :</a:t>
            </a:r>
          </a:p>
        </p:txBody>
      </p:sp>
      <p:sp>
        <p:nvSpPr>
          <p:cNvPr id="4" name="TextBox 3">
            <a:extLst>
              <a:ext uri="{FF2B5EF4-FFF2-40B4-BE49-F238E27FC236}">
                <a16:creationId xmlns:a16="http://schemas.microsoft.com/office/drawing/2014/main" id="{ED679D37-20D5-DC8F-6C98-5F6CE8C11C0F}"/>
              </a:ext>
            </a:extLst>
          </p:cNvPr>
          <p:cNvSpPr txBox="1"/>
          <p:nvPr/>
        </p:nvSpPr>
        <p:spPr>
          <a:xfrm>
            <a:off x="1352811" y="2968606"/>
            <a:ext cx="7586076" cy="2308324"/>
          </a:xfrm>
          <a:prstGeom prst="rect">
            <a:avLst/>
          </a:prstGeom>
          <a:noFill/>
        </p:spPr>
        <p:txBody>
          <a:bodyPr wrap="square">
            <a:spAutoFit/>
          </a:bodyPr>
          <a:lstStyle/>
          <a:p>
            <a:r>
              <a:rPr lang="fr-CA" dirty="0"/>
              <a:t>Obtenir des informations sur les trajets : Les deux peuvent voir les détails des trajets disponibles, comme les horaires, les points de départ et d'arrivée, etc. Ceci est fait via différentes requêtes GET à /trajets.</a:t>
            </a:r>
          </a:p>
          <a:p>
            <a:r>
              <a:rPr lang="fr-CA" dirty="0"/>
              <a:t>Rechercher des trajets : Ils peuvent rechercher des trajets par code, par nom de conducteur, par date, par ville de départ, par état/province ou par pays. Ceci est fait via des requêtes GET avec des paramètres appropriés à /trajets.</a:t>
            </a:r>
          </a:p>
        </p:txBody>
      </p:sp>
    </p:spTree>
    <p:extLst>
      <p:ext uri="{BB962C8B-B14F-4D97-AF65-F5344CB8AC3E}">
        <p14:creationId xmlns:p14="http://schemas.microsoft.com/office/powerpoint/2010/main" val="2825697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4AF688-A073-B50F-299E-A30603FD4588}"/>
              </a:ext>
            </a:extLst>
          </p:cNvPr>
          <p:cNvSpPr>
            <a:spLocks noGrp="1"/>
          </p:cNvSpPr>
          <p:nvPr>
            <p:ph type="title"/>
          </p:nvPr>
        </p:nvSpPr>
        <p:spPr/>
        <p:txBody>
          <a:bodyPr/>
          <a:lstStyle/>
          <a:p>
            <a:r>
              <a:rPr lang="fr-FR" dirty="0"/>
              <a:t>Démonstration</a:t>
            </a:r>
          </a:p>
        </p:txBody>
      </p:sp>
      <p:sp>
        <p:nvSpPr>
          <p:cNvPr id="3" name="Espace réservé du texte 2">
            <a:extLst>
              <a:ext uri="{FF2B5EF4-FFF2-40B4-BE49-F238E27FC236}">
                <a16:creationId xmlns:a16="http://schemas.microsoft.com/office/drawing/2014/main" id="{B1DD148D-7AB1-91A6-3D31-DAB70090CC7D}"/>
              </a:ext>
            </a:extLst>
          </p:cNvPr>
          <p:cNvSpPr>
            <a:spLocks noGrp="1"/>
          </p:cNvSpPr>
          <p:nvPr>
            <p:ph type="body" idx="1"/>
          </p:nvPr>
        </p:nvSpPr>
        <p:spPr/>
        <p:txBody>
          <a:bodyPr/>
          <a:lstStyle/>
          <a:p>
            <a:r>
              <a:rPr lang="fr-FR" dirty="0"/>
              <a:t>Montrez des requêtes qui illustrent comment l’API gère les droits d’accès. </a:t>
            </a:r>
          </a:p>
        </p:txBody>
      </p:sp>
    </p:spTree>
    <p:extLst>
      <p:ext uri="{BB962C8B-B14F-4D97-AF65-F5344CB8AC3E}">
        <p14:creationId xmlns:p14="http://schemas.microsoft.com/office/powerpoint/2010/main" val="3348179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2C24D1-CF88-08A7-4077-17BC224BB486}"/>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CD568744-B0AB-264C-DC0B-00DDA96C8AB0}"/>
              </a:ext>
            </a:extLst>
          </p:cNvPr>
          <p:cNvSpPr>
            <a:spLocks noGrp="1"/>
          </p:cNvSpPr>
          <p:nvPr>
            <p:ph idx="1"/>
          </p:nvPr>
        </p:nvSpPr>
        <p:spPr/>
        <p:txBody>
          <a:bodyPr/>
          <a:lstStyle/>
          <a:p>
            <a:r>
              <a:rPr lang="fr-FR" dirty="0"/>
              <a:t>Si vous aviez plus de temps quelles fonctionnalités auriez-vous aimé ajouter à votre API ?</a:t>
            </a:r>
          </a:p>
          <a:p>
            <a:pPr marL="0" indent="0">
              <a:buNone/>
            </a:pPr>
            <a:endParaRPr lang="fr-FR" dirty="0"/>
          </a:p>
          <a:p>
            <a:pPr marL="0" indent="0">
              <a:buNone/>
            </a:pPr>
            <a:r>
              <a:rPr lang="fr-CA" dirty="0"/>
              <a:t>Système de Feedback et d’Évaluation</a:t>
            </a:r>
          </a:p>
          <a:p>
            <a:endParaRPr lang="fr-CA" dirty="0"/>
          </a:p>
          <a:p>
            <a:pPr marL="0" indent="0">
              <a:buNone/>
            </a:pPr>
            <a:r>
              <a:rPr lang="fr-CA" dirty="0"/>
              <a:t>Après chaque trajet, les conducteurs et passagers peuvent se noter mutuellement, assurant ainsi la qualité et la sécurité du service.</a:t>
            </a:r>
          </a:p>
          <a:p>
            <a:endParaRPr lang="fr-FR" dirty="0"/>
          </a:p>
        </p:txBody>
      </p:sp>
    </p:spTree>
    <p:extLst>
      <p:ext uri="{BB962C8B-B14F-4D97-AF65-F5344CB8AC3E}">
        <p14:creationId xmlns:p14="http://schemas.microsoft.com/office/powerpoint/2010/main" val="2989382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80">
                                          <p:stCondLst>
                                            <p:cond delay="0"/>
                                          </p:stCondLst>
                                        </p:cTn>
                                        <p:tgtEl>
                                          <p:spTgt spid="3">
                                            <p:txEl>
                                              <p:pRg st="2" end="2"/>
                                            </p:txEl>
                                          </p:spTgt>
                                        </p:tgtEl>
                                      </p:cBhvr>
                                    </p:animEffect>
                                    <p:anim calcmode="lin" valueType="num">
                                      <p:cBhvr>
                                        <p:cTn id="8"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2" end="2"/>
                                            </p:txEl>
                                          </p:spTgt>
                                        </p:tgtEl>
                                      </p:cBhvr>
                                      <p:to x="100000" y="60000"/>
                                    </p:animScale>
                                    <p:animScale>
                                      <p:cBhvr>
                                        <p:cTn id="14" dur="166" decel="50000">
                                          <p:stCondLst>
                                            <p:cond delay="676"/>
                                          </p:stCondLst>
                                        </p:cTn>
                                        <p:tgtEl>
                                          <p:spTgt spid="3">
                                            <p:txEl>
                                              <p:pRg st="2" end="2"/>
                                            </p:txEl>
                                          </p:spTgt>
                                        </p:tgtEl>
                                      </p:cBhvr>
                                      <p:to x="100000" y="100000"/>
                                    </p:animScale>
                                    <p:animScale>
                                      <p:cBhvr>
                                        <p:cTn id="15" dur="26">
                                          <p:stCondLst>
                                            <p:cond delay="1312"/>
                                          </p:stCondLst>
                                        </p:cTn>
                                        <p:tgtEl>
                                          <p:spTgt spid="3">
                                            <p:txEl>
                                              <p:pRg st="2" end="2"/>
                                            </p:txEl>
                                          </p:spTgt>
                                        </p:tgtEl>
                                      </p:cBhvr>
                                      <p:to x="100000" y="80000"/>
                                    </p:animScale>
                                    <p:animScale>
                                      <p:cBhvr>
                                        <p:cTn id="16" dur="166" decel="50000">
                                          <p:stCondLst>
                                            <p:cond delay="1338"/>
                                          </p:stCondLst>
                                        </p:cTn>
                                        <p:tgtEl>
                                          <p:spTgt spid="3">
                                            <p:txEl>
                                              <p:pRg st="2" end="2"/>
                                            </p:txEl>
                                          </p:spTgt>
                                        </p:tgtEl>
                                      </p:cBhvr>
                                      <p:to x="100000" y="100000"/>
                                    </p:animScale>
                                    <p:animScale>
                                      <p:cBhvr>
                                        <p:cTn id="17" dur="26">
                                          <p:stCondLst>
                                            <p:cond delay="1642"/>
                                          </p:stCondLst>
                                        </p:cTn>
                                        <p:tgtEl>
                                          <p:spTgt spid="3">
                                            <p:txEl>
                                              <p:pRg st="2" end="2"/>
                                            </p:txEl>
                                          </p:spTgt>
                                        </p:tgtEl>
                                      </p:cBhvr>
                                      <p:to x="100000" y="90000"/>
                                    </p:animScale>
                                    <p:animScale>
                                      <p:cBhvr>
                                        <p:cTn id="18" dur="166" decel="50000">
                                          <p:stCondLst>
                                            <p:cond delay="1668"/>
                                          </p:stCondLst>
                                        </p:cTn>
                                        <p:tgtEl>
                                          <p:spTgt spid="3">
                                            <p:txEl>
                                              <p:pRg st="2" end="2"/>
                                            </p:txEl>
                                          </p:spTgt>
                                        </p:tgtEl>
                                      </p:cBhvr>
                                      <p:to x="100000" y="100000"/>
                                    </p:animScale>
                                    <p:animScale>
                                      <p:cBhvr>
                                        <p:cTn id="19" dur="26">
                                          <p:stCondLst>
                                            <p:cond delay="1808"/>
                                          </p:stCondLst>
                                        </p:cTn>
                                        <p:tgtEl>
                                          <p:spTgt spid="3">
                                            <p:txEl>
                                              <p:pRg st="2" end="2"/>
                                            </p:txEl>
                                          </p:spTgt>
                                        </p:tgtEl>
                                      </p:cBhvr>
                                      <p:to x="100000" y="95000"/>
                                    </p:animScale>
                                    <p:animScale>
                                      <p:cBhvr>
                                        <p:cTn id="20" dur="166" decel="50000">
                                          <p:stCondLst>
                                            <p:cond delay="1834"/>
                                          </p:stCondLst>
                                        </p:cTn>
                                        <p:tgtEl>
                                          <p:spTgt spid="3">
                                            <p:txEl>
                                              <p:pRg st="2" end="2"/>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p:cTn id="25"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raînée de condensation">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Traînée de condensation</Template>
  <TotalTime>501</TotalTime>
  <Words>613</Words>
  <Application>Microsoft Office PowerPoint</Application>
  <PresentationFormat>Widescreen</PresentationFormat>
  <Paragraphs>41</Paragraphs>
  <Slides>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Century Gothic</vt:lpstr>
      <vt:lpstr>Traînée de condensation</vt:lpstr>
      <vt:lpstr>Service de CoVOITURAGE</vt:lpstr>
      <vt:lpstr>Objectifs</vt:lpstr>
      <vt:lpstr>Scénarios d’utilisation</vt:lpstr>
      <vt:lpstr>Démonstration</vt:lpstr>
      <vt:lpstr>Scénarios d’utilisation</vt:lpstr>
      <vt:lpstr>Démonstration</vt:lpstr>
      <vt:lpstr>Scénarios d'utilisation communs pour les Conducteurs et les Passagers :</vt:lpstr>
      <vt:lpstr>Démonstration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de livraison</dc:title>
  <dc:creator>Anne-Marie Burns</dc:creator>
  <cp:lastModifiedBy>Ralph Christian Gabriel</cp:lastModifiedBy>
  <cp:revision>6</cp:revision>
  <dcterms:created xsi:type="dcterms:W3CDTF">2023-12-05T03:09:50Z</dcterms:created>
  <dcterms:modified xsi:type="dcterms:W3CDTF">2024-01-02T02:59:09Z</dcterms:modified>
</cp:coreProperties>
</file>