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창현" initials="황창" lastIdx="1" clrIdx="0">
    <p:extLst>
      <p:ext uri="{19B8F6BF-5375-455C-9EA6-DF929625EA0E}">
        <p15:presenceInfo xmlns:p15="http://schemas.microsoft.com/office/powerpoint/2012/main" userId="6c6ef6bd218091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2" y="18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E002F-C32D-4D6F-8FED-EECDED037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1F92F-E30A-4F93-BDE7-03FF12B44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F4090-496D-462A-8517-AF947AC9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EB068-911D-44DB-AE7E-A6F7947A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04F53-F2FF-4EDF-ACCA-DBE4328C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8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9B3D0-3601-4D21-9FE6-1CCA327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1CCCA-44CA-4FD3-A454-77FDA8D56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F575C-C1D9-494A-A094-1B1C3945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B6205-D3B5-49D0-B7D3-201C280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9DC46-AFE2-4104-86EE-773E6204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9D8076-9515-456D-8C11-5E6BB06D5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70382-6A7E-4423-9F11-96BCB64D3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E4215-E03A-43AE-A46D-6F07B435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FD9C6-583E-4464-9E27-60348B40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3826C-AE03-44AA-88A1-322B64EA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6AF26-488A-4598-85CF-7C19346B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25D23-850B-437D-8A4C-EBADF279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BE175-14B6-431A-87D6-1EB00968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75518-81E3-418C-822C-BEDB1024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6CBF2-B3CA-41E2-A9E1-ECC37F36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2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F89D3-CE1C-4D74-BEF4-41A7BA45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F5BE1-1189-4C7F-895B-21AD948C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22994-A937-4A38-9F71-FA881E8C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CCA6-DB30-409C-9186-91CA77A1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84C28-E4E7-4BEB-994A-4881576E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9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FFADE-E3E2-4E14-B741-0D8B9F61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6308F-B2A7-4F02-B949-2D6480A3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BAB9C-BC73-4DF0-851E-F2E53F625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CACB7-72CF-4B7D-80E5-E78074A6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D6BE6-D0A2-4B5A-82D2-87227C43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8B127-31BE-4B81-911F-7E987704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9EE87-5863-4D05-AA28-7F892FCA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F23F9-F06C-4373-9747-B654B2932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C5FB9-D7E9-40D1-B755-61E61F8F8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F190A2-7B16-4DAF-83F5-FBC6D78B7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0FA718-AFDE-4A86-A61A-450C1C205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C6F1A-84BA-417B-9C42-1F7BCDD2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F437E9-6075-4BB4-9706-9B08D51B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B2EB4-BE48-4C05-A1C2-563182DB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941C7-A52B-4C88-A2B0-2E89E3EA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01270D-C025-4E4D-8CA2-A8EA55D9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D1611-45DC-4D00-8101-5377E230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BFA9C-33CA-46AE-8387-A6BBBE2E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BB4FBB-4966-4117-9F97-A4C253F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DA977-1812-4C39-9FAA-F29CC856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38BF0B-CCC3-4FDB-A219-E4DB6F19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17D51-C503-41DF-AF00-C2A33232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FC967-719D-45FC-BCAA-2F2D1342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B9C74-F379-40B6-9AE5-10F61BB8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62651-AC48-4E81-9792-8E43DC99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58A65-1ABA-4956-8722-6C8EDAB9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28E02-9840-4790-9E82-1E107653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6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2B244-C728-4779-B975-9EAD3EC9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289811-7235-40E7-824F-748CB3445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C168B-D416-4DFB-8274-D7F248A8C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46209-771F-40F8-916B-4EA3E001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048BC-95F2-4E63-BC58-6C14245A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27E55-0680-4C0B-B9F6-5C9DA1DE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44E7EB-6C58-48FF-BB78-BCD9A8EC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A1365-25DC-402D-8D7A-47252E0B5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FE6C0-1075-4571-8E32-67F7C4A8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B3D0-B817-4819-AD56-6C656FAFDDA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A515D-A6D3-41E3-8265-E0F655703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67463-2F66-4C02-9882-1EA6EE58F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8643-5C08-4042-9003-6EEB95F7F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2721979" y="2422531"/>
            <a:ext cx="6748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데이콘</a:t>
            </a:r>
            <a:r>
              <a:rPr lang="ko-KR" altLang="en-US" sz="48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주차 수요 예측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C0581-27C6-4DCE-A90C-55C5547A03E5}"/>
              </a:ext>
            </a:extLst>
          </p:cNvPr>
          <p:cNvSpPr txBox="1"/>
          <p:nvPr/>
        </p:nvSpPr>
        <p:spPr>
          <a:xfrm>
            <a:off x="11148349" y="6488668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408930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1007478" y="739061"/>
            <a:ext cx="633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추가 진행사항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-1</a:t>
            </a:r>
            <a:endParaRPr lang="ko-KR" altLang="en-US" sz="2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4B67-B83E-4738-B293-9F3A70E19F5F}"/>
              </a:ext>
            </a:extLst>
          </p:cNvPr>
          <p:cNvSpPr txBox="1"/>
          <p:nvPr/>
        </p:nvSpPr>
        <p:spPr>
          <a:xfrm>
            <a:off x="1007479" y="1576863"/>
            <a:ext cx="47888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최종 결과에서 동일하게 일부 값을 제거하게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LB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스코어가 상승되므로 예측 과정에서 사용 되는 값들의 크기를 줄이는 과정을 통해서 성능 향상을 이룰 수 있을 거라는 가정하에 진행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EDA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과정에서 확인되는 가장 큰 영향을 가지는 단지내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주차면수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값을 가공할 경우 휠씬 낮은 예측 결과를 얻게 됨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LB 3000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 외 다른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float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 데이터들을 위와 같은 방식으로 변경하여 예측 진행 했을 때  처음 만든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Base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 대비 약간 더 낮은 성능 수치를 보임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LB 120~125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EAE9C7-E9AE-4F5D-ADE6-433616FF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30" y="5456088"/>
            <a:ext cx="1048848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3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1007479" y="739061"/>
            <a:ext cx="101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C4A26-4D42-4713-BAB0-3F1D456F2F56}"/>
              </a:ext>
            </a:extLst>
          </p:cNvPr>
          <p:cNvSpPr txBox="1"/>
          <p:nvPr/>
        </p:nvSpPr>
        <p:spPr>
          <a:xfrm>
            <a:off x="1007479" y="1804290"/>
            <a:ext cx="6599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설명</a:t>
            </a:r>
            <a:endParaRPr lang="en-US" altLang="ko-KR" sz="2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endParaRPr lang="en-US" altLang="ko-KR" sz="2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모델링</a:t>
            </a:r>
            <a:endParaRPr lang="en-US" altLang="ko-KR" sz="2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26307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1007479" y="739061"/>
            <a:ext cx="192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33B9B9-DCDC-4B1A-B011-2938C58C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79" y="1360046"/>
            <a:ext cx="5929460" cy="2068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C4B67-B83E-4738-B293-9F3A70E19F5F}"/>
              </a:ext>
            </a:extLst>
          </p:cNvPr>
          <p:cNvSpPr txBox="1"/>
          <p:nvPr/>
        </p:nvSpPr>
        <p:spPr>
          <a:xfrm>
            <a:off x="7134902" y="1360046"/>
            <a:ext cx="4243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데이터셋은 단지코드 별 아파트 혹은 상가 개개인의 특성 데이터가 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예측해야 할 변수는 </a:t>
            </a:r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등록차량수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단지코드내의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등록차량수는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같다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i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5F2639-D66E-4FEF-84A0-E1DE47B7A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79" y="3926338"/>
            <a:ext cx="5929460" cy="2163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07DA5-D408-4C92-8FD2-0AAD4F33C419}"/>
              </a:ext>
            </a:extLst>
          </p:cNvPr>
          <p:cNvSpPr txBox="1"/>
          <p:nvPr/>
        </p:nvSpPr>
        <p:spPr>
          <a:xfrm>
            <a:off x="7134902" y="3930715"/>
            <a:ext cx="4243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 </a:t>
            </a:r>
            <a:r>
              <a:rPr lang="en-US" altLang="ko-KR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age_gender_info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데이터셋은 지역에 따른 인구분포를 보여준다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지역별로 특정 연령대가 차지하는 비율로 나타냈다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1007479" y="739061"/>
            <a:ext cx="63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 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en-US" altLang="ko-KR" sz="2400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age_gender_info</a:t>
            </a:r>
            <a:endParaRPr lang="ko-KR" altLang="en-US" sz="2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4B67-B83E-4738-B293-9F3A70E19F5F}"/>
              </a:ext>
            </a:extLst>
          </p:cNvPr>
          <p:cNvSpPr txBox="1"/>
          <p:nvPr/>
        </p:nvSpPr>
        <p:spPr>
          <a:xfrm>
            <a:off x="7134902" y="1360046"/>
            <a:ext cx="4243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age_gender_info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에서 지역에 따른 인구 비율 분포를 확인했을 때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그래프의 모양이 비슷함을 알 수 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서울이나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부산이 비슷하고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 외 지역은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 많고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40~50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대가 많다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다만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세종시가 특별하게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20~30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대가 많았다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3EAC0E-46EB-4D1E-A964-A8194269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7" y="1259383"/>
            <a:ext cx="5586953" cy="55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38A5CD5-C36E-425F-A962-FB9E497D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99" y="4157187"/>
            <a:ext cx="4477654" cy="268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86888A-E284-4D4B-9B2C-E76D90292612}"/>
              </a:ext>
            </a:extLst>
          </p:cNvPr>
          <p:cNvSpPr txBox="1"/>
          <p:nvPr/>
        </p:nvSpPr>
        <p:spPr>
          <a:xfrm>
            <a:off x="7134901" y="2912505"/>
            <a:ext cx="4243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밑의 그래프로는 세종시가 평균 등록차량수가 많았다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지역의 특성인지 나이대로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미루어봐도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20~30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대가 가진 차가 많아서 그런지 가설을 세워야 할 것 같다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9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1007479" y="739061"/>
            <a:ext cx="566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 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자격유형 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공급유형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4B67-B83E-4738-B293-9F3A70E19F5F}"/>
              </a:ext>
            </a:extLst>
          </p:cNvPr>
          <p:cNvSpPr txBox="1"/>
          <p:nvPr/>
        </p:nvSpPr>
        <p:spPr>
          <a:xfrm>
            <a:off x="1007479" y="1576863"/>
            <a:ext cx="42432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데이터셋에서 </a:t>
            </a:r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자격유형</a:t>
            </a:r>
            <a:r>
              <a:rPr lang="en-US" altLang="ko-KR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가장 많고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하나로 가장 적다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i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처음엔 자격유형이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 아파트가 </a:t>
            </a:r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공급유형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행복주택이라 행복주택만 봤는데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 K L M N O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밖에 없었다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그리고 모두 행복주택이다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행복주택의 자격유형이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 K L M N O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맡는다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영구임대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대부분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영구임대와 국민임대를 제외한 공공임대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(5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),10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,50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장기전세는 모두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D5EAE-5FD4-4CBD-BD55-965AA3FF1B29}"/>
              </a:ext>
            </a:extLst>
          </p:cNvPr>
          <p:cNvSpPr txBox="1"/>
          <p:nvPr/>
        </p:nvSpPr>
        <p:spPr>
          <a:xfrm>
            <a:off x="6173367" y="1576862"/>
            <a:ext cx="4243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공공임대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(5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10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50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분납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영구임대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장기전세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국민임대보다 평균적으로 </a:t>
            </a:r>
            <a:r>
              <a:rPr lang="ko-KR" altLang="en-US" sz="1600" i="1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단지내주차면수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보다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등록차량수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많다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i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다만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등록차량수가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많은지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단지내주차면수가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많은지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따졌을 때 자격유형의 차이는 없었다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67BD8-CBCC-4620-8DC1-AD761985FFB4}"/>
              </a:ext>
            </a:extLst>
          </p:cNvPr>
          <p:cNvSpPr txBox="1"/>
          <p:nvPr/>
        </p:nvSpPr>
        <p:spPr>
          <a:xfrm>
            <a:off x="6173367" y="3737077"/>
            <a:ext cx="4243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B’,’F’,’O’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셋에만 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test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에는 없고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에만 있는 자격유형이다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공공분양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공공임대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(5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)', '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장기전세’ 는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test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없고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에만 있는 공급유형이다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B2484-AE53-4E20-BE1B-D0A1DC005270}"/>
              </a:ext>
            </a:extLst>
          </p:cNvPr>
          <p:cNvSpPr txBox="1"/>
          <p:nvPr/>
        </p:nvSpPr>
        <p:spPr>
          <a:xfrm>
            <a:off x="1007479" y="4753767"/>
            <a:ext cx="4243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test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자격유형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개가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비어있는데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C2411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C2253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찾아보면 그냥 다 같은 유형이고 해서 각각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채워준다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027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1007478" y="739061"/>
            <a:ext cx="633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 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결측값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임대료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임대보증금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4B67-B83E-4738-B293-9F3A70E19F5F}"/>
              </a:ext>
            </a:extLst>
          </p:cNvPr>
          <p:cNvSpPr txBox="1"/>
          <p:nvPr/>
        </p:nvSpPr>
        <p:spPr>
          <a:xfrm>
            <a:off x="1007479" y="1576863"/>
            <a:ext cx="42432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이나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test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 임대료가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비어있으면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임대보증금도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비어있다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이나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test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 임대료가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비어있는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것의 자격유형은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강원도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경상남도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대전광역시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부산광역시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제주특별자치도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충청남도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지역들이 임대료가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비어있는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것들이 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임대건물유형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봤는데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상가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모두 임대료가 없다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i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상가와 아파트가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껴있는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경우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등록차량수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보다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단지내주차면수가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많았다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차를 많이 댈 수 있다는 뜻이다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D5EAE-5FD4-4CBD-BD55-965AA3FF1B29}"/>
              </a:ext>
            </a:extLst>
          </p:cNvPr>
          <p:cNvSpPr txBox="1"/>
          <p:nvPr/>
        </p:nvSpPr>
        <p:spPr>
          <a:xfrm>
            <a:off x="6173367" y="1576862"/>
            <a:ext cx="4243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test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에는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임대료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‘-’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 경우도 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그리고 임대보증금이 모두 비싸다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임대료보다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임대료 대비 보증금은 작게는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배에서 크게는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1900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 정도로 분포해 있다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평균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170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배정도다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637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1007478" y="739061"/>
            <a:ext cx="633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 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결측값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버스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</a:t>
            </a:r>
            <a:r>
              <a:rPr lang="en-US" altLang="ko-KR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4B67-B83E-4738-B293-9F3A70E19F5F}"/>
              </a:ext>
            </a:extLst>
          </p:cNvPr>
          <p:cNvSpPr txBox="1"/>
          <p:nvPr/>
        </p:nvSpPr>
        <p:spPr>
          <a:xfrm>
            <a:off x="1007479" y="1576863"/>
            <a:ext cx="42432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 셋에서 </a:t>
            </a:r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지하철수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보다 크다면 대부분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단지내주차면수가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등록차량수보다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많다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에서는 비슷하다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다시말해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지하철수가 있다면 아파트에 보통 차 댈 수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있는수가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더 많다는 뜻이다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버스정류장수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이나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일경우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등록차량수가 더 많지만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 외는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아닌걸로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봐서 차이를 잘 모르겠다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i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지하철은 대부분 없으니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채우는게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나아 보인다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버스는 대부분 있어 보이니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중위값으로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채운다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700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1007478" y="739061"/>
            <a:ext cx="633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4B67-B83E-4738-B293-9F3A70E19F5F}"/>
              </a:ext>
            </a:extLst>
          </p:cNvPr>
          <p:cNvSpPr txBox="1"/>
          <p:nvPr/>
        </p:nvSpPr>
        <p:spPr>
          <a:xfrm>
            <a:off x="1007479" y="1576863"/>
            <a:ext cx="42432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 셋에서 </a:t>
            </a:r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지하철수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보다 크다면 대부분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단지내주차면수가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등록차량수보다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많다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에서는 비슷하다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다시말해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지하철수가 있다면 아파트에 보통 차 댈 수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있는수가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더 많다는 뜻이다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버스정류장수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이나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일경우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등록차량수가 더 많지만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 외는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아닌걸로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봐서 차이를 잘 모르겠다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i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지하철은 대부분 없으니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채우는게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나아 보인다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버스는 대부분 있어 보이니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중위값으로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채운다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7819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 퍼즐 조각">
            <a:extLst>
              <a:ext uri="{FF2B5EF4-FFF2-40B4-BE49-F238E27FC236}">
                <a16:creationId xmlns:a16="http://schemas.microsoft.com/office/drawing/2014/main" id="{60A109D1-82B3-49A1-93CE-985C0FDE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970"/>
          <a:stretch/>
        </p:blipFill>
        <p:spPr>
          <a:xfrm>
            <a:off x="0" y="0"/>
            <a:ext cx="12192000" cy="709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D2798D-4C9C-414A-B446-937AB3182625}"/>
              </a:ext>
            </a:extLst>
          </p:cNvPr>
          <p:cNvSpPr/>
          <p:nvPr/>
        </p:nvSpPr>
        <p:spPr>
          <a:xfrm>
            <a:off x="0" y="0"/>
            <a:ext cx="12192000" cy="70914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8CD6-6103-4A6F-870E-E80D23DBFEF2}"/>
              </a:ext>
            </a:extLst>
          </p:cNvPr>
          <p:cNvSpPr txBox="1"/>
          <p:nvPr/>
        </p:nvSpPr>
        <p:spPr>
          <a:xfrm>
            <a:off x="1007478" y="739061"/>
            <a:ext cx="633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훈련과정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4B67-B83E-4738-B293-9F3A70E19F5F}"/>
              </a:ext>
            </a:extLst>
          </p:cNvPr>
          <p:cNvSpPr txBox="1"/>
          <p:nvPr/>
        </p:nvSpPr>
        <p:spPr>
          <a:xfrm>
            <a:off x="1007479" y="1576863"/>
            <a:ext cx="47888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 전 데이터 통합 후 학습이 아닌 훈련 후 예측 결과값을 통합하는 방식으로 학습 진행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과정은 </a:t>
            </a:r>
            <a:r>
              <a:rPr lang="en-US" altLang="ko-KR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Kfold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</a:t>
            </a:r>
            <a:r>
              <a:rPr lang="en-US" altLang="ko-KR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lgb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조합으로 진행 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나온 예측 값은 각 단지에서 공급 유형과 전용면적에 따른 각 데이터의 결과 예측 값이므로 </a:t>
            </a:r>
            <a:r>
              <a:rPr lang="en-US" altLang="ko-KR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grouby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해당하는 값들을 합친 후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단지코드 데이터 수만큼 나누는 것을 통해 평균 값을 최종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예측값으로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C52FA3-DAD3-49E7-AE3D-CA3F938A0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89"/>
          <a:stretch/>
        </p:blipFill>
        <p:spPr>
          <a:xfrm>
            <a:off x="6021968" y="1316775"/>
            <a:ext cx="5857483" cy="1550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C32B7F-4601-49EB-B3BA-F56E5CE3A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968" y="3197742"/>
            <a:ext cx="544906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8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702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에스코어 드림 4 Regular</vt:lpstr>
      <vt:lpstr>에스코어 드림 7 ExtraBold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창현</dc:creator>
  <cp:lastModifiedBy>yoon sangjoon</cp:lastModifiedBy>
  <cp:revision>108</cp:revision>
  <dcterms:created xsi:type="dcterms:W3CDTF">2021-07-24T08:00:40Z</dcterms:created>
  <dcterms:modified xsi:type="dcterms:W3CDTF">2021-07-27T09:42:21Z</dcterms:modified>
</cp:coreProperties>
</file>