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7" r:id="rId6"/>
    <p:sldId id="259" r:id="rId8"/>
    <p:sldId id="312" r:id="rId9"/>
    <p:sldId id="260" r:id="rId10"/>
    <p:sldId id="286" r:id="rId11"/>
    <p:sldId id="285" r:id="rId12"/>
    <p:sldId id="268" r:id="rId13"/>
    <p:sldId id="269" r:id="rId14"/>
    <p:sldId id="304" r:id="rId15"/>
    <p:sldId id="278" r:id="rId16"/>
    <p:sldId id="338" r:id="rId17"/>
    <p:sldId id="296" r:id="rId18"/>
    <p:sldId id="326" r:id="rId19"/>
    <p:sldId id="262" r:id="rId20"/>
    <p:sldId id="332" r:id="rId21"/>
    <p:sldId id="270" r:id="rId22"/>
    <p:sldId id="265" r:id="rId23"/>
    <p:sldId id="347" r:id="rId24"/>
    <p:sldId id="348" r:id="rId25"/>
    <p:sldId id="263" r:id="rId26"/>
    <p:sldId id="376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70" r:id="rId47"/>
    <p:sldId id="371" r:id="rId48"/>
    <p:sldId id="372" r:id="rId49"/>
    <p:sldId id="373" r:id="rId50"/>
    <p:sldId id="374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fr-FR" altLang="en-US">
                <a:sym typeface="+mn-ea"/>
              </a:rPr>
              <a:t>(cf test strategie optimale)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71799" y="4385732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5"/>
            <a:ext cx="1200150" cy="377825"/>
          </a:xfrm>
        </p:spPr>
        <p:txBody>
          <a:bodyPr/>
          <a:lstStyle/>
          <a:p>
            <a:fld id="{F24F3C2F-6E5A-43F0-8DA9-5AC7DEFEC92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5"/>
            <a:ext cx="3670469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5"/>
            <a:ext cx="413375" cy="377825"/>
          </a:xfrm>
        </p:spPr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AC8F-C6FD-4271-B254-9EAE953258C0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70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D912-2095-485E-81BA-7D21F914E2FF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0" y="609601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BE60-9F3C-4D0A-AAD3-7AFDEA0B753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37B-816E-4264-AEF2-58DAE43BC981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0" y="609601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C5E8-E5A7-4FC6-BCCB-4F45C327552E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9B2-DC83-4467-BA1C-DB2E2CD344F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75A0-A9D1-4D6A-A70E-F59438F9707A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7598569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599"/>
            <a:ext cx="16189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2F0E-FDA9-4C0A-9E75-211B2180BA48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D57E-CB52-4699-8658-31A21B9886AB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308581"/>
            <a:ext cx="7598570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F89-B6A6-4B94-80D9-9996776DED4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7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A769-394F-40AD-9F6F-25B9994A6DCF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3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62-9EFC-4BF3-A1B0-AD99E6049691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D96-E383-430F-809C-2F12738692C5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85F-0922-4590-A075-F60E7284F804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1820-1F4C-4308-A7DB-AFDC4D62EE01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6142-22C2-4C89-BA73-B5479CF4FBB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7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5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3E296A-DB8B-4E41-82F3-258B9421699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5870575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5" y="5870575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7E699-71A6-4566-8E97-7A04A0F4E055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4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23.png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5.png"/><Relationship Id="rId7" Type="http://schemas.openxmlformats.org/officeDocument/2006/relationships/image" Target="../media/image18.png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87550" y="1238250"/>
            <a:ext cx="5398295" cy="181609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Stratégie optimale pour gagner à un jeu spécifique a deux joueurs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4" name="Text Box 3"/>
          <p:cNvSpPr txBox="1"/>
          <p:nvPr/>
        </p:nvSpPr>
        <p:spPr>
          <a:xfrm>
            <a:off x="87630" y="5294948"/>
            <a:ext cx="373808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 sz="2100"/>
          </a:p>
          <a:p>
            <a:r>
              <a:rPr lang="fr-FR" altLang="en-US" sz="2100"/>
              <a:t>Scei : 12955</a:t>
            </a:r>
            <a:endParaRPr lang="fr-FR" altLang="en-US" sz="2100"/>
          </a:p>
          <a:p>
            <a:r>
              <a:rPr lang="fr-FR" altLang="en-US" sz="2100"/>
              <a:t>Nom : Lambin</a:t>
            </a:r>
            <a:endParaRPr lang="fr-FR" altLang="en-US" sz="2100"/>
          </a:p>
          <a:p>
            <a:r>
              <a:rPr lang="fr-FR" altLang="en-US" sz="2100"/>
              <a:t>Prenom : Emilien</a:t>
            </a:r>
            <a:endParaRPr lang="fr-FR" altLang="en-US" sz="2100"/>
          </a:p>
        </p:txBody>
      </p:sp>
      <p:sp>
        <p:nvSpPr>
          <p:cNvPr id="5" name="Text Box 4"/>
          <p:cNvSpPr txBox="1"/>
          <p:nvPr/>
        </p:nvSpPr>
        <p:spPr>
          <a:xfrm>
            <a:off x="140970" y="172720"/>
            <a:ext cx="108537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/>
              <a:t>MPI</a:t>
            </a:r>
            <a:endParaRPr lang="fr-FR" altLang="en-US" sz="1350"/>
          </a:p>
        </p:txBody>
      </p:sp>
      <p:sp>
        <p:nvSpPr>
          <p:cNvPr id="6" name="Text Box 5"/>
          <p:cNvSpPr txBox="1"/>
          <p:nvPr/>
        </p:nvSpPr>
        <p:spPr>
          <a:xfrm>
            <a:off x="7956391" y="172720"/>
            <a:ext cx="108537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/>
              <a:t>TIPE</a:t>
            </a:r>
            <a:endParaRPr lang="fr-FR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8396" t="958" r="4465" b="1901"/>
          <a:stretch>
            <a:fillRect/>
          </a:stretch>
        </p:blipFill>
        <p:spPr>
          <a:xfrm>
            <a:off x="4841240" y="2167890"/>
            <a:ext cx="4235450" cy="3560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7578" t="6991" r="7404" b="868"/>
          <a:stretch>
            <a:fillRect/>
          </a:stretch>
        </p:blipFill>
        <p:spPr>
          <a:xfrm>
            <a:off x="207010" y="2167890"/>
            <a:ext cx="4360545" cy="3560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37" y="313214"/>
            <a:ext cx="7598569" cy="1092200"/>
          </a:xfrm>
        </p:spPr>
        <p:txBody>
          <a:bodyPr/>
          <a:lstStyle/>
          <a:p>
            <a:r>
              <a:rPr lang="fr-FR" altLang="en-US"/>
              <a:t>Strategie «Gloutonne»</a:t>
            </a:r>
            <a:endParaRPr lang="fr-FR" alt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3459" y="5562124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30" name="Text Box 29"/>
          <p:cNvSpPr txBox="1"/>
          <p:nvPr/>
        </p:nvSpPr>
        <p:spPr>
          <a:xfrm>
            <a:off x="1855153" y="6032183"/>
            <a:ext cx="667845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>
                <a:solidFill>
                  <a:srgbClr val="FF0000"/>
                </a:solidFill>
              </a:rPr>
              <a:t>Loup</a:t>
            </a:r>
            <a:r>
              <a:rPr lang="fr-FR" altLang="en-US" sz="1350"/>
              <a:t>                                                                                                                 </a:t>
            </a:r>
            <a:r>
              <a:rPr lang="fr-FR" altLang="en-US" sz="1350">
                <a:solidFill>
                  <a:srgbClr val="00B0F0"/>
                </a:solidFill>
              </a:rPr>
              <a:t>lapin</a:t>
            </a:r>
            <a:endParaRPr lang="fr-FR" altLang="en-US" sz="1350">
              <a:solidFill>
                <a:srgbClr val="00B0F0"/>
              </a:solidFill>
            </a:endParaRPr>
          </a:p>
        </p:txBody>
      </p:sp>
      <p:pic>
        <p:nvPicPr>
          <p:cNvPr id="4" name="Picture 3" descr="testlogo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126" y="1185386"/>
            <a:ext cx="982028" cy="982028"/>
          </a:xfrm>
          <a:prstGeom prst="rect">
            <a:avLst/>
          </a:prstGeom>
        </p:spPr>
      </p:pic>
      <p:pic>
        <p:nvPicPr>
          <p:cNvPr id="8" name="Picture 7" descr="testlogo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4751"/>
            <a:ext cx="982028" cy="982028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97096" y="1105853"/>
            <a:ext cx="64408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/>
              <a:t>Calcul des probabilités par moyenne de proximité</a:t>
            </a:r>
            <a:endParaRPr lang="fr-FR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portant"/>
          <p:cNvPicPr>
            <a:picLocks noChangeAspect="1"/>
          </p:cNvPicPr>
          <p:nvPr/>
        </p:nvPicPr>
        <p:blipFill>
          <a:blip r:embed="rId1"/>
          <a:srcRect l="5694" t="3670" r="8320" b="6123"/>
          <a:stretch>
            <a:fillRect/>
          </a:stretch>
        </p:blipFill>
        <p:spPr>
          <a:xfrm>
            <a:off x="4770596" y="2162334"/>
            <a:ext cx="4227195" cy="344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56260"/>
            <a:ext cx="7598569" cy="1092200"/>
          </a:xfrm>
        </p:spPr>
        <p:txBody>
          <a:bodyPr/>
          <a:lstStyle/>
          <a:p>
            <a:r>
              <a:rPr lang="fr-FR" altLang="en-US"/>
              <a:t>Strategie adaptative Du Loup</a:t>
            </a:r>
            <a:endParaRPr lang="fr-F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46" y="155893"/>
            <a:ext cx="3746499" cy="2736850"/>
          </a:xfrm>
        </p:spPr>
        <p:txBody>
          <a:bodyPr/>
          <a:lstStyle/>
          <a:p>
            <a:r>
              <a:rPr lang="fr-FR" altLang="en-US">
                <a:solidFill>
                  <a:srgbClr val="FF0000"/>
                </a:solidFill>
              </a:rPr>
              <a:t>Loup:</a:t>
            </a:r>
            <a:endParaRPr lang="fr-FR" altLang="en-US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067528" y="6209030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9" name="Right Arrow 8"/>
          <p:cNvSpPr/>
          <p:nvPr/>
        </p:nvSpPr>
        <p:spPr>
          <a:xfrm>
            <a:off x="4192429" y="3529013"/>
            <a:ext cx="578168" cy="381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9768" t="5219" r="10724" b="7330"/>
          <a:stretch>
            <a:fillRect/>
          </a:stretch>
        </p:blipFill>
        <p:spPr>
          <a:xfrm>
            <a:off x="70485" y="2174399"/>
            <a:ext cx="4136231" cy="3428048"/>
          </a:xfrm>
          <a:prstGeom prst="rect">
            <a:avLst/>
          </a:prstGeom>
        </p:spPr>
      </p:pic>
      <p:pic>
        <p:nvPicPr>
          <p:cNvPr id="7" name="Picture 6" descr="testlogo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93" y="886301"/>
            <a:ext cx="1275874" cy="127587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24300" y="1533525"/>
            <a:ext cx="26860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100"/>
              <a:t>Mémoire</a:t>
            </a:r>
            <a:endParaRPr lang="fr-FR" alt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56260"/>
            <a:ext cx="7598569" cy="1092200"/>
          </a:xfrm>
        </p:spPr>
        <p:txBody>
          <a:bodyPr/>
          <a:lstStyle/>
          <a:p>
            <a:r>
              <a:rPr lang="fr-FR" altLang="en-US"/>
              <a:t>Strategie adaptative Du loup</a:t>
            </a:r>
            <a:endParaRPr lang="fr-F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1" y="155893"/>
            <a:ext cx="3746499" cy="2736850"/>
          </a:xfrm>
        </p:spPr>
        <p:txBody>
          <a:bodyPr/>
          <a:lstStyle/>
          <a:p>
            <a:r>
              <a:rPr lang="fr-FR" altLang="en-US">
                <a:solidFill>
                  <a:srgbClr val="FF0000"/>
                </a:solidFill>
              </a:rPr>
              <a:t>Loup:</a:t>
            </a:r>
            <a:endParaRPr lang="fr-FR" altLang="en-US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97348" y="6066155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9" name="Right Arrow 8"/>
          <p:cNvSpPr/>
          <p:nvPr/>
        </p:nvSpPr>
        <p:spPr>
          <a:xfrm>
            <a:off x="4328636" y="3666649"/>
            <a:ext cx="578168" cy="381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350"/>
          </a:p>
        </p:txBody>
      </p:sp>
      <p:pic>
        <p:nvPicPr>
          <p:cNvPr id="12" name="Picture 11" descr="important2"/>
          <p:cNvPicPr>
            <a:picLocks noChangeAspect="1"/>
          </p:cNvPicPr>
          <p:nvPr/>
        </p:nvPicPr>
        <p:blipFill>
          <a:blip r:embed="rId1"/>
          <a:srcRect l="9641" t="1538" r="3386" b="1587"/>
          <a:stretch>
            <a:fillRect/>
          </a:stretch>
        </p:blipFill>
        <p:spPr>
          <a:xfrm>
            <a:off x="4906804" y="2161858"/>
            <a:ext cx="4023360" cy="3708083"/>
          </a:xfrm>
          <a:prstGeom prst="rect">
            <a:avLst/>
          </a:prstGeom>
        </p:spPr>
      </p:pic>
      <p:pic>
        <p:nvPicPr>
          <p:cNvPr id="7" name="Picture 6" descr="testlogo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193" y="886301"/>
            <a:ext cx="1275874" cy="1275874"/>
          </a:xfrm>
          <a:prstGeom prst="rect">
            <a:avLst/>
          </a:prstGeom>
        </p:spPr>
      </p:pic>
      <p:pic>
        <p:nvPicPr>
          <p:cNvPr id="13" name="Picture 12" descr="inniti proopba"/>
          <p:cNvPicPr>
            <a:picLocks noChangeAspect="1"/>
          </p:cNvPicPr>
          <p:nvPr/>
        </p:nvPicPr>
        <p:blipFill>
          <a:blip r:embed="rId3"/>
          <a:srcRect l="14178" t="5401" r="8763" b="1784"/>
          <a:stretch>
            <a:fillRect/>
          </a:stretch>
        </p:blipFill>
        <p:spPr>
          <a:xfrm>
            <a:off x="83820" y="2161858"/>
            <a:ext cx="4244816" cy="36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857250"/>
            <a:ext cx="7598569" cy="1092200"/>
          </a:xfrm>
        </p:spPr>
        <p:txBody>
          <a:bodyPr/>
          <a:p>
            <a:r>
              <a:rPr lang="fr-FR" altLang="en-US">
                <a:sym typeface="+mn-ea"/>
              </a:rPr>
              <a:t>Strategie adaptative Du lapin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0614" y="5632133"/>
            <a:ext cx="413375" cy="283369"/>
          </a:xfrm>
        </p:spPr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Content Placeholder 3"/>
          <p:cNvSpPr>
            <a:spLocks noGrp="1"/>
          </p:cNvSpPr>
          <p:nvPr/>
        </p:nvSpPr>
        <p:spPr>
          <a:xfrm>
            <a:off x="271624" y="530702"/>
            <a:ext cx="3746499" cy="27368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sz="1350">
                <a:solidFill>
                  <a:srgbClr val="00B0F0"/>
                </a:solidFill>
              </a:rPr>
              <a:t>Lapin:</a:t>
            </a:r>
            <a:endParaRPr lang="fr-FR" altLang="en-US" sz="1350">
              <a:solidFill>
                <a:srgbClr val="00B0F0"/>
              </a:solidFill>
            </a:endParaRPr>
          </a:p>
        </p:txBody>
      </p:sp>
      <p:pic>
        <p:nvPicPr>
          <p:cNvPr id="3" name="Picture 2" descr="testlogo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9539" y="896303"/>
            <a:ext cx="1203960" cy="120396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372928" y="3527584"/>
            <a:ext cx="324326" cy="39528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254" y="2122646"/>
            <a:ext cx="4346734" cy="3463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l="3283" t="-534" r="2885" b="534"/>
          <a:stretch>
            <a:fillRect/>
          </a:stretch>
        </p:blipFill>
        <p:spPr>
          <a:xfrm>
            <a:off x="101918" y="2103120"/>
            <a:ext cx="4271010" cy="34832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12" y="896303"/>
            <a:ext cx="7598569" cy="1092200"/>
          </a:xfrm>
        </p:spPr>
        <p:txBody>
          <a:bodyPr/>
          <a:p>
            <a:r>
              <a:rPr lang="fr-FR" altLang="en-US">
                <a:sym typeface="+mn-ea"/>
              </a:rPr>
              <a:t>Strategie adaptative Du lapin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2930" y="5655469"/>
            <a:ext cx="413375" cy="283369"/>
          </a:xfrm>
        </p:spPr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Content Placeholder 3"/>
          <p:cNvSpPr>
            <a:spLocks noGrp="1"/>
          </p:cNvSpPr>
          <p:nvPr/>
        </p:nvSpPr>
        <p:spPr>
          <a:xfrm>
            <a:off x="271624" y="530702"/>
            <a:ext cx="3746499" cy="27368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sz="1350">
                <a:solidFill>
                  <a:srgbClr val="00B0F0"/>
                </a:solidFill>
              </a:rPr>
              <a:t>Lapin:</a:t>
            </a:r>
            <a:endParaRPr lang="fr-FR" altLang="en-US" sz="1350">
              <a:solidFill>
                <a:srgbClr val="00B0F0"/>
              </a:solidFill>
            </a:endParaRPr>
          </a:p>
        </p:txBody>
      </p:sp>
      <p:pic>
        <p:nvPicPr>
          <p:cNvPr id="3" name="Picture 2" descr="testlogo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9539" y="896303"/>
            <a:ext cx="1203960" cy="1203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6787" t="2944" r="13831" b="1837"/>
          <a:stretch>
            <a:fillRect/>
          </a:stretch>
        </p:blipFill>
        <p:spPr>
          <a:xfrm>
            <a:off x="451009" y="2088833"/>
            <a:ext cx="3387566" cy="372808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2438" y="2249805"/>
            <a:ext cx="4754880" cy="3405664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729889" y="5379244"/>
            <a:ext cx="40719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>
                <a:solidFill>
                  <a:schemeClr val="bg1"/>
                </a:solidFill>
              </a:rPr>
              <a:t>10</a:t>
            </a:r>
            <a:r>
              <a:rPr lang="fr-FR" altLang="en-US" sz="1350" baseline="30000">
                <a:solidFill>
                  <a:schemeClr val="bg1"/>
                </a:solidFill>
              </a:rPr>
              <a:t>x</a:t>
            </a:r>
            <a:endParaRPr lang="fr-FR" altLang="en-US" sz="1350" baseline="300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 rot="16200000">
            <a:off x="2503646" y="3514249"/>
            <a:ext cx="3793331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>
                <a:solidFill>
                  <a:schemeClr val="bg1"/>
                </a:solidFill>
              </a:rPr>
              <a:t>Nombre moyen de coups dans une partie</a:t>
            </a:r>
            <a:endParaRPr lang="fr-FR" altLang="en-US" sz="13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06" y="488950"/>
            <a:ext cx="7598569" cy="1092200"/>
          </a:xfrm>
        </p:spPr>
        <p:txBody>
          <a:bodyPr>
            <a:normAutofit fontScale="90000"/>
          </a:bodyPr>
          <a:p>
            <a:r>
              <a:rPr lang="fr-FR" altLang="en-US"/>
              <a:t>Fonctionnements d’un neurone artificiel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61361" y="6055836"/>
            <a:ext cx="413375" cy="283369"/>
          </a:xfrm>
        </p:spPr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pic>
        <p:nvPicPr>
          <p:cNvPr id="7" name="Picture 6" descr="preparation_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1907858"/>
            <a:ext cx="7922895" cy="3609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98646"/>
            <a:ext cx="7598569" cy="1092200"/>
          </a:xfrm>
        </p:spPr>
        <p:txBody>
          <a:bodyPr/>
          <a:p>
            <a:r>
              <a:rPr lang="fr-FR" altLang="en-US"/>
              <a:t>Definition d’un gain 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2" y="1152208"/>
            <a:ext cx="7598569" cy="2736850"/>
          </a:xfrm>
        </p:spPr>
        <p:txBody>
          <a:bodyPr/>
          <a:p>
            <a:r>
              <a:rPr lang="fr-FR" altLang="en-US"/>
              <a:t>Utilisation d’un gain pour les deux joueurs défini comme suit :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gain du loup = distance avant - </a:t>
            </a:r>
            <a:r>
              <a:rPr lang="fr-FR" altLang="en-US">
                <a:sym typeface="+mn-ea"/>
              </a:rPr>
              <a:t>distance</a:t>
            </a:r>
            <a:r>
              <a:rPr lang="fr-FR" altLang="en-US"/>
              <a:t> après + 2*n + 1  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gain du lapin = </a:t>
            </a:r>
            <a:r>
              <a:rPr lang="fr-FR" altLang="en-US">
                <a:sym typeface="+mn-ea"/>
              </a:rPr>
              <a:t>distance</a:t>
            </a:r>
            <a:r>
              <a:rPr lang="fr-FR" altLang="en-US"/>
              <a:t> après - </a:t>
            </a:r>
            <a:r>
              <a:rPr lang="fr-FR" altLang="en-US">
                <a:sym typeface="+mn-ea"/>
              </a:rPr>
              <a:t>distance</a:t>
            </a:r>
            <a:r>
              <a:rPr lang="fr-FR" altLang="en-US"/>
              <a:t> avant + 2*n + 1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exemple :</a:t>
            </a:r>
            <a:endParaRPr lang="fr-FR" altLang="en-US"/>
          </a:p>
          <a:p>
            <a:endParaRPr lang="fr-F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pic>
        <p:nvPicPr>
          <p:cNvPr id="15" name="Picture 14" descr="deplacemennt1"/>
          <p:cNvPicPr>
            <a:picLocks noChangeAspect="1"/>
          </p:cNvPicPr>
          <p:nvPr/>
        </p:nvPicPr>
        <p:blipFill>
          <a:blip r:embed="rId1"/>
          <a:srcRect r="1672" b="567"/>
          <a:stretch>
            <a:fillRect/>
          </a:stretch>
        </p:blipFill>
        <p:spPr>
          <a:xfrm>
            <a:off x="143828" y="3299460"/>
            <a:ext cx="2521268" cy="2503646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82754" y="3299460"/>
            <a:ext cx="4119086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 sz="2100"/>
          </a:p>
          <a:p>
            <a:pPr marL="0" indent="0">
              <a:buNone/>
            </a:pPr>
            <a:endParaRPr lang="fr-FR" altLang="en-US" sz="2100">
              <a:sym typeface="+mn-ea"/>
            </a:endParaRPr>
          </a:p>
          <a:p>
            <a:pPr marL="0" indent="0">
              <a:buNone/>
            </a:pPr>
            <a:r>
              <a:rPr lang="fr-FR" altLang="en-US" sz="2100">
                <a:sym typeface="+mn-ea"/>
              </a:rPr>
              <a:t>gain du </a:t>
            </a:r>
            <a:r>
              <a:rPr lang="fr-FR" altLang="en-US" sz="2100">
                <a:solidFill>
                  <a:srgbClr val="FF0000"/>
                </a:solidFill>
                <a:sym typeface="+mn-ea"/>
              </a:rPr>
              <a:t>loup</a:t>
            </a:r>
            <a:r>
              <a:rPr lang="fr-FR" altLang="en-US" sz="2100">
                <a:sym typeface="+mn-ea"/>
              </a:rPr>
              <a:t> : 15</a:t>
            </a:r>
            <a:endParaRPr lang="fr-FR" altLang="en-US" sz="2100">
              <a:sym typeface="+mn-ea"/>
            </a:endParaRPr>
          </a:p>
          <a:p>
            <a:pPr marL="0" indent="0">
              <a:buNone/>
            </a:pPr>
            <a:endParaRPr lang="fr-FR" altLang="en-US" sz="2100">
              <a:sym typeface="+mn-ea"/>
            </a:endParaRPr>
          </a:p>
          <a:p>
            <a:pPr marL="0" indent="0">
              <a:buNone/>
            </a:pPr>
            <a:r>
              <a:rPr lang="fr-FR" altLang="en-US" sz="2100">
                <a:sym typeface="+mn-ea"/>
              </a:rPr>
              <a:t>gain du </a:t>
            </a:r>
            <a:r>
              <a:rPr lang="fr-FR" altLang="en-US" sz="2100">
                <a:solidFill>
                  <a:srgbClr val="00B0F0"/>
                </a:solidFill>
                <a:sym typeface="+mn-ea"/>
              </a:rPr>
              <a:t>lapin</a:t>
            </a:r>
            <a:r>
              <a:rPr lang="fr-FR" altLang="en-US" sz="2100">
                <a:sym typeface="+mn-ea"/>
              </a:rPr>
              <a:t> : 3</a:t>
            </a:r>
            <a:endParaRPr lang="fr-FR" altLang="en-US" sz="21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1" y="325120"/>
            <a:ext cx="7598569" cy="1092200"/>
          </a:xfrm>
        </p:spPr>
        <p:txBody>
          <a:bodyPr>
            <a:normAutofit fontScale="90000"/>
          </a:bodyPr>
          <a:lstStyle/>
          <a:p>
            <a:r>
              <a:rPr lang="fr-FR"/>
              <a:t>Réseaux de neurones par générations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462122"/>
            <a:ext cx="3746501" cy="2736851"/>
          </a:xfrm>
        </p:spPr>
        <p:txBody>
          <a:bodyPr/>
          <a:lstStyle/>
          <a:p>
            <a:r>
              <a:rPr lang="fr-FR" sz="2100"/>
              <a:t>Principe</a:t>
            </a:r>
            <a:r>
              <a:rPr lang="fr-FR"/>
              <a:t> :</a:t>
            </a:r>
            <a:endParaRPr lang="fr-FR"/>
          </a:p>
        </p:txBody>
      </p:sp>
      <p:pic>
        <p:nvPicPr>
          <p:cNvPr id="5" name="Picture 4" descr="NN_semib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8378"/>
            <a:ext cx="2400300" cy="1527334"/>
          </a:xfrm>
          <a:prstGeom prst="rect">
            <a:avLst/>
          </a:prstGeom>
        </p:spPr>
      </p:pic>
      <p:graphicFrame>
        <p:nvGraphicFramePr>
          <p:cNvPr id="11" name="Table 10"/>
          <p:cNvGraphicFramePr/>
          <p:nvPr/>
        </p:nvGraphicFramePr>
        <p:xfrm>
          <a:off x="2867501" y="2165509"/>
          <a:ext cx="4672965" cy="28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35"/>
                <a:gridCol w="433070"/>
                <a:gridCol w="556260"/>
                <a:gridCol w="556260"/>
                <a:gridCol w="556260"/>
                <a:gridCol w="362585"/>
                <a:gridCol w="462915"/>
                <a:gridCol w="843280"/>
              </a:tblGrid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1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40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</p:nvPr>
        </p:nvGraphicFramePr>
        <p:xfrm>
          <a:off x="2867501" y="3198971"/>
          <a:ext cx="4672965" cy="28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35"/>
                <a:gridCol w="433070"/>
                <a:gridCol w="556260"/>
                <a:gridCol w="556260"/>
                <a:gridCol w="556260"/>
                <a:gridCol w="362585"/>
                <a:gridCol w="462915"/>
                <a:gridCol w="843280"/>
              </a:tblGrid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1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40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7593330" y="2165509"/>
            <a:ext cx="1550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350">
                <a:solidFill>
                  <a:srgbClr val="FF0000"/>
                </a:solidFill>
              </a:rPr>
              <a:t>loup</a:t>
            </a:r>
            <a:endParaRPr lang="fr-FR" altLang="en-US" sz="1350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593330" y="3198971"/>
            <a:ext cx="1487329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350">
                <a:solidFill>
                  <a:srgbClr val="00B0F0"/>
                </a:solidFill>
              </a:rPr>
              <a:t>lapin</a:t>
            </a:r>
            <a:endParaRPr lang="fr-FR" altLang="en-US" sz="1350">
              <a:solidFill>
                <a:srgbClr val="00B0F0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3068955" y="2480786"/>
            <a:ext cx="395288" cy="718185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Up-Down Arrow 19"/>
          <p:cNvSpPr/>
          <p:nvPr/>
        </p:nvSpPr>
        <p:spPr>
          <a:xfrm>
            <a:off x="6916579" y="2480786"/>
            <a:ext cx="395288" cy="718185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 Box 20"/>
          <p:cNvSpPr txBox="1"/>
          <p:nvPr/>
        </p:nvSpPr>
        <p:spPr>
          <a:xfrm>
            <a:off x="3572351" y="2701766"/>
            <a:ext cx="83820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 sz="1350"/>
              <a:t>s’affronte</a:t>
            </a:r>
            <a:endParaRPr lang="fr-FR" altLang="en-US" sz="1350"/>
          </a:p>
        </p:txBody>
      </p:sp>
      <p:graphicFrame>
        <p:nvGraphicFramePr>
          <p:cNvPr id="23" name="Table 22"/>
          <p:cNvGraphicFramePr/>
          <p:nvPr/>
        </p:nvGraphicFramePr>
        <p:xfrm>
          <a:off x="5308759" y="4667250"/>
          <a:ext cx="2641600" cy="28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35"/>
                <a:gridCol w="433070"/>
                <a:gridCol w="462915"/>
                <a:gridCol w="843280"/>
              </a:tblGrid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1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10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/>
          <p:nvPr/>
        </p:nvGraphicFramePr>
        <p:xfrm>
          <a:off x="5308759" y="5325428"/>
          <a:ext cx="2641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35"/>
                <a:gridCol w="433070"/>
                <a:gridCol w="462915"/>
                <a:gridCol w="843280"/>
              </a:tblGrid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1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10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Arc 27"/>
          <p:cNvSpPr/>
          <p:nvPr/>
        </p:nvSpPr>
        <p:spPr>
          <a:xfrm>
            <a:off x="7231856" y="2827973"/>
            <a:ext cx="1753553" cy="2286953"/>
          </a:xfrm>
          <a:prstGeom prst="arc">
            <a:avLst>
              <a:gd name="adj1" fmla="val 16200000"/>
              <a:gd name="adj2" fmla="val 523232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Isosceles Triangle 28"/>
          <p:cNvSpPr/>
          <p:nvPr/>
        </p:nvSpPr>
        <p:spPr>
          <a:xfrm rot="16200000">
            <a:off x="8055293" y="5060633"/>
            <a:ext cx="105728" cy="10906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 Box 29"/>
          <p:cNvSpPr txBox="1"/>
          <p:nvPr/>
        </p:nvSpPr>
        <p:spPr>
          <a:xfrm>
            <a:off x="5915501" y="4360069"/>
            <a:ext cx="10852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 sz="1350"/>
              <a:t>meilleur gain</a:t>
            </a:r>
            <a:endParaRPr lang="fr-FR" altLang="en-US" sz="1350"/>
          </a:p>
        </p:txBody>
      </p:sp>
      <p:graphicFrame>
        <p:nvGraphicFramePr>
          <p:cNvPr id="31" name="Table 30"/>
          <p:cNvGraphicFramePr/>
          <p:nvPr/>
        </p:nvGraphicFramePr>
        <p:xfrm>
          <a:off x="240506" y="4729639"/>
          <a:ext cx="2720340" cy="28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  <a:gridCol w="384810"/>
                <a:gridCol w="495300"/>
                <a:gridCol w="902970"/>
              </a:tblGrid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11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40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/>
          <p:nvPr/>
        </p:nvGraphicFramePr>
        <p:xfrm>
          <a:off x="240983" y="5325428"/>
          <a:ext cx="27203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05"/>
                <a:gridCol w="445770"/>
                <a:gridCol w="476885"/>
                <a:gridCol w="868680"/>
              </a:tblGrid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11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altLang="en-US" sz="1350"/>
                        <a:t>...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altLang="en-US" sz="1350"/>
                        <a:t>réseau 40</a:t>
                      </a:r>
                      <a:endParaRPr lang="fr-FR" altLang="en-US" sz="1350"/>
                    </a:p>
                  </a:txBody>
                  <a:tcPr marL="68580" marR="68580" marT="34290" marB="3429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3068955" y="5115401"/>
            <a:ext cx="211788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589496" y="4829651"/>
            <a:ext cx="82169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 sz="1350"/>
              <a:t>mutation</a:t>
            </a:r>
            <a:endParaRPr lang="fr-FR" altLang="en-US" sz="1350"/>
          </a:p>
        </p:txBody>
      </p:sp>
      <p:cxnSp>
        <p:nvCxnSpPr>
          <p:cNvPr id="35" name="Curved Connector 34"/>
          <p:cNvCxnSpPr/>
          <p:nvPr/>
        </p:nvCxnSpPr>
        <p:spPr>
          <a:xfrm rot="10800000">
            <a:off x="2556034" y="3969544"/>
            <a:ext cx="2625566" cy="483870"/>
          </a:xfrm>
          <a:prstGeom prst="curvedConnector3">
            <a:avLst>
              <a:gd name="adj1" fmla="val 4999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>
            <a:off x="1817846" y="3633788"/>
            <a:ext cx="1020604" cy="862965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72035" y="5599748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21640" y="619760"/>
            <a:ext cx="9565640" cy="53809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4430" y="5655469"/>
            <a:ext cx="413375" cy="283369"/>
          </a:xfrm>
        </p:spPr>
        <p:txBody>
          <a:bodyPr/>
          <a:p>
            <a:fld id="{79F7E699-71A6-4566-8E97-7A04A0F4E055}" type="slidenum">
              <a:rPr lang="fr-FR" sz="750" smtClean="0">
                <a:solidFill>
                  <a:schemeClr val="bg1"/>
                </a:solidFill>
              </a:rPr>
            </a:fld>
            <a:endParaRPr lang="fr-FR" sz="750" smtClean="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59619" y="5655469"/>
            <a:ext cx="10929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rgbClr val="00B0F0"/>
                </a:solidFill>
              </a:rPr>
              <a:t>lapin</a:t>
            </a:r>
            <a:endParaRPr lang="fr-FR" altLang="en-US">
              <a:solidFill>
                <a:srgbClr val="00B0F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153251" y="1305719"/>
            <a:ext cx="106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rgbClr val="FF0000"/>
                </a:solidFill>
              </a:rPr>
              <a:t>loup</a:t>
            </a:r>
            <a:endParaRPr lang="fr-FR" altLang="en-US">
              <a:solidFill>
                <a:srgbClr val="FF0000"/>
              </a:solidFill>
            </a:endParaRPr>
          </a:p>
        </p:txBody>
      </p:sp>
      <p:pic>
        <p:nvPicPr>
          <p:cNvPr id="141" name="Picture 140" descr="testlogo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000750"/>
            <a:ext cx="844550" cy="844550"/>
          </a:xfrm>
          <a:prstGeom prst="rect">
            <a:avLst/>
          </a:prstGeom>
        </p:spPr>
      </p:pic>
      <p:pic>
        <p:nvPicPr>
          <p:cNvPr id="10" name="Picture 9" descr="testlogo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5928995"/>
            <a:ext cx="988060" cy="988060"/>
          </a:xfrm>
          <a:prstGeom prst="rect">
            <a:avLst/>
          </a:prstGeom>
        </p:spPr>
      </p:pic>
      <p:pic>
        <p:nvPicPr>
          <p:cNvPr id="28" name="Picture 27" descr="testlogo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860" y="5938520"/>
            <a:ext cx="969645" cy="969645"/>
          </a:xfrm>
          <a:prstGeom prst="rect">
            <a:avLst/>
          </a:prstGeom>
        </p:spPr>
      </p:pic>
      <p:pic>
        <p:nvPicPr>
          <p:cNvPr id="13" name="Picture 12" descr="testlogo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430" y="5938520"/>
            <a:ext cx="902970" cy="902970"/>
          </a:xfrm>
          <a:prstGeom prst="rect">
            <a:avLst/>
          </a:prstGeom>
        </p:spPr>
      </p:pic>
      <p:pic>
        <p:nvPicPr>
          <p:cNvPr id="8" name="Picture 7" descr="testlogo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288" y="1305243"/>
            <a:ext cx="328613" cy="328613"/>
          </a:xfrm>
          <a:prstGeom prst="rect">
            <a:avLst/>
          </a:prstGeom>
        </p:spPr>
      </p:pic>
      <p:pic>
        <p:nvPicPr>
          <p:cNvPr id="11" name="Picture 10" descr="testlogo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288" y="1633855"/>
            <a:ext cx="304800" cy="304800"/>
          </a:xfrm>
          <a:prstGeom prst="rect">
            <a:avLst/>
          </a:prstGeom>
        </p:spPr>
      </p:pic>
      <p:pic>
        <p:nvPicPr>
          <p:cNvPr id="14" name="Picture 13" descr="testlogo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338" y="1938655"/>
            <a:ext cx="309086" cy="309086"/>
          </a:xfrm>
          <a:prstGeom prst="rect">
            <a:avLst/>
          </a:prstGeom>
        </p:spPr>
      </p:pic>
      <p:pic>
        <p:nvPicPr>
          <p:cNvPr id="20" name="Content Placeholder 8" descr="testlogo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9573" y="2247741"/>
            <a:ext cx="311468" cy="3114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-635" y="2036445"/>
          <a:ext cx="9200515" cy="48234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48150"/>
                <a:gridCol w="4952365"/>
              </a:tblGrid>
              <a:tr h="1205865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1350" b="0"/>
                        <a:t>Etape 1 :</a:t>
                      </a:r>
                      <a:endParaRPr lang="fr-FR" altLang="en-US" sz="1350" b="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1350" b="0">
                          <a:sym typeface="+mn-ea"/>
                        </a:rPr>
                        <a:t>Etape 5 :</a:t>
                      </a:r>
                      <a:endParaRPr lang="fr-FR" altLang="en-US" sz="1350" b="0">
                        <a:sym typeface="+mn-ea"/>
                      </a:endParaRPr>
                    </a:p>
                  </a:txBody>
                  <a:tcPr marL="68580" marR="68580" marT="34290" marB="34290"/>
                </a:tc>
              </a:tr>
              <a:tr h="1205865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1350">
                          <a:sym typeface="+mn-ea"/>
                        </a:rPr>
                        <a:t>Etape 2 :</a:t>
                      </a:r>
                      <a:endParaRPr 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1350">
                          <a:sym typeface="+mn-ea"/>
                        </a:rPr>
                        <a:t>Etape 6 :</a:t>
                      </a:r>
                      <a:endParaRPr lang="en-US" sz="1350"/>
                    </a:p>
                  </a:txBody>
                  <a:tcPr marL="68580" marR="68580" marT="34290" marB="34290"/>
                </a:tc>
              </a:tr>
              <a:tr h="1205865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1350">
                          <a:sym typeface="+mn-ea"/>
                        </a:rPr>
                        <a:t>Etape 3 :</a:t>
                      </a:r>
                      <a:endParaRPr 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1350">
                          <a:sym typeface="+mn-ea"/>
                        </a:rPr>
                        <a:t>Etape 7 :</a:t>
                      </a:r>
                      <a:endParaRPr lang="en-US" sz="1350"/>
                    </a:p>
                  </a:txBody>
                  <a:tcPr marL="68580" marR="68580" marT="34290" marB="34290"/>
                </a:tc>
              </a:tr>
              <a:tr h="1205865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1350">
                          <a:sym typeface="+mn-ea"/>
                        </a:rPr>
                        <a:t>Etape 4 :</a:t>
                      </a:r>
                      <a:endParaRPr 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1350">
                          <a:sym typeface="+mn-ea"/>
                        </a:rPr>
                        <a:t>Etape 8 :</a:t>
                      </a:r>
                      <a:endParaRPr lang="en-US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" y="-317"/>
            <a:ext cx="6284595" cy="1092041"/>
          </a:xfrm>
        </p:spPr>
        <p:txBody>
          <a:bodyPr/>
          <a:lstStyle/>
          <a:p>
            <a:pPr algn="l"/>
            <a:r>
              <a:rPr lang="fr-FR" altLang="en-US"/>
              <a:t>Tournoi</a:t>
            </a:r>
            <a:endParaRPr lang="fr-FR" alt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07424" y="6219031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>
                <a:solidFill>
                  <a:schemeClr val="bg1"/>
                </a:solidFill>
              </a:rPr>
            </a:fld>
            <a:endParaRPr lang="fr-FR" sz="750" smtClean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06429" y="1083310"/>
            <a:ext cx="506063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/>
              <a:t>Situation initiale :</a:t>
            </a:r>
            <a:endParaRPr lang="fr-FR" altLang="en-US" sz="1350"/>
          </a:p>
        </p:txBody>
      </p:sp>
      <p:pic>
        <p:nvPicPr>
          <p:cNvPr id="6" name="Picture 5" descr="testlogo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6129" y="658971"/>
            <a:ext cx="557213" cy="557213"/>
          </a:xfrm>
          <a:prstGeom prst="rect">
            <a:avLst/>
          </a:prstGeom>
        </p:spPr>
      </p:pic>
      <p:pic>
        <p:nvPicPr>
          <p:cNvPr id="7" name="Picture 6" descr="testlogo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85" y="664210"/>
            <a:ext cx="558641" cy="558641"/>
          </a:xfrm>
          <a:prstGeom prst="rect">
            <a:avLst/>
          </a:prstGeom>
        </p:spPr>
      </p:pic>
      <p:pic>
        <p:nvPicPr>
          <p:cNvPr id="8" name="Picture 7" descr="testlogo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716" y="658971"/>
            <a:ext cx="558641" cy="558641"/>
          </a:xfrm>
          <a:prstGeom prst="rect">
            <a:avLst/>
          </a:prstGeom>
        </p:spPr>
      </p:pic>
      <p:pic>
        <p:nvPicPr>
          <p:cNvPr id="9" name="Content Placeholder 8" descr="testlogo10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8748" y="656114"/>
            <a:ext cx="561499" cy="561499"/>
          </a:xfrm>
          <a:prstGeom prst="rect">
            <a:avLst/>
          </a:prstGeom>
        </p:spPr>
      </p:pic>
      <p:pic>
        <p:nvPicPr>
          <p:cNvPr id="11" name="Picture 10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414" y="1182846"/>
            <a:ext cx="567690" cy="567690"/>
          </a:xfrm>
          <a:prstGeom prst="rect">
            <a:avLst/>
          </a:prstGeom>
        </p:spPr>
      </p:pic>
      <p:pic>
        <p:nvPicPr>
          <p:cNvPr id="10" name="Picture 9" descr="testlogo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779" y="1189990"/>
            <a:ext cx="580073" cy="580073"/>
          </a:xfrm>
          <a:prstGeom prst="rect">
            <a:avLst/>
          </a:prstGeom>
        </p:spPr>
      </p:pic>
      <p:pic>
        <p:nvPicPr>
          <p:cNvPr id="12" name="Picture 11" descr="testlogo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670" y="1185228"/>
            <a:ext cx="564356" cy="564356"/>
          </a:xfrm>
          <a:prstGeom prst="rect">
            <a:avLst/>
          </a:prstGeom>
        </p:spPr>
      </p:pic>
      <p:pic>
        <p:nvPicPr>
          <p:cNvPr id="13" name="Picture 12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033" y="1183323"/>
            <a:ext cx="571024" cy="571024"/>
          </a:xfrm>
          <a:prstGeom prst="rect">
            <a:avLst/>
          </a:prstGeom>
        </p:spPr>
      </p:pic>
      <p:pic>
        <p:nvPicPr>
          <p:cNvPr id="22" name="Picture 21" descr="testlogo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4624" y="2106295"/>
            <a:ext cx="557213" cy="557213"/>
          </a:xfrm>
          <a:prstGeom prst="rect">
            <a:avLst/>
          </a:prstGeom>
        </p:spPr>
      </p:pic>
      <p:pic>
        <p:nvPicPr>
          <p:cNvPr id="23" name="Picture 22" descr="testlogo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2104866"/>
            <a:ext cx="558641" cy="558641"/>
          </a:xfrm>
          <a:prstGeom prst="rect">
            <a:avLst/>
          </a:prstGeom>
        </p:spPr>
      </p:pic>
      <p:pic>
        <p:nvPicPr>
          <p:cNvPr id="24" name="Picture 23" descr="testlogo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16" y="2099628"/>
            <a:ext cx="558641" cy="558641"/>
          </a:xfrm>
          <a:prstGeom prst="rect">
            <a:avLst/>
          </a:prstGeom>
        </p:spPr>
      </p:pic>
      <p:pic>
        <p:nvPicPr>
          <p:cNvPr id="25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648" y="2096770"/>
            <a:ext cx="561499" cy="561499"/>
          </a:xfrm>
          <a:prstGeom prst="rect">
            <a:avLst/>
          </a:prstGeom>
        </p:spPr>
      </p:pic>
      <p:pic>
        <p:nvPicPr>
          <p:cNvPr id="26" name="Picture 25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36" y="2626836"/>
            <a:ext cx="567690" cy="567690"/>
          </a:xfrm>
          <a:prstGeom prst="rect">
            <a:avLst/>
          </a:prstGeom>
        </p:spPr>
      </p:pic>
      <p:pic>
        <p:nvPicPr>
          <p:cNvPr id="28" name="Picture 27" descr="testlogo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759" y="2628741"/>
            <a:ext cx="564356" cy="564356"/>
          </a:xfrm>
          <a:prstGeom prst="rect">
            <a:avLst/>
          </a:prstGeom>
        </p:spPr>
      </p:pic>
      <p:pic>
        <p:nvPicPr>
          <p:cNvPr id="29" name="Picture 28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2648" y="2630646"/>
            <a:ext cx="571024" cy="571024"/>
          </a:xfrm>
          <a:prstGeom prst="rect">
            <a:avLst/>
          </a:prstGeom>
        </p:spPr>
      </p:pic>
      <p:pic>
        <p:nvPicPr>
          <p:cNvPr id="94" name="Picture 93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816" y="2630646"/>
            <a:ext cx="567690" cy="567690"/>
          </a:xfrm>
          <a:prstGeom prst="rect">
            <a:avLst/>
          </a:prstGeom>
        </p:spPr>
      </p:pic>
      <p:pic>
        <p:nvPicPr>
          <p:cNvPr id="95" name="Picture 94" descr="testlogo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4465" y="3379311"/>
            <a:ext cx="557213" cy="557213"/>
          </a:xfrm>
          <a:prstGeom prst="rect">
            <a:avLst/>
          </a:prstGeom>
        </p:spPr>
      </p:pic>
      <p:pic>
        <p:nvPicPr>
          <p:cNvPr id="96" name="Picture 95" descr="testlogo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26" y="3377883"/>
            <a:ext cx="558641" cy="558641"/>
          </a:xfrm>
          <a:prstGeom prst="rect">
            <a:avLst/>
          </a:prstGeom>
        </p:spPr>
      </p:pic>
      <p:pic>
        <p:nvPicPr>
          <p:cNvPr id="97" name="Picture 96" descr="testlogo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58" y="3372644"/>
            <a:ext cx="558641" cy="558641"/>
          </a:xfrm>
          <a:prstGeom prst="rect">
            <a:avLst/>
          </a:prstGeom>
        </p:spPr>
      </p:pic>
      <p:pic>
        <p:nvPicPr>
          <p:cNvPr id="98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489" y="3369786"/>
            <a:ext cx="561499" cy="561499"/>
          </a:xfrm>
          <a:prstGeom prst="rect">
            <a:avLst/>
          </a:prstGeom>
        </p:spPr>
      </p:pic>
      <p:pic>
        <p:nvPicPr>
          <p:cNvPr id="103" name="Picture 102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78" y="3899376"/>
            <a:ext cx="567690" cy="567690"/>
          </a:xfrm>
          <a:prstGeom prst="rect">
            <a:avLst/>
          </a:prstGeom>
        </p:spPr>
      </p:pic>
      <p:pic>
        <p:nvPicPr>
          <p:cNvPr id="105" name="Picture 104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266" y="3906520"/>
            <a:ext cx="571024" cy="571024"/>
          </a:xfrm>
          <a:prstGeom prst="rect">
            <a:avLst/>
          </a:prstGeom>
        </p:spPr>
      </p:pic>
      <p:pic>
        <p:nvPicPr>
          <p:cNvPr id="106" name="Picture 105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226" y="3899376"/>
            <a:ext cx="567690" cy="567690"/>
          </a:xfrm>
          <a:prstGeom prst="rect">
            <a:avLst/>
          </a:prstGeom>
        </p:spPr>
      </p:pic>
      <p:pic>
        <p:nvPicPr>
          <p:cNvPr id="107" name="Picture 106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89" y="3908425"/>
            <a:ext cx="567690" cy="567690"/>
          </a:xfrm>
          <a:prstGeom prst="rect">
            <a:avLst/>
          </a:prstGeom>
        </p:spPr>
      </p:pic>
      <p:pic>
        <p:nvPicPr>
          <p:cNvPr id="114" name="Picture 113" descr="testlogo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4498181"/>
            <a:ext cx="558641" cy="558641"/>
          </a:xfrm>
          <a:prstGeom prst="rect">
            <a:avLst/>
          </a:prstGeom>
        </p:spPr>
      </p:pic>
      <p:pic>
        <p:nvPicPr>
          <p:cNvPr id="115" name="Picture 114" descr="testlogo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266" y="4492943"/>
            <a:ext cx="558641" cy="558641"/>
          </a:xfrm>
          <a:prstGeom prst="rect">
            <a:avLst/>
          </a:prstGeom>
        </p:spPr>
      </p:pic>
      <p:pic>
        <p:nvPicPr>
          <p:cNvPr id="116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298" y="4490085"/>
            <a:ext cx="561499" cy="561499"/>
          </a:xfrm>
          <a:prstGeom prst="rect">
            <a:avLst/>
          </a:prstGeom>
        </p:spPr>
      </p:pic>
      <p:pic>
        <p:nvPicPr>
          <p:cNvPr id="117" name="Picture 116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504" y="5030153"/>
            <a:ext cx="567690" cy="567690"/>
          </a:xfrm>
          <a:prstGeom prst="rect">
            <a:avLst/>
          </a:prstGeom>
        </p:spPr>
      </p:pic>
      <p:pic>
        <p:nvPicPr>
          <p:cNvPr id="118" name="Picture 117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713" y="5034915"/>
            <a:ext cx="571024" cy="571024"/>
          </a:xfrm>
          <a:prstGeom prst="rect">
            <a:avLst/>
          </a:prstGeom>
        </p:spPr>
      </p:pic>
      <p:pic>
        <p:nvPicPr>
          <p:cNvPr id="119" name="Picture 118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658" y="5034915"/>
            <a:ext cx="567690" cy="567690"/>
          </a:xfrm>
          <a:prstGeom prst="rect">
            <a:avLst/>
          </a:prstGeom>
        </p:spPr>
      </p:pic>
      <p:pic>
        <p:nvPicPr>
          <p:cNvPr id="120" name="Picture 119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011" y="5030153"/>
            <a:ext cx="567690" cy="567690"/>
          </a:xfrm>
          <a:prstGeom prst="rect">
            <a:avLst/>
          </a:prstGeom>
        </p:spPr>
      </p:pic>
      <p:pic>
        <p:nvPicPr>
          <p:cNvPr id="121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321" y="4490085"/>
            <a:ext cx="561499" cy="561499"/>
          </a:xfrm>
          <a:prstGeom prst="rect">
            <a:avLst/>
          </a:prstGeom>
        </p:spPr>
      </p:pic>
      <p:pic>
        <p:nvPicPr>
          <p:cNvPr id="122" name="Picture 121" descr="testlogo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86" y="5690870"/>
            <a:ext cx="558641" cy="558641"/>
          </a:xfrm>
          <a:prstGeom prst="rect">
            <a:avLst/>
          </a:prstGeom>
        </p:spPr>
      </p:pic>
      <p:pic>
        <p:nvPicPr>
          <p:cNvPr id="124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949" y="5682774"/>
            <a:ext cx="561499" cy="561499"/>
          </a:xfrm>
          <a:prstGeom prst="rect">
            <a:avLst/>
          </a:prstGeom>
        </p:spPr>
      </p:pic>
      <p:pic>
        <p:nvPicPr>
          <p:cNvPr id="125" name="Picture 124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583" y="6222365"/>
            <a:ext cx="567690" cy="567690"/>
          </a:xfrm>
          <a:prstGeom prst="rect">
            <a:avLst/>
          </a:prstGeom>
        </p:spPr>
      </p:pic>
      <p:pic>
        <p:nvPicPr>
          <p:cNvPr id="126" name="Picture 125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91" y="6227128"/>
            <a:ext cx="571024" cy="571024"/>
          </a:xfrm>
          <a:prstGeom prst="rect">
            <a:avLst/>
          </a:prstGeom>
        </p:spPr>
      </p:pic>
      <p:pic>
        <p:nvPicPr>
          <p:cNvPr id="127" name="Picture 126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736" y="6227128"/>
            <a:ext cx="567690" cy="567690"/>
          </a:xfrm>
          <a:prstGeom prst="rect">
            <a:avLst/>
          </a:prstGeom>
        </p:spPr>
      </p:pic>
      <p:pic>
        <p:nvPicPr>
          <p:cNvPr id="128" name="Picture 127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090" y="6222365"/>
            <a:ext cx="567690" cy="567690"/>
          </a:xfrm>
          <a:prstGeom prst="rect">
            <a:avLst/>
          </a:prstGeom>
        </p:spPr>
      </p:pic>
      <p:pic>
        <p:nvPicPr>
          <p:cNvPr id="129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973" y="5682774"/>
            <a:ext cx="561499" cy="561499"/>
          </a:xfrm>
          <a:prstGeom prst="rect">
            <a:avLst/>
          </a:prstGeom>
        </p:spPr>
      </p:pic>
      <p:pic>
        <p:nvPicPr>
          <p:cNvPr id="130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776" y="5690870"/>
            <a:ext cx="561499" cy="561499"/>
          </a:xfrm>
          <a:prstGeom prst="rect">
            <a:avLst/>
          </a:prstGeom>
        </p:spPr>
      </p:pic>
      <p:pic>
        <p:nvPicPr>
          <p:cNvPr id="140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419" y="2080895"/>
            <a:ext cx="561499" cy="561499"/>
          </a:xfrm>
          <a:prstGeom prst="rect">
            <a:avLst/>
          </a:prstGeom>
        </p:spPr>
      </p:pic>
      <p:pic>
        <p:nvPicPr>
          <p:cNvPr id="141" name="Picture 140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053" y="2620486"/>
            <a:ext cx="567690" cy="567690"/>
          </a:xfrm>
          <a:prstGeom prst="rect">
            <a:avLst/>
          </a:prstGeom>
        </p:spPr>
      </p:pic>
      <p:pic>
        <p:nvPicPr>
          <p:cNvPr id="142" name="Picture 141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8261" y="2625249"/>
            <a:ext cx="571024" cy="571024"/>
          </a:xfrm>
          <a:prstGeom prst="rect">
            <a:avLst/>
          </a:prstGeom>
        </p:spPr>
      </p:pic>
      <p:pic>
        <p:nvPicPr>
          <p:cNvPr id="143" name="Picture 142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206" y="2625249"/>
            <a:ext cx="567690" cy="567690"/>
          </a:xfrm>
          <a:prstGeom prst="rect">
            <a:avLst/>
          </a:prstGeom>
        </p:spPr>
      </p:pic>
      <p:pic>
        <p:nvPicPr>
          <p:cNvPr id="144" name="Picture 143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560" y="2620486"/>
            <a:ext cx="567690" cy="567690"/>
          </a:xfrm>
          <a:prstGeom prst="rect">
            <a:avLst/>
          </a:prstGeom>
        </p:spPr>
      </p:pic>
      <p:pic>
        <p:nvPicPr>
          <p:cNvPr id="145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443" y="2080895"/>
            <a:ext cx="561499" cy="561499"/>
          </a:xfrm>
          <a:prstGeom prst="rect">
            <a:avLst/>
          </a:prstGeom>
        </p:spPr>
      </p:pic>
      <p:pic>
        <p:nvPicPr>
          <p:cNvPr id="146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246" y="2088991"/>
            <a:ext cx="561499" cy="561499"/>
          </a:xfrm>
          <a:prstGeom prst="rect">
            <a:avLst/>
          </a:prstGeom>
        </p:spPr>
      </p:pic>
      <p:pic>
        <p:nvPicPr>
          <p:cNvPr id="147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024" y="2088991"/>
            <a:ext cx="561499" cy="561499"/>
          </a:xfrm>
          <a:prstGeom prst="rect">
            <a:avLst/>
          </a:prstGeom>
        </p:spPr>
      </p:pic>
      <p:pic>
        <p:nvPicPr>
          <p:cNvPr id="148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75" y="3356451"/>
            <a:ext cx="561499" cy="561499"/>
          </a:xfrm>
          <a:prstGeom prst="rect">
            <a:avLst/>
          </a:prstGeom>
        </p:spPr>
      </p:pic>
      <p:pic>
        <p:nvPicPr>
          <p:cNvPr id="149" name="Picture 148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309" y="3896043"/>
            <a:ext cx="567690" cy="567690"/>
          </a:xfrm>
          <a:prstGeom prst="rect">
            <a:avLst/>
          </a:prstGeom>
        </p:spPr>
      </p:pic>
      <p:pic>
        <p:nvPicPr>
          <p:cNvPr id="150" name="Picture 149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518" y="3900805"/>
            <a:ext cx="571024" cy="571024"/>
          </a:xfrm>
          <a:prstGeom prst="rect">
            <a:avLst/>
          </a:prstGeom>
        </p:spPr>
      </p:pic>
      <p:pic>
        <p:nvPicPr>
          <p:cNvPr id="152" name="Picture 151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816" y="3896043"/>
            <a:ext cx="567690" cy="567690"/>
          </a:xfrm>
          <a:prstGeom prst="rect">
            <a:avLst/>
          </a:prstGeom>
        </p:spPr>
      </p:pic>
      <p:pic>
        <p:nvPicPr>
          <p:cNvPr id="153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699" y="3356451"/>
            <a:ext cx="561499" cy="561499"/>
          </a:xfrm>
          <a:prstGeom prst="rect">
            <a:avLst/>
          </a:prstGeom>
        </p:spPr>
      </p:pic>
      <p:pic>
        <p:nvPicPr>
          <p:cNvPr id="154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503" y="3364548"/>
            <a:ext cx="561499" cy="561499"/>
          </a:xfrm>
          <a:prstGeom prst="rect">
            <a:avLst/>
          </a:prstGeom>
        </p:spPr>
      </p:pic>
      <p:pic>
        <p:nvPicPr>
          <p:cNvPr id="155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280" y="3364548"/>
            <a:ext cx="561499" cy="561499"/>
          </a:xfrm>
          <a:prstGeom prst="rect">
            <a:avLst/>
          </a:prstGeom>
        </p:spPr>
      </p:pic>
      <p:pic>
        <p:nvPicPr>
          <p:cNvPr id="156" name="Picture 155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1506" y="3896043"/>
            <a:ext cx="571024" cy="571024"/>
          </a:xfrm>
          <a:prstGeom prst="rect">
            <a:avLst/>
          </a:prstGeom>
        </p:spPr>
      </p:pic>
      <p:pic>
        <p:nvPicPr>
          <p:cNvPr id="157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93" y="4498499"/>
            <a:ext cx="561499" cy="561499"/>
          </a:xfrm>
          <a:prstGeom prst="rect">
            <a:avLst/>
          </a:prstGeom>
        </p:spPr>
      </p:pic>
      <p:pic>
        <p:nvPicPr>
          <p:cNvPr id="158" name="Picture 157" descr="test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626" y="5046980"/>
            <a:ext cx="567690" cy="567690"/>
          </a:xfrm>
          <a:prstGeom prst="rect">
            <a:avLst/>
          </a:prstGeom>
        </p:spPr>
      </p:pic>
      <p:pic>
        <p:nvPicPr>
          <p:cNvPr id="159" name="Picture 158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835" y="5051743"/>
            <a:ext cx="571024" cy="571024"/>
          </a:xfrm>
          <a:prstGeom prst="rect">
            <a:avLst/>
          </a:prstGeom>
        </p:spPr>
      </p:pic>
      <p:pic>
        <p:nvPicPr>
          <p:cNvPr id="161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16" y="4498499"/>
            <a:ext cx="561499" cy="561499"/>
          </a:xfrm>
          <a:prstGeom prst="rect">
            <a:avLst/>
          </a:prstGeom>
        </p:spPr>
      </p:pic>
      <p:pic>
        <p:nvPicPr>
          <p:cNvPr id="162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820" y="4515485"/>
            <a:ext cx="561499" cy="561499"/>
          </a:xfrm>
          <a:prstGeom prst="rect">
            <a:avLst/>
          </a:prstGeom>
        </p:spPr>
      </p:pic>
      <p:pic>
        <p:nvPicPr>
          <p:cNvPr id="163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598" y="4515485"/>
            <a:ext cx="561499" cy="561499"/>
          </a:xfrm>
          <a:prstGeom prst="rect">
            <a:avLst/>
          </a:prstGeom>
        </p:spPr>
      </p:pic>
      <p:pic>
        <p:nvPicPr>
          <p:cNvPr id="164" name="Picture 163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1824" y="5038090"/>
            <a:ext cx="571024" cy="571024"/>
          </a:xfrm>
          <a:prstGeom prst="rect">
            <a:avLst/>
          </a:prstGeom>
        </p:spPr>
      </p:pic>
      <p:pic>
        <p:nvPicPr>
          <p:cNvPr id="165" name="Picture 164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5042853"/>
            <a:ext cx="571024" cy="571024"/>
          </a:xfrm>
          <a:prstGeom prst="rect">
            <a:avLst/>
          </a:prstGeom>
        </p:spPr>
      </p:pic>
      <p:pic>
        <p:nvPicPr>
          <p:cNvPr id="166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44" y="5679599"/>
            <a:ext cx="561499" cy="561499"/>
          </a:xfrm>
          <a:prstGeom prst="rect">
            <a:avLst/>
          </a:prstGeom>
        </p:spPr>
      </p:pic>
      <p:pic>
        <p:nvPicPr>
          <p:cNvPr id="168" name="Picture 167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3186" y="6223953"/>
            <a:ext cx="571024" cy="571024"/>
          </a:xfrm>
          <a:prstGeom prst="rect">
            <a:avLst/>
          </a:prstGeom>
        </p:spPr>
      </p:pic>
      <p:pic>
        <p:nvPicPr>
          <p:cNvPr id="169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368" y="5679599"/>
            <a:ext cx="561499" cy="561499"/>
          </a:xfrm>
          <a:prstGeom prst="rect">
            <a:avLst/>
          </a:prstGeom>
        </p:spPr>
      </p:pic>
      <p:pic>
        <p:nvPicPr>
          <p:cNvPr id="170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71" y="5687695"/>
            <a:ext cx="561499" cy="561499"/>
          </a:xfrm>
          <a:prstGeom prst="rect">
            <a:avLst/>
          </a:prstGeom>
        </p:spPr>
      </p:pic>
      <p:pic>
        <p:nvPicPr>
          <p:cNvPr id="171" name="Content Placeholder 8" descr="testlogo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949" y="5687695"/>
            <a:ext cx="561499" cy="561499"/>
          </a:xfrm>
          <a:prstGeom prst="rect">
            <a:avLst/>
          </a:prstGeom>
        </p:spPr>
      </p:pic>
      <p:pic>
        <p:nvPicPr>
          <p:cNvPr id="172" name="Picture 171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8175" y="6219190"/>
            <a:ext cx="571024" cy="571024"/>
          </a:xfrm>
          <a:prstGeom prst="rect">
            <a:avLst/>
          </a:prstGeom>
        </p:spPr>
      </p:pic>
      <p:pic>
        <p:nvPicPr>
          <p:cNvPr id="173" name="Picture 172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151" y="6223953"/>
            <a:ext cx="571024" cy="571024"/>
          </a:xfrm>
          <a:prstGeom prst="rect">
            <a:avLst/>
          </a:prstGeom>
        </p:spPr>
      </p:pic>
      <p:pic>
        <p:nvPicPr>
          <p:cNvPr id="174" name="Picture 173" descr="testlogo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409" y="6223953"/>
            <a:ext cx="571024" cy="571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6725" y="1019651"/>
            <a:ext cx="7598569" cy="1092200"/>
          </a:xfrm>
        </p:spPr>
        <p:txBody>
          <a:bodyPr/>
          <a:lstStyle/>
          <a:p>
            <a:r>
              <a:rPr lang="fr-FR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I. Présentation du jeu étudié</a:t>
            </a:r>
            <a:endParaRPr lang="fr-FR" sz="2400" dirty="0"/>
          </a:p>
          <a:p>
            <a:r>
              <a:rPr lang="fr-FR" sz="2400" dirty="0"/>
              <a:t>II. Généralités</a:t>
            </a:r>
            <a:endParaRPr lang="fr-FR" sz="2400" dirty="0"/>
          </a:p>
          <a:p>
            <a:r>
              <a:rPr lang="fr-FR" sz="2400" dirty="0"/>
              <a:t>III. Stratégies naïves</a:t>
            </a:r>
            <a:endParaRPr lang="fr-FR" sz="2400" dirty="0"/>
          </a:p>
          <a:p>
            <a:r>
              <a:rPr lang="fr-FR" sz="2400" dirty="0"/>
              <a:t>IV. Stratégies gloutonnes</a:t>
            </a:r>
            <a:endParaRPr lang="fr-FR" sz="2400" dirty="0"/>
          </a:p>
          <a:p>
            <a:r>
              <a:rPr lang="fr-FR" sz="2400" dirty="0"/>
              <a:t>V. Strategies adaptatives</a:t>
            </a:r>
            <a:endParaRPr lang="fr-FR" sz="2400" dirty="0"/>
          </a:p>
          <a:p>
            <a:r>
              <a:rPr lang="fr-FR" sz="2400" dirty="0"/>
              <a:t>VI. Réseaux de neurones</a:t>
            </a:r>
            <a:endParaRPr lang="fr-FR" sz="2400" dirty="0"/>
          </a:p>
          <a:p>
            <a:r>
              <a:rPr lang="fr-FR" sz="2400" dirty="0"/>
              <a:t>VII. Résultats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/>
        </p:nvGraphicFramePr>
        <p:xfrm>
          <a:off x="0" y="1956435"/>
          <a:ext cx="9144000" cy="4902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0080"/>
                <a:gridCol w="4163060"/>
                <a:gridCol w="4340860"/>
              </a:tblGrid>
              <a:tr h="122555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6000" b="0"/>
                        <a:t>1</a:t>
                      </a:r>
                      <a:endParaRPr lang="fr-FR" altLang="en-US" sz="6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3000" b="0"/>
                        <a:t>Adaptative</a:t>
                      </a:r>
                      <a:endParaRPr lang="fr-FR" altLang="en-US" sz="3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3000" b="0">
                          <a:sym typeface="+mn-ea"/>
                        </a:rPr>
                        <a:t>Adaptative</a:t>
                      </a:r>
                      <a:endParaRPr lang="fr-FR" altLang="en-US" sz="3000" b="0">
                        <a:sym typeface="+mn-ea"/>
                      </a:endParaRPr>
                    </a:p>
                  </a:txBody>
                  <a:tcPr marL="68580" marR="68580" marT="34290" marB="34290"/>
                </a:tc>
              </a:tr>
              <a:tr h="122555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6000">
                          <a:sym typeface="+mn-ea"/>
                        </a:rPr>
                        <a:t>2</a:t>
                      </a:r>
                      <a:endParaRPr lang="fr-FR" altLang="en-US" sz="6000">
                        <a:sym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3000"/>
                        <a:t>Glouton</a:t>
                      </a:r>
                      <a:endParaRPr lang="fr-FR" altLang="en-US" sz="300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3000"/>
                        <a:t>Naïve</a:t>
                      </a:r>
                      <a:endParaRPr lang="fr-FR" altLang="en-US" sz="3000"/>
                    </a:p>
                  </a:txBody>
                  <a:tcPr marL="68580" marR="68580" marT="34290" marB="34290"/>
                </a:tc>
              </a:tr>
              <a:tr h="122555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6000"/>
                        <a:t>3</a:t>
                      </a:r>
                      <a:endParaRPr lang="fr-FR" altLang="en-US" sz="600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3000">
                          <a:sym typeface="+mn-ea"/>
                        </a:rPr>
                        <a:t>Naïve</a:t>
                      </a:r>
                      <a:endParaRPr lang="fr-FR" altLang="en-US" sz="3000">
                        <a:sym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3000">
                          <a:sym typeface="+mn-ea"/>
                        </a:rPr>
                        <a:t>Glouton</a:t>
                      </a:r>
                      <a:endParaRPr lang="fr-FR" altLang="en-US" sz="3000">
                        <a:sym typeface="+mn-ea"/>
                      </a:endParaRPr>
                    </a:p>
                  </a:txBody>
                  <a:tcPr marL="68580" marR="68580" marT="34290" marB="34290"/>
                </a:tc>
              </a:tr>
              <a:tr h="122555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6000"/>
                        <a:t>4</a:t>
                      </a:r>
                      <a:endParaRPr lang="fr-FR" altLang="en-US" sz="600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3000">
                          <a:sym typeface="+mn-ea"/>
                        </a:rPr>
                        <a:t>Naïve</a:t>
                      </a:r>
                      <a:endParaRPr lang="fr-FR" altLang="en-US" sz="3000">
                        <a:sym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sz="3000"/>
                        <a:t>Naïve</a:t>
                      </a:r>
                      <a:endParaRPr lang="fr-FR" altLang="en-US" sz="300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39080" cy="1092200"/>
          </a:xfrm>
        </p:spPr>
        <p:txBody>
          <a:bodyPr>
            <a:noAutofit/>
          </a:bodyPr>
          <a:lstStyle/>
          <a:p>
            <a:r>
              <a:rPr lang="fr-FR" altLang="en-US" sz="4400"/>
              <a:t>COmparaison</a:t>
            </a:r>
            <a:endParaRPr lang="fr-FR" altLang="en-US" sz="44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30626" y="5717381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>
                <a:solidFill>
                  <a:schemeClr val="bg1"/>
                </a:solidFill>
              </a:rPr>
            </a:fld>
            <a:endParaRPr lang="fr-FR" sz="75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4365" y="1462088"/>
            <a:ext cx="385048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000">
                <a:solidFill>
                  <a:srgbClr val="FF0000"/>
                </a:solidFill>
              </a:rPr>
              <a:t>loup</a:t>
            </a:r>
            <a:endParaRPr lang="fr-FR" altLang="en-US" sz="30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94409" y="1462088"/>
            <a:ext cx="385048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000">
                <a:solidFill>
                  <a:srgbClr val="00B0F0"/>
                </a:solidFill>
              </a:rPr>
              <a:t>lapin</a:t>
            </a:r>
            <a:endParaRPr lang="fr-FR" altLang="en-US" sz="3000">
              <a:solidFill>
                <a:srgbClr val="00B0F0"/>
              </a:solidFill>
            </a:endParaRPr>
          </a:p>
        </p:txBody>
      </p:sp>
      <p:pic>
        <p:nvPicPr>
          <p:cNvPr id="10" name="Content Placeholder 9" descr="testlogo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6959" y="2015490"/>
            <a:ext cx="1061561" cy="1061561"/>
          </a:xfrm>
          <a:prstGeom prst="rect">
            <a:avLst/>
          </a:prstGeom>
        </p:spPr>
      </p:pic>
      <p:pic>
        <p:nvPicPr>
          <p:cNvPr id="13" name="Picture 12" descr="testlogo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19" y="2012950"/>
            <a:ext cx="1064419" cy="1064419"/>
          </a:xfrm>
          <a:prstGeom prst="rect">
            <a:avLst/>
          </a:prstGeom>
        </p:spPr>
      </p:pic>
      <p:pic>
        <p:nvPicPr>
          <p:cNvPr id="11" name="Picture 10" descr="testlogo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84" y="3292158"/>
            <a:ext cx="1064419" cy="1064419"/>
          </a:xfrm>
          <a:prstGeom prst="rect">
            <a:avLst/>
          </a:prstGeom>
        </p:spPr>
      </p:pic>
      <p:pic>
        <p:nvPicPr>
          <p:cNvPr id="12" name="Picture 11" descr="testlogo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9" y="3292158"/>
            <a:ext cx="1056799" cy="1056799"/>
          </a:xfrm>
          <a:prstGeom prst="rect">
            <a:avLst/>
          </a:prstGeom>
        </p:spPr>
      </p:pic>
      <p:pic>
        <p:nvPicPr>
          <p:cNvPr id="14" name="Picture 13" descr="testlogo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343" y="4504849"/>
            <a:ext cx="1064895" cy="1064895"/>
          </a:xfrm>
          <a:prstGeom prst="rect">
            <a:avLst/>
          </a:prstGeom>
        </p:spPr>
      </p:pic>
      <p:pic>
        <p:nvPicPr>
          <p:cNvPr id="122" name="Picture 121" descr="testlogo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738" y="4513421"/>
            <a:ext cx="1056323" cy="1056323"/>
          </a:xfrm>
          <a:prstGeom prst="rect">
            <a:avLst/>
          </a:prstGeom>
        </p:spPr>
      </p:pic>
      <p:pic>
        <p:nvPicPr>
          <p:cNvPr id="15" name="Picture 14" descr="testlogo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625" y="5790089"/>
            <a:ext cx="1090136" cy="1090136"/>
          </a:xfrm>
          <a:prstGeom prst="rect">
            <a:avLst/>
          </a:prstGeom>
        </p:spPr>
      </p:pic>
      <p:pic>
        <p:nvPicPr>
          <p:cNvPr id="16" name="Picture 15" descr="testlogo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5214" y="5812473"/>
            <a:ext cx="1044893" cy="1044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Conclusion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990" y="2141855"/>
            <a:ext cx="8970010" cy="3649345"/>
          </a:xfrm>
        </p:spPr>
        <p:txBody>
          <a:bodyPr/>
          <a:p>
            <a:r>
              <a:rPr lang="fr-FR" altLang="en-US" sz="2800"/>
              <a:t>1) Etude du jeu</a:t>
            </a:r>
            <a:endParaRPr lang="fr-FR" altLang="en-US" sz="2800"/>
          </a:p>
          <a:p>
            <a:r>
              <a:rPr lang="fr-FR" altLang="en-US" sz="2800"/>
              <a:t>2) Création de diverses stratégies</a:t>
            </a:r>
            <a:endParaRPr lang="fr-FR" altLang="en-US" sz="2800"/>
          </a:p>
          <a:p>
            <a:r>
              <a:rPr lang="fr-FR" altLang="en-US" sz="2800"/>
              <a:t>3) Comparaison des performances des différentes stratégies</a:t>
            </a:r>
            <a:endParaRPr lang="fr-FR" alt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60521"/>
            <a:ext cx="7598569" cy="1092200"/>
          </a:xfrm>
        </p:spPr>
        <p:txBody>
          <a:bodyPr/>
          <a:p>
            <a:r>
              <a:rPr lang="fr-FR" altLang="en-US"/>
              <a:t>Annexe: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26820"/>
            <a:ext cx="4222115" cy="5290820"/>
          </a:xfrm>
        </p:spPr>
        <p:txBody>
          <a:bodyPr>
            <a:noAutofit/>
          </a:bodyPr>
          <a:p>
            <a:r>
              <a:rPr lang="fr-FR" altLang="en-US" sz="2000"/>
              <a:t>Ouverture Q learning</a:t>
            </a:r>
            <a:endParaRPr lang="fr-FR" altLang="en-US" sz="2000"/>
          </a:p>
          <a:p>
            <a:r>
              <a:rPr lang="fr-FR" altLang="en-US" sz="2000">
                <a:sym typeface="+mn-ea"/>
              </a:rPr>
              <a:t>Structure du code</a:t>
            </a:r>
            <a:endParaRPr lang="fr-FR" altLang="en-US" sz="2000"/>
          </a:p>
          <a:p>
            <a:r>
              <a:rPr lang="fr-FR" altLang="en-US" sz="2000"/>
              <a:t>Code Calcul</a:t>
            </a:r>
            <a:endParaRPr lang="fr-FR" altLang="en-US" sz="2000"/>
          </a:p>
          <a:p>
            <a:r>
              <a:rPr lang="fr-FR" altLang="en-US" sz="2000"/>
              <a:t>Code Algoglouton2</a:t>
            </a:r>
            <a:endParaRPr lang="fr-FR" altLang="en-US" sz="2000"/>
          </a:p>
          <a:p>
            <a:r>
              <a:rPr lang="fr-FR" altLang="en-US" sz="2000"/>
              <a:t>Code Strategiepoti</a:t>
            </a:r>
            <a:endParaRPr lang="fr-FR" altLang="en-US" sz="2000"/>
          </a:p>
          <a:p>
            <a:r>
              <a:rPr lang="fr-FR" altLang="en-US" sz="2000"/>
              <a:t>Code Strategie naïve</a:t>
            </a:r>
            <a:endParaRPr lang="fr-FR" altLang="en-US" sz="2000"/>
          </a:p>
          <a:p>
            <a:r>
              <a:rPr lang="fr-FR" altLang="en-US" sz="2000"/>
              <a:t>Code Strategie_adaptative</a:t>
            </a:r>
            <a:endParaRPr lang="fr-FR" altLang="en-US" sz="2000"/>
          </a:p>
          <a:p>
            <a:r>
              <a:rPr lang="fr-FR" altLang="en-US" sz="2000"/>
              <a:t>Code NN_Generation</a:t>
            </a:r>
            <a:endParaRPr lang="fr-FR" altLang="en-US" sz="2000"/>
          </a:p>
          <a:p>
            <a:r>
              <a:rPr lang="fr-FR" altLang="en-US" sz="2000"/>
              <a:t>Code Test_strategies_optimale</a:t>
            </a:r>
            <a:endParaRPr lang="fr-FR" altLang="en-US" sz="2000"/>
          </a:p>
          <a:p>
            <a:r>
              <a:rPr lang="fr-FR" altLang="en-US" sz="2000"/>
              <a:t>Code Tournament</a:t>
            </a:r>
            <a:endParaRPr lang="fr-FR" altLang="en-US" sz="2000"/>
          </a:p>
          <a:p>
            <a:r>
              <a:rPr lang="fr-FR" altLang="en-US" sz="2000"/>
              <a:t>Code Tournoi</a:t>
            </a:r>
            <a:endParaRPr lang="fr-FR" altLang="en-US" sz="2000"/>
          </a:p>
          <a:p>
            <a:r>
              <a:rPr lang="fr-FR" altLang="en-US" sz="2000"/>
              <a:t>Code Joueur_vs_opti</a:t>
            </a:r>
            <a:endParaRPr lang="fr-FR" alt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6" y="116840"/>
            <a:ext cx="7598569" cy="1456267"/>
          </a:xfrm>
        </p:spPr>
        <p:txBody>
          <a:bodyPr/>
          <a:lstStyle/>
          <a:p>
            <a:r>
              <a:rPr lang="fr-FR" altLang="en-US"/>
              <a:t>Ouverture</a:t>
            </a:r>
            <a:br>
              <a:rPr lang="fr-FR" altLang="en-US"/>
            </a:br>
            <a:r>
              <a:rPr lang="fr-FR" altLang="en-US"/>
              <a:t>Q-learning</a:t>
            </a:r>
            <a:endParaRPr lang="fr-F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935730"/>
            <a:ext cx="9688195" cy="3649345"/>
          </a:xfrm>
        </p:spPr>
        <p:txBody>
          <a:bodyPr/>
          <a:lstStyle/>
          <a:p>
            <a:r>
              <a:rPr lang="fr-FR" altLang="en-US"/>
              <a:t>source </a:t>
            </a:r>
            <a:r>
              <a:rPr lang="en-US"/>
              <a:t>https://rubikscode.net/2021/07/13/deep-q-learning-with-python-and-tensorflow-2-0/</a:t>
            </a:r>
            <a:endParaRPr lang="en-US"/>
          </a:p>
        </p:txBody>
      </p:sp>
      <p:pic>
        <p:nvPicPr>
          <p:cNvPr id="6" name="Picture 5" descr="Featured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1572895"/>
            <a:ext cx="6969760" cy="392049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20700"/>
            <a:ext cx="7598569" cy="1456267"/>
          </a:xfrm>
        </p:spPr>
        <p:txBody>
          <a:bodyPr/>
          <a:p>
            <a:r>
              <a:rPr lang="fr-FR" altLang="en-US">
                <a:sym typeface="+mn-ea"/>
              </a:rPr>
              <a:t>Structure du code</a:t>
            </a:r>
            <a:br>
              <a:rPr lang="fr-FR" alt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mtClean="0"/>
            </a:fld>
            <a:endParaRPr lang="fr-FR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875" y="2141855"/>
            <a:ext cx="7070725" cy="364934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2680970" y="5243830"/>
            <a:ext cx="642620" cy="240030"/>
          </a:xfrm>
          <a:prstGeom prst="rect">
            <a:avLst/>
          </a:prstGeom>
          <a:solidFill>
            <a:srgbClr val="FA558F"/>
          </a:solidFill>
          <a:ln>
            <a:solidFill>
              <a:srgbClr val="FA55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488565" y="5243830"/>
            <a:ext cx="9785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200" b="1"/>
              <a:t>Tournament</a:t>
            </a:r>
            <a:endParaRPr lang="fr-FR" altLang="en-US" sz="12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5266"/>
            <a:ext cx="7598569" cy="1092200"/>
          </a:xfrm>
        </p:spPr>
        <p:txBody>
          <a:bodyPr/>
          <a:p>
            <a:r>
              <a:rPr lang="fr-FR" altLang="en-US"/>
              <a:t>Code calcul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0626" y="5662613"/>
            <a:ext cx="413375" cy="283369"/>
          </a:xfrm>
        </p:spPr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7" name="Text Box 6"/>
          <p:cNvSpPr txBox="1"/>
          <p:nvPr/>
        </p:nvSpPr>
        <p:spPr>
          <a:xfrm>
            <a:off x="92869" y="1317784"/>
            <a:ext cx="4974908" cy="4351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/>
              <a:t># Script pout faire du calcul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from typing import List, Tuple, Callable, Union, Any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def J(l1: List[int], l2: List[int]) -&gt; int: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Calcule la distance entre deux points.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- l1 (List[int]): Coordonnées du premier point [x1, y1].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- l2 (List[int]): Coordonnées du deuxième point [x2, y2].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- int: Distance entre les deux points.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return abs(l1[0] - l2[0]) + abs(l1[1] - l2[1])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def P(n: int) -&gt; int: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Calcule le nombre de cases accessibles avec un nombre de déplacements n.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- n (int): Nombre de déplacements.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- int: Nombre de cases accessibles.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return 2 * n * (n + 1) + 1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def Some_pos(l1: List[int], l2: List[int]) -&gt; List[int]: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Effectue la somme des coordonnées de deux points.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- l1 (List[int]): Coordonnées du premier point [x1, y1].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- l2 (List[int]): Coordonnées du deuxième point [x2, y2].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- List[int]: Somme des coordonnées [x1 + x2, y1 + y2].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return [l1[0] + l2[0], l1[1] + l2[1]]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</a:t>
            </a:r>
            <a:endParaRPr lang="en-US" sz="900"/>
          </a:p>
        </p:txBody>
      </p:sp>
      <p:sp>
        <p:nvSpPr>
          <p:cNvPr id="9" name="Text Box 8"/>
          <p:cNvSpPr txBox="1"/>
          <p:nvPr/>
        </p:nvSpPr>
        <p:spPr>
          <a:xfrm>
            <a:off x="4794409" y="1199674"/>
            <a:ext cx="4032409" cy="3964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Dp(n: int)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Calcule tous les déplacements possibles pour un joueur avec n déplacements.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n (int): Nombre de déplacements.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Liste des déplacements possibles.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[[i, j] for i in range(-n, n+1) for j in range(-n + abs(i), n - abs(i) + 1)]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Dp2(n: int)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Déplacements possibles du joueur 2 avec n déplacements.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n (int): Nombre de déplacements.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Liste des déplacements possibles pour le joueur 2.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Dp(n)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Dp1(n: int)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Déplacements possibles du joueur 1 avec n déplacements.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n (int): Nombre de déplacements.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Liste des déplacements possibles pour le joueur 1.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Dp(n + 1)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6" y="157004"/>
            <a:ext cx="7598569" cy="1092200"/>
          </a:xfrm>
        </p:spPr>
        <p:txBody>
          <a:bodyPr/>
          <a:p>
            <a:r>
              <a:rPr lang="fr-FR" altLang="en-US"/>
              <a:t>Code calcul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58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H(M1: List[List[int]], M2: List[List[int]], l1: List[int], l2: List[int])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Calcule la distance entre les deux joueurs possible après un déplacement limité à n.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M1 (List[List[int]]): Liste des déplacements possibles pour le joueur 1.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M2 (List[List[int]]): Liste des déplacements possibles pour le joueur 2.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l1 (List[int]): Coordonnées du joueur 1 [x1, y1].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l2 (List[int]): Coordonnées du joueur 2 [x2, y2].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Matrice des distances entre les déplacements possibles des joueurs.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[[J(Some_pos(M1[j], l1), Some_pos(M2[i], l2)) for j in range(len(M1))] for i in range(len(M2))]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Possibilite_futur(n: int, Position1: List[int], Position2: List[int])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Appelle la fonction H avec les entrées d'une situation de jeu.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n (int): Nombre de déplacements limité.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Position1 (List[int]): Coordonnées du joueur 1 [x1, y1].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Position2 (List[int]): Coordonnées du joueur 2 [x2, y2].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Résultat de la fonction H.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H(Dp1(n), Dp2(n), Position1, Position2)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relu(n: int) -&gt; int: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Fonction Rectified Linear Unit (ReLU).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n (int): Valeur à laquelle appliquer la fonction ReLU.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int: Résultat de la fonction ReLU.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n if n &gt;= 0 else 0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endParaRPr lang="en-US" sz="900"/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5071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gain2(M: List[List[int]], n: int, Position1: List[int], Position2: List[int])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Calcule la matrice des gains pour le joueur 2.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M (List[List[int]]): Matrice des distances entre les déplacements possibles des joueurs.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n (int): Nombre de déplacements limité.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Position1 (List[int]): Coordonnées du joueur 1 [x1, y1].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Position2 (List[int]): Coordonnées du joueur 2 [x2, y2].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Matrice des gains pour le joueur 2.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[[j - relu(J(Position1, Position2) - 2 * n - 1) for j in i] for i in M]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G2(n: int, Position1: List[int], Position2: List[int])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Calcule la matrice des gains pour le joueur 2 en utilisant la fonction gain2.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n (int): Nombre de déplacements limité.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Position1 (List[int]): Coordonnées du joueur 1 [x1, y1].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Position2 (List[int]): Coordonnées du joueur 2 [x2, y2].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Matrice des gains pour le joueur 2.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gain2(Possibilite_futur(n, Position1, Position2), n, Position1, Position2)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mat_min_max(M):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M: Matrice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Minimum et maximum dans la matrice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len(M) &gt; 0 and len(M[0]) &gt; 1: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mini = M[0][0]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maxi = M[0][0]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i in M: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j in i: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mini &gt; j: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mini = j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j &gt; maxi: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maxi = j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mini = 0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maxi = 0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M, mini, maxi</a:t>
            </a:r>
            <a:endParaRPr lang="en-US" sz="900"/>
          </a:p>
          <a:p>
            <a:endParaRPr lang="en-US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calcul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64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gain1(mat_tuple: Tuple[List[List[int]], int, int])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Calcule la matrice des gains pour le joueur 1.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mat_tuple (Tuple[List[List[int]], int, int]): Tuple contenant la matrice des gains du joueur 2 (mat_tuple[0]),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la valeur minimale de cette matrice (mat_tuple[1]) et la valeur maximale (mat_tuple[2]).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Matrice des gains pour le joueur 1.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[[mat_tuple[2] - mat_tuple[1] - j for j in i] for i in mat_tuple[0]]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G1(n: int, Position1: List[int], Position2: List[int])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Calcule la matrice des gains pour le joueur 1 en utilisant la fonction gain1.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n (int): Nombre de déplacements limité.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Position1 (List[int]): Coordonnées du joueur 1 [x1, y1].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Position2 (List[int]): Coordonnées du joueur 2 [x2, y2].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Matrice des gains pour le joueur 1.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gain1(mat_min_max(G2(n, Position1, Position2)))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symetricG1(n: int, Position1: List[int], Position2: List[int]) -&gt; List[List[int]]: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Calcule la matrice des gains symétrique pour le joueur 1.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Parameters: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n (int): Nombre de déplacements limité.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Position1 (List[int]): Coordonnées du joueur 1 [x1, y1].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Position2 (List[int]): Coordonnées du joueur 2 [x2, y2].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Returns: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- List[List[int]]: Matrice des gains symétrique pour le joueur 1.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[[-j for j in i] for i in G2(n, Position1, Position2)]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2940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#print(G1(1, posj1, posj2))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association(n):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Le but de cette fonction est de relier les déplacement des joueurs a la bonne ligne dans la matrice de gain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n: valeur du deplacement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dictionaire entre deplacement effectuer et indice de la ligne/colonne dans la matrice de gain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table = {}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compteur = 0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x in range(-n, n+1):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y in range(-abs(n-abs(x)), abs(n-abs(x))+1):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table[(x, y)] = compteur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compteur += 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table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liste_table = []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range(6):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liste_table.append(association(i)) # table d'association entre les deplacements et la colone ou la ligne dans le matrice de gain avec n fixe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print(liste_table)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endParaRPr lang="en-US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419600" y="1097280"/>
            <a:ext cx="4614863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distance_moyenne_j2(deplacement):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deplacement: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:return: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somme = 0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emplacement = Some_pos(coord_j2, deplacement)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compteur = 0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i in range(P(n+1)):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Some_pos(coord_j1, list(lien_dp_proba_j1[i])) in case_acessible_j2: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somme += J(emplacement, Some_pos(coord_j1, list(lien_dp_proba_j1[i])))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compteur += 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[emplacement, deplacement, somme / compteur]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graphique(x, y, z):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x: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y: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z: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:return: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 = plt.axes(projection='3d')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ax.plot_trisurf(x, y, z,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cmap='inferno', edgecolor='black')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ax.set_xlabel('X')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ax.set_ylabel('Y')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ax.set_zlabel('Probabilité')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CMRmap  gist_rainbow, viridis , inferno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plt.show()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joueur1_distance_moyenne = []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case_acessible_j2 = []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range(P(n)):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case_acessible_j2.append(Some_pos(coord_j2, lien_dp_proba_j2[i]))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print(case_acessible_j2)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j in range(P(n+1)):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Some_pos(coord_j1, lien_dp_proba_j1[j]) in case_acessible_j2: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joueur1_distance_moyenne.append(distance_moyenne_j1(list(lien_dp_proba_j1[j])))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print(Joueur1_distance_moyenne)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print(totale) # maintenant plus une valeur est basse plus elle doit avoir une grande probabilite grace a l'inverse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joueur1_distance_moyenne_inverse = [(x[0], x[1], 1/((x[2])**puissance_j1)) for x in joueur1_distance_moyenne]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Algoglouton2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1089" y="5480685"/>
            <a:ext cx="413375" cy="283369"/>
          </a:xfrm>
        </p:spPr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545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/>
              <a:t>from Calcul import *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import matplotlib.pyplot as plt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import numpy as np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def glouton(coord_j1, coord_j2, n=4, affichage=False):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:param coord_j2: emplacement du joueur 2 sous la forme [x2 ,y2]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:param coord_j1: emplacement du joueur 1 sous la forme [x1, y1]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:param n: nb de deplacement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:param affichage: quand vaut true affiche les strategies sur des graphiques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:return: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puissance_j1 = 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puissance_j2 = 1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lien_dp_proba_j2 = {}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les_deplacements_j2 = Dp(n)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for i in range(P(n)):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lien_dp_proba_j2[i] = tuple(les_deplacements_j2[i])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# print(lien_dp_proba_j2[0])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lien_dp_proba_j1 = {}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les_deplacemetns = Dp1(n)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for i in range(P(n+1)):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lien_dp_proba_j1[i] = tuple(les_deplacemetns[i])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# print(lien_dp_proba_j1[0])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# Le joueur 1 ne va se deplacer que dans les cases accesibles par le joueur 2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def distance_moyenne_j1(deplacement):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"""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:param deplacement: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:return: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somme = 0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emplacement = Some_pos(coord_j1, deplacement)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for i in range(P(n)):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    somme += J(emplacement, Some_pos(coord_j2, list(lien_dp_proba_j2[i])))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return [emplacement, deplacement, somme / P(n)]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Algoglouton2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93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somme_inverse = sum(x[2] for x in joueur1_distance_moyenne_inverse)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print(Joueur1_distance_moyenne_inverse)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print(somme_inverse)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probabilite_deplacement_j1 = [[x[1], x[2]/somme_inverse] for x in joueur1_distance_moyenne_inverse]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affichage: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print(probabilite_deplacement_j1)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somme_proba = sum(x[1] for x in probabilite_deplacement_j1)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on reajuste en raison des erreurs de calcul en addition de float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probabilite_deplacement_j1[1][1] += 1 - somme_proba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somme_proba = sum(x[1] for x in probabilite_deplacement_j1)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affichage: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print(somme_proba)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x = np.array([x[0][0] for x in probabilite_deplacement_j1])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y = np.array([x[0][1] for x in probabilite_deplacement_j1])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z = np.array([x[1] for x in probabilite_deplacement_j1])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graphique(x, y, z)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 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On a donc la strategie du joueur 1 dans probabilite_deplacement_j1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on fait de meme pour j2 seule difference ici on veut la plus grande distance possible 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affichage: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print(joueur1_distance_moyenne)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deplacement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joueur2_distance_moyenne = []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j in range(P(n)):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joueur2_distance_moyenne.append(distance_moyenne_j2(list(lien_dp_proba_j2[j])))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distance_moyenne_j2_puissance = [[x[0], x[2]**puissance_j2] for x in joueur2_distance_moyenne]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totale = sum([x[1] for x in distance_moyenne_j2_puissance])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probabilite_deplacement_j2 = [[x[0], x[1]/totale] for x in distance_moyenne_j2_puissance]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affichage: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print(probabilite_deplacement_j2)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print(sum([x[1] for x in probabilite_deplacement_j2]))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probabilite_deplacement_j2[0][1] += 1 - sum([x[1] for x in probabilite_deplacement_j2])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1156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x = np.array([x[0][0] for x in probabilite_deplacement_j2])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y = np.array([x[0][1] for x in probabilite_deplacement_j2])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z = np.array([x[1] for x in probabilite_deplacement_j2])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graphique(x, y, z)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[probabilite_deplacement_j1, probabilite_deplacement_j2]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glouton([0, 0], [0, 1], affichage=True)</a:t>
            </a:r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étudié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7370" y="2876551"/>
            <a:ext cx="7598569" cy="2736850"/>
          </a:xfrm>
        </p:spPr>
        <p:txBody>
          <a:bodyPr/>
          <a:lstStyle/>
          <a:p>
            <a:r>
              <a:rPr lang="fr-FR" dirty="0"/>
              <a:t>2 joueurs</a:t>
            </a:r>
            <a:endParaRPr lang="fr-FR" dirty="0"/>
          </a:p>
          <a:p>
            <a:r>
              <a:rPr lang="fr-FR" dirty="0"/>
              <a:t>Les joueurs se déplacent simultanément sur une grille infinie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>
                <a:solidFill>
                  <a:srgbClr val="FF0000"/>
                </a:solidFill>
              </a:rPr>
              <a:t>joueur 1 (loup)</a:t>
            </a:r>
            <a:r>
              <a:rPr lang="fr-FR" dirty="0"/>
              <a:t> a 4 déplacements le second a 5 déplacements pour finir une partie le loup doit se trouver sur la même case que le </a:t>
            </a:r>
            <a:r>
              <a:rPr lang="fr-FR" dirty="0">
                <a:solidFill>
                  <a:srgbClr val="00B0F0"/>
                </a:solidFill>
              </a:rPr>
              <a:t>joueur 2 (lapin)</a:t>
            </a:r>
            <a:r>
              <a:rPr lang="fr-FR" dirty="0"/>
              <a:t> après un déplacement</a:t>
            </a:r>
            <a:endParaRPr lang="fr-FR" dirty="0"/>
          </a:p>
          <a:p>
            <a:r>
              <a:rPr lang="fr-FR" dirty="0"/>
              <a:t>Pas de déplacement en diagonale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851322" y="464186"/>
            <a:ext cx="2788489" cy="273685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Strategieopti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/>
              <a:t>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On implémente ici la strategie optimale determiner par algoglouton2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from Calcul import *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from random import random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from algoglouton2 import glouton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n = 4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On va calculer tous les cas ou la distance est inferieur ou egale a n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lien_deplacement_j1 = {}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lien_deplacement_j2 = {}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les_deplacemetns = Dp2(n)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Liste_deplacement_proba_j1 = []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Liste_deplacement_proba_j2 = []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max_pour_j2 = P(n)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for i in range(P(n)):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predict = glouton(les_deplacemetns[i], [0, 0], n=4)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lien_deplacement_j1[tuple(les_deplacemetns[i])] = i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Liste_deplacement_proba_j1.append(predict[0])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lien_deplacement_j2[tuple(les_deplacemetns[i])] = i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Liste_deplacement_proba_j2.append(predict[1])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def choix(loi):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Prend une liste de nombre positif dont la somme vaut 1 et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renvoie un indice de la liste selon la distribution de probabilite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s = 0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val = random()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for i in range(len(loi)):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proba = loi[i]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s += proba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if s &gt; val: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    return i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if i == len(loi) - 1: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    print(loi)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    print(s)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    print(val)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/>
              <a:t>            print("error la somme des proba ne vaut pas 1")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464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joueur1_deplacement_grande_distance(pos_j1, pos_j2, nb_dp):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pos_j1: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pos_j2: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x1, y1 = pos_j1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x2, y2 = pos_j2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range(nb_dp + 1):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x1 - x2 &gt; 0: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x1 -= 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elif x1 - x2 &lt; 0: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x1 += 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elif y1 - y2 &gt; 0: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y1 -= 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else: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y1 += 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[x1 - pos_j1[0], y1 - pos_j1[1]]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joueur2_deplacement_grande_distance(pos_j1, pos_j2, nb_dp):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pos_j1: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pos_j2: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x1, y1 = pos_j1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x2, y2 = pos_j2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deplacement = [0, 0]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x1 &gt; x2: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deplacement[0] -= nb_dp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elif x1 &lt; x2: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deplacement[0] += nb_dp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elif y1 &gt; y2: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deplacement[1] -= nb_dp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deplacement[1] += nb_dp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deplacement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Strategieopti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545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prochain_deplacement_j1(position_joueur_1, position_joueur_2, nb_dp):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position_joueur_1: [x1, y1] position du joueur 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position_joueur_2: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[x, y] avec x et y entier le deplacement optimale calculer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 = J(position_joueur_1, position_joueur_2)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x1, y1 = position_joueur_1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x2, y2 = position_joueur_2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distance &gt; nb_dp: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joueur1_deplacement_grande_distance(position_joueur_1, position_joueur_2, nb_dp)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nouvelle_coord_j1 = [x1-x2, y1-y2]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proba_j1 = Liste_deplacement_proba_j1[lien_deplacement_j1[tuple(nouvelle_coord_j1)]]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indice = choix([proba_j1[i][1] for i in range(len(proba_j1))])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proba_j1[indice][0]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prochain_deplacement_j2(position_joueur_1, position_joueur_2, nb_dp):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position_joueur_1: [x1, y1] position du joueur 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position_joueur_2: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[x, y] avec x et y entier le deplacement optimale calculer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 = J(position_joueur_1, position_joueur_2)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x1, y1 = position_joueur_1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x2, y2 = position_joueur_2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distance &gt; nb_dp: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joueur2_deplacement_grande_distance(position_joueur_1, position_joueur_2, nb_dp)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nouvelle_coord_j1 = [x1-x2, y1-y2]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proba_j2 = Liste_deplacement_proba_j2[lien_deplacement_j2[tuple(nouvelle_coord_j1)]]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indice = choix([proba_j2[i][1] for i in range(len(proba_j2))])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proba_j2[indice][0]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print(prochain_deplacement_j1([-4, 0], [0, 0], 4))</a:t>
            </a:r>
            <a:endParaRPr lang="en-US" sz="900"/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print(prochain_deplacement_j2([-4, 0], [0, 0], 4))</a:t>
            </a: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419600" y="1097280"/>
            <a:ext cx="4614863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distance = J(position_joueur_1, position_joueur_2)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distance &gt; nb_dp: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joueur2_deplacement_grande_distance(position_joueur_1, position_joueur_2, nb_dp)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affichage: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affichage_strategie(prochain_deplacement_j2_naive1, position_joueur_1, position_joueur_2, nb_dp, numero=2)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position_joueur_2[0]-position_joueur_1[0] &gt;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return [nb_dp,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return [-nb_dp,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prochain_deplacement_j2_naive2(position_joueur_1: List[int], position_joueur_2: List[int], nb_dp: int, affichage: bool = False) -&gt; List[int]: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strategie se deplacer aleatoirement quand on est a proximite de j1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affichage: False de base si mis a True alors representation graphique de la strategie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position_joueur_1: [x1, y1] avec x1 y1  qui sont la position du joueur 1 en int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position_joueur_2: [x2, y2] avec x2 y2  qui sont la position du joueur 2 en int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 nombre de deplacement authorisee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le prochain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 = J(position_joueur_1, position_joueur_2)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distance &gt; nb_dp: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joueur2_deplacement_grande_distance(position_joueur_1, position_joueur_2, nb_dp)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taille = len(Dp2(nb_dp))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inverse = 1/taille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affichage: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tab = [[i, 1/taille] for i in Dp2(nb_dp)]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x = np.array([i[0][0] for i in tab])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y = np.array([i[0][1] for i in tab])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z = np.array([i[1] for i in tab])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graphique(x, y, z)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Dp2(nb_dp)[choix([inverse for i in range(taille)])]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prochain_deplacement_j1_naive2(position_joueur_1: List[int], position_joueur_2: List[int], nb_dp: int, affichage: bool = False) -&gt; List[int]: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strategie se deplacer aleatoirement sur une case accessible par le joueur 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position_joueur_1: [x1, y1] avec x1 y1  qui sont la position du joueur 1 en int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position_joueur_2: [x2, y2] avec x2 y2  qui sont la position du joueur 2 en int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 nombre de deplacement authorisee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affichage: False de base si mis a True alors representation graphique de la strategie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le prochain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Strategie_naive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0143" y="5354003"/>
            <a:ext cx="413375" cy="283369"/>
          </a:xfrm>
        </p:spPr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448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Calcul import *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Strategie_opti import joueur1_deplacement_grande_distance, joueur2_deplacement_grande_distance, choix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numpy as np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matplotlib.pyplot as plt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from spicy.spatial import Delaunay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prochain_deplacement_j1_naive1(position_joueur_1: List[int], position_joueur_2: List[int], nb_dp: int, affichage: bool = False) -&gt; List[int]: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strategie se deplacer a l'ancien emplacement du joueur 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position_joueur_1: [x1, y1] avec x1 y1  qui sont la position du joueur 1 en int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position_joueur_2: [x2, y2] avec x2 y2  qui sont la position du joueur 2 en int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 nombre de deplacement authorisee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affichage: False de base si mis a True alors representation graphique de la strategie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le prochain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 = J(position_joueur_1, position_joueur_2)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distance &gt; nb_dp: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joueur1_deplacement_grande_distance(position_joueur_1, position_joueur_2, nb_dp)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affichage: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affichage_strategie(prochain_deplacement_j1_naive1, position_joueur_1, position_joueur_2, nb_dp, numero=1)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[position_joueur_2[0] - position_joueur_1[0], position_joueur_2[1] - position_joueur_1[1]]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prochain_deplacement_j2_naive1(position_joueur_1: List[int], position_joueur_2: List[int], nb_dp: int, affichage: bool = False) -&gt; List[int]: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strategie s'eloigner le plus possible du joueur 1 sur 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position_joueur_1: [x1, y1] avec x1 y1  qui sont la position du joueur 1 en int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position_joueur_2: [x2, y2] avec x2 y2  qui sont la position du joueur 2 en int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 nombre de deplacement authorisee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affichage: False de base si mis a True alors representation graphique de la strategie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le prochain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</a:t>
            </a:r>
            <a:endParaRPr lang="en-US" sz="9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Strategie_naive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64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 = J(position_joueur_1, position_joueur_2)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distance &gt; nb_dp: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joueur1_deplacement_grande_distance(position_joueur_1, position_joueur_2, nb_dp)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deplacement_possible_j2 = Dp2(nb_dp)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deplacement_possible_j1 = Dp1(nb_dp)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position_possble_j2 = [Some_pos(position_joueur_2, i) for i in deplacement_possible_j2]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deplacement_j1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i in deplacement_possible_j1: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Some_pos(position_joueur_1, i) in position_possble_j2: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deplacement_j1.append(i)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taille = len(deplacement_j1)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inverse = 1/taille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affichage: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tab = [[i, inverse if i in deplacement_j1 else 0] for i in Dp1(nb_dp)]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x = np.array([i[0][0] for i in tab])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y = np.array([i[0][1] for i in tab])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z = np.array([i[1] for i in tab])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graphique(x, y, z)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deplacement_j1[choix([inverse for i in range(taille)])]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Fonctions d'affichages 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graphique(x: np.ndarray, y: np.ndarray, z: np.ndarray, valeur_min: float = 0.1 + 0.2):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affiche graphiquement la distribution de probabilite selon x,y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x: deplacement en 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y: deplacement en 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z:tableau qui contient les proba en fonction des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valeur_min : permet de changer l'affichage utile si toutes les valeurs sont proches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ax = plt.axes(projection='3d')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min(z) == max(z):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ax.plot_trisurf(x, y, z,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cmap='inferno', edgecolor='black', vmin=min(z)-0.01, vmax=max(z)+0.01)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valeur_min != 0.1+0.2: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ax.plot_trisurf(x, y, z,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cmap='inferno', edgecolor='black', vmin=valeur_min)  # sipmlices=Delaunay(points2D)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464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ax.plot_trisurf(x, y, z,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cmap='inferno', edgecolor='black')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CMRmap  gist_rainbow, viridis , inferno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ax.set_xlabel('X')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ax.set_ylabel('Y')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ax.set_zlabel('Probabilité')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plt.show()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affichage_strategie(strategie: Callable[[List[int], List[int], int], List[int]],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pos_j1: List[int], pos_j2: List[int], nb_dp: int, numero: int = 2):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affiche une strategie en faisant un nombre consequent d'appel sur la meme entree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strategie: une strategie qui est une fonction qui renvoie un deplacement en prenant 3 entrees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pos_j1: position du joueur 1 sous la forme [x1, y1]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pos_j2: position du joueur 2 sous la forme [x2, y2]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 nombre de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numero: indique si c'est une strategie du joueur 1 ou du joueur 2 de base sur 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nb_simulation = 50000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data = [strategie(pos_j1, pos_j2, nb_dp) for i in range(nb_simulation)]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Permet d'ajouter les evenements impossible sur le schema 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ajout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numero == 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ajout 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Dp(nb_dp+ajout):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data.append(i)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deplacement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data: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not(i in deplacement):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deplacement.append(i)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proba = [[i, data.count(i)/nb_simulation] for i in deplacement]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 = np.array([x[0][0] for x in proba])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y = np.array([x[0][1] for x in proba])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z = np.array([x[1] for x in proba])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graphique(x, y, z)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739" y="277654"/>
            <a:ext cx="7598569" cy="1092200"/>
          </a:xfrm>
        </p:spPr>
        <p:txBody>
          <a:bodyPr/>
          <a:p>
            <a:r>
              <a:rPr lang="fr-FR" altLang="en-US"/>
              <a:t>Code Strategie_adaptative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3964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Le but est de creer une strategie qui s'adapte aux deplacements de l'autre joueur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numpy as np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Calcul import *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Strategie_opti import joueur1_deplacement_grande_distance, joueur2_deplacement_grande_distance, choix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Strategie_naive import graphique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matplotlib.pyplot as plt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class CaseMemoire(object):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Permet de compter le nombre de fois que l'adversaire choisi ce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__init__(self, valeur):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valeur: de la forme [x, y]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self.deplacement = valeur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self.compteur 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augmenter_compteur(self):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self.compteur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get_compteur(self):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self.compteur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get_x(self):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self.deplacement[0]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get_y(self):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self.deplacement[1]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get_deplacement(self):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self.deplacement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class StrategieAdaptative(object):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__init__(self, tab, joueur, n):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tab: liste des deplacements possible du joueur adverse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joueur: numero du joueur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n: nombre de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assert joueur == 1 or joueur == 2, "Mauvais numero de joueur"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self.n = n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self.joueur = joueur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self.data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taille = len(tab)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self.association = {tuple(tab[i]): i for i in range(taille)}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self.nb_deplacement_memoire = taille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deplacement in tab: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self.data.append(CaseMemoire(deplacement))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deplacement_a_tab(self, deplacement):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self.data[self.association[tuple(deplacement)]]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nouveau_deplacement(self, deplacement):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Procedure pour augmenter la valeur d'un deplacement dans la case memoire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deplacement: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self.deplacement_a_tab(deplacement).augmenter_compteur()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self.nb_deplacement_memoire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afficher_stockage(self):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affiche la strategie de l'adversaire jouer pour le moment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x = np.array([x.get_x() for x in self.data])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y = np.array([x.get_y() for x in self.data])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z = np.array([x.get_compteur() for x in self.data])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valeur_min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 = plt.axes(projection='3d')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min(z) == max(z):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ax.plot_trisurf(x, y, z,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cmap='inferno', edgecolor='black', vmin=min(z) - 0.01, vmax=max(z) + 0.01)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valeur_min != 0.1 + 0.2: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ax.plot_trisurf(x, y, z,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cmap='inferno', edgecolor='black', vmin=valeur_min)  # sipmlices=Delaunay(points2D)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332264"/>
            <a:ext cx="7598569" cy="1092200"/>
          </a:xfrm>
        </p:spPr>
        <p:txBody>
          <a:bodyPr/>
          <a:p>
            <a:r>
              <a:rPr lang="fr-FR" altLang="en-US"/>
              <a:t>Code Strategie_adaptative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3189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ax.plot_trisurf(x, y, z,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cmap='inferno', edgecolor='black')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CMRmap  gist_rainbow, viridis , inferno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ax.set_xlabel('X')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ax.set_ylabel('Y')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ax.set_zlabel('strategie en memoire ' + str(self.joueur))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plt.show()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calcul_strategie(self, position_moi: list, position_adversaire: list, affichage=False, alpha=10**4) -&gt; list: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position_moi: position du joueur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position_adversaire: position du joueur adverse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affichage: affichage ou non de la distribution de probabilite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:param alpha valeur multiplicative pour le deplacement du joueur 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:return: deplacement à jouer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self.joueur == 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case_acessible = [Some_pos(position_adversaire, i) for i in Dp2(self.n)]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deplacement_interessant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i in Dp1(self.n):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nouvelle_coordone = Some_pos(position_moi, i)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nouvelle_coordone in case_acessible: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proba = self.deplacement_a_tab(Some_pos(nouvelle_coordone, [-a for a in position_adversaire])).get_compteur()/self.nb_deplacement_memoire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deplacement_interessant.append([i, proba])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deplacement_possible = [i[0] for i in deplacement_interessant]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</a:t>
            </a: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3189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Dp2(self.n):  # il faut prendre en compte les cases non acessible par le joueur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nouvelle_coordone = Some_pos(position_adversaire, i)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not(Some_pos(nouvelle_coordone, [-a for a in position_moi]) in deplacement_possible):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proba = self.deplacement_a_tab(i).get_compteur()/self.nb_deplacement_memoire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stop = False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for j in range(1, self.n):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for k in Dp2(j):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case_possible = Some_pos(Some_pos(k, Some_pos(i, position_adversaire)), [-a for a in position_moi])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if case_possible in deplacement_possible: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for l in deplacement_interessant: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if l[0] == case_possible: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l[1] += proba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stop = True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break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if stop: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break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if stop: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break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indice = choix([prob[1] for prob in deplacement_interessant])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affichage: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self.afficher_stockage()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x = np.array([x[0][0] for x in deplacement_interessant])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y = np.array([x[0][1] for x in deplacement_interessant])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z = np.array([x[1] for x in deplacement_interessant])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graphique(x, y, z, valeur_min=0)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return deplacement_interessant[indice][0]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</a:t>
            </a:r>
            <a:endParaRPr lang="en-US"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7004"/>
            <a:ext cx="7598569" cy="1092200"/>
          </a:xfrm>
        </p:spPr>
        <p:txBody>
          <a:bodyPr/>
          <a:p>
            <a:r>
              <a:rPr lang="fr-FR" altLang="en-US"/>
              <a:t>Code Strategie_adaptative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deplacement_possible = Dp2(self.n)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deplacement_interessant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i in deplacement_possible: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nouvelle_coordone = Some_pos(position_moi, i)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#print(J(position_adversaire, nouvelle_coordone), end=" ")   Envore un PB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J(position_adversaire, nouvelle_coordone) &lt;= self.n + 1: # Surement une erreur ici refaire calcul pls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nb_fois_deja_venu = self.deplacement_a_tab(Some_pos(nouvelle_coordone, [-a for a in position_adversaire])).get_compteur()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deplacement_interessant.append([i, nb_fois_deja_venu])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deplacement_interessant.append([i, -1])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juste_nb_dp = [a[1] if a[1] != -1 else None for a in deplacement_interessant]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maxi = -1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mini = 100000  # tres grande valeur qui ne sera jamais atteinte dans une partie a 800 coups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i in juste_nb_dp: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i != None: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if i &gt; maxi: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maxi = i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if i &lt; mini: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mini = i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somme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k in deplacement_interessant: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k[1] == -1: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k[1] = -maxi*alpha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k[1] = (mini + maxi) - k[1]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somme += k[1]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k in deplacement_interessant: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k[1] = k[1]/somme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indice = choix([prob[1] for prob in deplacement_interessant])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# print(position_adversaire, position_moi)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#print("##" + str(deplacement_interessant)+"++")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affichage: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print(position_moi, position_adversaire, deplacement_interessant[indice][0],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deplacement_interessant[indice][1])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self.afficher_stockage()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x = np.array([x[0][0] for x in deplacement_interessant])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y = np.array([x[0][1] for x in deplacement_interessant])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z = np.array([x[1] for x in deplacement_interessant])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graphique(x, y, z, valeur_min=0)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return deplacement_interessant[indice][0]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deplacement_adaptatif_j1(joueur_adaptatif, position_joueur_1, position_joueur_2, nb_dp):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Détermine le déplacement du joueur 1 de manière adaptative en fonction de la stratégie adaptative.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joueur_adaptatif: Instance de la classe StrategieAdaptative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position_joueur_1: Position actuelle du joueur 1 sous la forme [x1, y1]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position_joueur_2: Position actuelle du joueur 2 sous la forme [x2, y2]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 Nombre de déplacements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Déplacement du joueur 1 sous la forme [x1, y1], et un booléen indiquant si le joueur a effectué un nouveau déplacement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J(position_joueur_1, position_joueur_2) &gt; nb_dp: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joueur1_deplacement_grande_distance(position_joueur_1, position_joueur_2, nb_dp), False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joueur_adaptatif.calcul_strategie(position_joueur_1, position_joueur_2, affichage=False), True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deplacement_adaptatif_j2(joueur_adaptatif, position_joueur_1, position_joueur_2, nb_dp, alpha=1):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Détermine le déplacement du joueur 2 de manière adaptative en fonction de la stratégie adaptative.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joueur_adaptatif: Instance de la classe StrategieAdaptative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position_joueur_1: Position actuelle du joueur 1 sous la forme [x1, y1]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position_joueur_2: Position actuelle du joueur 2 sous la forme [x2, y2]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nb_dp: Nombre de déplacements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Déplacement du joueur 2 sous la forme [x2, y2]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J(position_joueur_1, position_joueur_2) &gt; nb_dp:  # on fait le choix de ce deplacer sur les cases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joueur2_deplacement_grande_distance(position_joueur_1, position_joueur_2, nb_dp), False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return joueur_adaptatif.calcul_strategie(position_joueur_2, position_joueur_1, affichage=False, alpha=alpha), True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init_adaptatif_j1(n):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Initialise une instance de la classe StrategieAdaptative pour le joueur 1.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n: Nombre de déplacements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Instance de la classe StrategieAdaptative pour le joueur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StrategieAdaptative(Dp2(n), 1, 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Strategie_adaptative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1059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init_adaptatif_j2(n):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Initialise une instance de la classe StrategieAdaptative pour le joueur 2.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n: Nombre de déplacements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Instance de la classe StrategieAdaptative pour le joueur 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StrategieAdaptative(Dp1(n), 2, n)</a:t>
            </a:r>
            <a:endParaRPr lang="en-US" sz="900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NN_GENERATION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25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tensorflow as tf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numpy as np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random import randint, shuffle, uniform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Calcul import J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 from keras.layers.advanced_activations import PReLU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time import time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temps1 = time()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rectification(x: int, y: int, n: int) -&gt; (int, int):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x: coordones 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y: coordones 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n: max de la somme en valeur abolue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while abs(x)+abs(y) &gt; n: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choix = randint(1, 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choix == 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x &gt;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x -=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elif x &lt;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x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y &gt;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y -=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y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y &gt;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y -=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elif y &lt;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y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x &gt;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x -=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x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x, 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play_game(joueur1, joueur2):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joueur1: Reseau de neuronnes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joueur2: Reseau de neuronnes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les actions faites par le joueur 1,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les actions faites par le joueurs 2,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si le joueur 1 a gagné sous form de booléen,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 entre les deux joueurs,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les gain du joueur 1,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les gain du joueur 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action_log_j1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action_log_j2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gain_du_joueur_1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gain_du_joueur_2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victoire_j1 = False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pos1 = [0, 15]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pos2 = [0,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d_avant = J(pos1, pos2)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range(200):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n = 4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 table_gain1 = G1(n, pos1, pos2)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 table_gain2 = G2(n, pos1, pos2)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sortie1 = joueur1.predict(np.array([[pos1[0], pos1[1], pos2[0], pos2[1]]]))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sortie2 = joueur2.predict(np.array([[pos1[0], pos1[1], pos2[0], pos2[1]]]))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d1x, d1y, d2x, d2y = sortie1[0][0]-0.5, sortie1[0][1]-0.5, sortie2[0][0]-0.5, sortie2[0][1]-0.5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d1x = int(d1x*10)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d1y = int(d1y*10)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d2x = int(d2x*8)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d2y = int(d2y*8)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print(d1x, d1y)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print(d2x, d2y)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d1x, d1y = rectification(d1x, d1y, n+1)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d2x, d2y = rectification(d2x, d2y, 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pos1[0] += d1x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pos1[1] += d1y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pos2[0] += d2x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pos2[1] += d2y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d_apres = J(pos1, pos2)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gain_du_joueur_1 += d_avant - d_apres + 2*n + 1  # table_gain1[liste_table[n][(d2x, d2y)]][liste_table[n+1][(d1x, d1y)]]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gain_du_joueur_2 += d_apres - d_avant + 2*n + 1  # table_gain2[liste_table[n][(d2x, d2y)]][liste_table[n+1][(d1x, d1y)]]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d_avant = d_apres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action_log_j1.append([d1x, d1y])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action_log_j2.append([d2x, d2y])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</a:t>
            </a:r>
            <a:endParaRPr lang="en-US" sz="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NN_GENERATION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448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if pos1 == pos2: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victoire_j1 = True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gain_du_joueur_1 = 50000  # sur de passer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break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distance_finale = J(pos1, pos2)  # J calcul, la distance entre deux points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"action_log_j1", "action_log_j2", victoire_j1, distance_finale, gain_du_joueur_1, gain_du_joueur_2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agent_generator():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reseau de neuronne generer aleatoirement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cte = uniform(0.70,0.80)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agent = tf.keras.Sequential([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tf.keras.layers.Dense(units=8, input_shape=(4, ), activation="sigmoid"),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tf.keras.layers.Dense(units=8, activation="sigmoid"),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tf.keras.layers.Dense(units=8, activation="sigmoid"),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# tf.keras.layers.Dense(units=8, activation="sigmoid"),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# tf.keras.layers.Dense(units=8, activation="sigmoid"),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# tf.keras.layers.Dense(units=8, activation="sigmoid"),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# Reseau a 5 entrees coord j1x coord j1y coord j2x coord j2y et nombre de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    tf.keras.layers.Dense(units=8, activation=PReLU(alpha_initializer=tf.initializers.constant(cte))),  # 10 hidden layer de 8 neuronnes chacune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    tf.keras.layers.Dense(units=8, activation=PReLU(alpha_initializer=tf.initializers.constant(cte))),  # sortie de deux neuronnes pour avoir les deux valeurs qui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    tf.keras.layers.Dense(units=8, activation=PReLU(alpha_initializer=tf.initializers.constant(cte))),  # correspondent au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    tf.keras.layers.Dense(units=8, activation=PReLU(alpha_initializer=tf.initializers.constant(cte))),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    tf.keras.layers.Dense(units=8, activation=PReLU(alpha_initializer=tf.initializers.constant(cte))),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tf.keras.layers.Dense(units=2, activation="sigmoid")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poids = np.array(agent.get_weights())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agent.set_weights(poids)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agent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493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clone_generator_decalage(clone, mutation_rate):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clone: reseau de neuronne que l'on va faire "evoluer"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reseau de neuronne qui a "muter"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mon_clone = tf.keras.models.clone_model(clone)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poids = mon_clone.get_weights()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a in range(len(poids)):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b in range(len(poids[a])):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type(poids[a][b]) is np.ndarray: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for c in range(len(poids[a][b])):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poids[a][b][c] += uniform(-mutation_rate, mutation_rate)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poids[a][b] += uniform(-mutation_rate, mutation_rate)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print(poids)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nouveau_poids = [[synapse + uniform(-0.005, 0.005) for synapse in ensemble_synapse]for ensemble_synapse in poids]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print(nouveau_poids)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mon_clone.set_weights(poids)  # essayer de changer tous les poids aléatoirement de façon différente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tf.keras.models.clone_model(clone)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sauver_quart(Agent_list):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Agent_list: est une liste de tuple (gainj1,gainj2)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deux liste d'indice des resaux avec le plus de gain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id_agent_1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id_agent_2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range(int(len(Agent_list)/4)):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maximum_j1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maximum_j2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j in range(len(Agent_list)):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Agent_list[j][0] &gt; Agent_list[maximum_j1][0]: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maximum_j1 = j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Agent_list[j][1] &gt; Agent_list[maximum_j2][1]: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maximum_j2 = j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id_agent_1.append(maximum_j1)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id_agent_2.append(maximum_j2)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Agent_list[maximum_j1][0] = -1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Agent_list[maximum_j2][1] = -1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id_agent_1, id_agent_2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Exemple de partie</a:t>
            </a:r>
            <a:endParaRPr lang="fr-FR" alt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62999" y="5676900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pic>
        <p:nvPicPr>
          <p:cNvPr id="10" name="Picture 9" descr="deplacement"/>
          <p:cNvPicPr>
            <a:picLocks noChangeAspect="1"/>
          </p:cNvPicPr>
          <p:nvPr/>
        </p:nvPicPr>
        <p:blipFill>
          <a:blip r:embed="rId1"/>
          <a:srcRect r="1393" b="851"/>
          <a:stretch>
            <a:fillRect/>
          </a:stretch>
        </p:blipFill>
        <p:spPr>
          <a:xfrm>
            <a:off x="263366" y="2860358"/>
            <a:ext cx="2528888" cy="2496503"/>
          </a:xfrm>
          <a:prstGeom prst="rect">
            <a:avLst/>
          </a:prstGeom>
        </p:spPr>
      </p:pic>
      <p:pic>
        <p:nvPicPr>
          <p:cNvPr id="15" name="Picture 14" descr="deplacemennt1"/>
          <p:cNvPicPr>
            <a:picLocks noChangeAspect="1"/>
          </p:cNvPicPr>
          <p:nvPr/>
        </p:nvPicPr>
        <p:blipFill>
          <a:blip r:embed="rId2"/>
          <a:srcRect r="1672" b="567"/>
          <a:stretch>
            <a:fillRect/>
          </a:stretch>
        </p:blipFill>
        <p:spPr>
          <a:xfrm>
            <a:off x="3210401" y="2860834"/>
            <a:ext cx="2521268" cy="2503646"/>
          </a:xfrm>
          <a:prstGeom prst="rect">
            <a:avLst/>
          </a:prstGeom>
        </p:spPr>
      </p:pic>
      <p:pic>
        <p:nvPicPr>
          <p:cNvPr id="17" name="Picture 16" descr="deplacemennt2"/>
          <p:cNvPicPr>
            <a:picLocks noChangeAspect="1"/>
          </p:cNvPicPr>
          <p:nvPr/>
        </p:nvPicPr>
        <p:blipFill>
          <a:blip r:embed="rId3"/>
          <a:srcRect r="1401" b="1142"/>
          <a:stretch>
            <a:fillRect/>
          </a:stretch>
        </p:blipFill>
        <p:spPr>
          <a:xfrm>
            <a:off x="6149816" y="2860834"/>
            <a:ext cx="2513171" cy="2474595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520541" y="2243138"/>
            <a:ext cx="717899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>
                <a:solidFill>
                  <a:srgbClr val="FF0000"/>
                </a:solidFill>
              </a:rPr>
              <a:t>loup, 5 déplacements</a:t>
            </a:r>
            <a:r>
              <a:rPr lang="fr-FR" altLang="en-US" sz="1350"/>
              <a:t>      </a:t>
            </a:r>
            <a:r>
              <a:rPr lang="fr-FR" altLang="en-US" sz="1350">
                <a:solidFill>
                  <a:srgbClr val="00B0F0"/>
                </a:solidFill>
              </a:rPr>
              <a:t>lapin, 4 déplacements</a:t>
            </a:r>
            <a:endParaRPr lang="fr-FR" altLang="en-US" sz="1350">
              <a:solidFill>
                <a:srgbClr val="00B0F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792254" y="3953828"/>
            <a:ext cx="413861" cy="30908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6" name="Right Arrow 5"/>
          <p:cNvSpPr/>
          <p:nvPr/>
        </p:nvSpPr>
        <p:spPr>
          <a:xfrm>
            <a:off x="5731669" y="3943350"/>
            <a:ext cx="413861" cy="30908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5" name="Text Box 4"/>
          <p:cNvSpPr txBox="1"/>
          <p:nvPr/>
        </p:nvSpPr>
        <p:spPr>
          <a:xfrm>
            <a:off x="784860" y="5464969"/>
            <a:ext cx="13716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350"/>
              <a:t>tour 1</a:t>
            </a:r>
            <a:endParaRPr lang="fr-FR" altLang="en-US" sz="1350"/>
          </a:p>
        </p:txBody>
      </p:sp>
      <p:sp>
        <p:nvSpPr>
          <p:cNvPr id="7" name="Text Box 6"/>
          <p:cNvSpPr txBox="1"/>
          <p:nvPr/>
        </p:nvSpPr>
        <p:spPr>
          <a:xfrm>
            <a:off x="3785235" y="5464969"/>
            <a:ext cx="13716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350"/>
              <a:t>tour 2</a:t>
            </a:r>
            <a:endParaRPr lang="fr-FR" altLang="en-US" sz="1350"/>
          </a:p>
        </p:txBody>
      </p:sp>
      <p:sp>
        <p:nvSpPr>
          <p:cNvPr id="8" name="Text Box 7"/>
          <p:cNvSpPr txBox="1"/>
          <p:nvPr/>
        </p:nvSpPr>
        <p:spPr>
          <a:xfrm>
            <a:off x="6720364" y="5464969"/>
            <a:ext cx="13716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350"/>
              <a:t>tour 3</a:t>
            </a:r>
            <a:endParaRPr lang="fr-FR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NN_GENERATION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64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sauvegarder(list, mot):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list: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mot: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range(len(list)):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list[i].save("Agent" + mot + str(i))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nombre_agent = 40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div = 4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J1_Agent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J2_Agent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valeurs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range(nombre_agent):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Agent1 = agent_generator()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Agent2 = agent_generator()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 Agent1.compile(loss='binary_crossentropy', optimizer='adam', metrics=['accuracy'])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 Agent2.compile(loss='binary_crossentropy', optimizer='adam', metrics=['accuracy'])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J1_Agent.append(Agent1)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J2_Agent.append(Agent2)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Testmodel1 = agent_generator()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Testmodel2 = agent_generator()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Testmodel2.compile(loss='binary_crossentropy', optimizer='adam', metrics=['accuracy'])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Testmodel1.compile(loss='binary_crossentropy', optimizer='adam', metrics=['accuracy'])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generation = 90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mutation_list = [0.01, 0.05, 0.2]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j in range(generation):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print(j, len(J1_Agent))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range(nombre_agent):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a, b, c, d, gain_j1, gain_j2 = play_game(J1_Agent[i], J2_Agent[i])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valeurs.append([gain_j1, gain_j2])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print(gain_j1, gain_j2)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les_indices1, les_indices2 = sauver_quart(valeurs)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Bestj1 = [J1_Agent[i] for i in les_indices1]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Bestj2 = [J2_Agent[i] for i in les_indices2]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J1_Agent = Bestj1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J2_Agent = Bestj2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097280"/>
            <a:ext cx="4614863" cy="3673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range(int(nombre_agent/div)):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t in range(div-1):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J1_Agent.append(clone_generator_decalage(Bestj1[i], mutation_list[t]))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J2_Agent.append(clone_generator_decalage(Bestj2[i], mutation_list[t]))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shuffle(J1_Agent)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valeurs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range(1000):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n = randint(0, 4)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rewards_j1 = G1(n)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rewards_j2 = G2(n)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x_j1 = np.array([])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y_j1 = np.array([])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x_j2 = np.array([])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y_j2 = np.array([])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Testmodel1.fit(x_j1, y_j1, initial_epoch=i, epochs=i + 1, sample_weight=rewards_j1)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Testmodel2.fit(x_j2, y_j2, initial_epoch=i, epochs=i + 1, sample_weight=rewards_j2)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Testmodel1.summary()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print(Testmodel1.get_weights())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sauvegarder(Bestj1, " j1 ")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sauvegarder(Bestj2, " j2 ")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b = time()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print((b-temps1)/60)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Bestj1.save("best1")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Bestj2.save("best2")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tf.keras.models.load_model()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structure du NN entrer 2 pour pos j1 2 pour pos j2 1 pour deplacement sortie 2 pour coord du deplacement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https://blog.tensorflow.org/2021/10/building-board-game-app-with-tensorflow.html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https://towardsdatascience.com/reinforcement-learning-w-keras-openai-dqns-1eed3a5338c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534" y="358934"/>
            <a:ext cx="7598569" cy="1092200"/>
          </a:xfrm>
        </p:spPr>
        <p:txBody>
          <a:bodyPr/>
          <a:p>
            <a:r>
              <a:rPr lang="fr-FR" altLang="en-US"/>
              <a:t>Code Test_strategies_optimale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3964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Strategie_opti import prochain_deplacement_j1, prochain_deplacement_j2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Strategie_naive import prochain_deplacement_j2_naive1, prochain_deplacement_j2_naive2, prochain_deplacement_j1_naive1, prochain_deplacement_j1_naive2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Strategie_adaptative import *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math import sqrt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matplotlib.pyplot as plt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tours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nb_partie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recherche_alpha = False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jouer_une_partie(pos_j1: List[int], pos_j2: List[int],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strategie1: Union[Callable[[List[int], List[int], int], Any], Any],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strategie2: Union[Callable[[List[int], List[int], int], Any], Any],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n: int, un_adaptatif: bool = False, deux_adaptatif: bool = False, alpha=10**4) -&gt; int: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Simule le déroulement d'une partie entre deux joueurs avec des stratégies données.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pos_j1: Position initiale du joueur 1 [x1, y1].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pos_j2: Position initiale du joueur 2 [x2, y2].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strategie1: Stratégie du joueur 1, soit sous forme de fonction ou d'objet.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strategie2: Stratégie du joueur 2, soit sous forme de fonction ou d'objet.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n: Nombre de déplacements.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un_adaptatif: True si la stratégie1 est adaptative, False sinon.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deux_adaptatif: True si la stratégie2 est adaptative, False sinon.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Si True, strategie2 doit être un objet de type StrategieAdaptative.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Sinon, strategie2 doit être une fonction à 3 paramètres pos_j1, pos_j2, et n.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alpha valeur multiplicative pour la probabilité de se deplacer sur une case non accesssible par le joueur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Le nombre de tours jusqu'à la fin de la partie, limité à 800.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assert pos_j1 != pos_j2, "Position initiale confondue"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tour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continuer = True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position1 = pos_j1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position2 = pos_j2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</a:t>
            </a: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190625"/>
            <a:ext cx="4614863" cy="3964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while continuer and tour &lt; 800: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tour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un_adaptatif: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deplacement_j1 = deplacement_adaptatif_j1(strategie1, position1, position2, 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deux_adaptatif: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deplacement_j2 = deplacement_adaptatif_j2(strategie2, position1, position2, n, alpha=alpha)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deplacement_j2[1]: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strategie2.nouveau_deplacement(deplacement_j1[0])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deplacement_j1[1]: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strategie1.nouveau_deplacement(deplacement_j2[0])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position2 = Some_pos(position2, deplacement_j2[0])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deplacement_j2 = strategie2(position1, position2, 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deplacement_j1[1]: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strategie1.nouveau_deplacement(deplacement_j2)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position2 = Some_pos(position2, deplacement_j2)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position1 = Some_pos(position1, deplacement_j1[0])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deplacement_j1 = strategie1(position1, position2, 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deux_adaptatif: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deplacement_j2 = deplacement_adaptatif_j2(strategie2, position1, position2, n, alpha=alpha)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deplacement_j2[1]: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strategie2.nouveau_deplacement(deplacement_j1)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position2 = Some_pos(position2, deplacement_j2[0])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deplacement_j2 = strategie2(position1, position2, 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position2 = Some_pos(position2, deplacement_j2)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position1 = Some_pos(position1, deplacement_j1)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position1 == position2: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continuer = False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tour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412909"/>
            <a:ext cx="7598569" cy="1092200"/>
          </a:xfrm>
        </p:spPr>
        <p:txBody>
          <a:bodyPr/>
          <a:p>
            <a:r>
              <a:rPr lang="fr-FR" altLang="en-US"/>
              <a:t>Code Test_strategies_optimale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25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lancer_partie(pos_j1: List[int], pos_j2: List[int], strategie1, strategie2,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n: int, un_adaptatif: bool = False, deux_adaptatif: bool = False) -&gt; int: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Sert a utlisier les init adaptatif pour avoir des nouveaux objets dans la memoire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pos_j2: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strategie1: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strategie2: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un_adaptatif: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deux_adaptatif: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un_adaptatif: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j1 = strategie1(n)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j1 = strategie1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deux_adaptatif: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j2 = strategie2(n)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j2 = strategie2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jouer_une_partie(pos_j1, pos_j2, j1, j2, n, un_adaptatif=un_adaptatif, deux_adaptatif=deux_adaptatif)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ecartype(tableau):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moy = sum(tableau)/len(tableau)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somme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tableau: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somme += (i-moy)**2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sqrt(somme/len(tableau))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if recherche_alpha: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valeur_prise_par_alpha = [10**i/3*j for i in range(10) for j in range(1, 4)]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c in valeur_prise_par_alpha: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print(c)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result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i in range(nb_partie):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n = 4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posj1 = [0,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posj2 = [2,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nb_tour = jouer_une_partie(posj1, posj2, StrategieAdaptative(Dp2(4), 1, 4), </a:t>
            </a: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190625"/>
            <a:ext cx="4614863" cy="464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StrategieAdaptative(Dp1(4), 2, 4), 4, un_adaptatif=True, deux_adaptatif=True, alpha=c) # [135.88, 347.24, 502.55, 542.56, 641.15, 570.54, 552.66, 530.09, 541.0, 607.71]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result.append(nb_tour)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tours.append(sum(result)/len(result))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plt.plot(np.log10(np.array(valeur_prise_par_alpha)), tours)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plt.show()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range(nb_partie):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n = 4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posj1 = [0, 1]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posj2 = [0,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nb_tour = jouer_une_partie(posj1, posj2, StrategieAdaptative(Dp2(4), 1, 4), prochain_deplacement_j2, 4, un_adaptatif=True, deux_adaptatif=False)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tours.append(nb_tour)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if nb_partie !=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print("Donnees :", tours)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print("max et min :", max(tours), min(tours))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print("Moyenne :", sum(tours)/len(tours))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tours.sort()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print("Mediane :", tours[nb_partie//2])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print("Ecart type :", ecartype(tours))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RESULTAT CONTRE ADAPTATIFJ1 prochain_deplacement_j2_naive2 69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RESULTAT CONTRE ADAPTATIFJ1 ADAPTATIF 69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RESULTAT CONTRE ADAPTATIFJ1 prochain_deplacement_j2_naive1 75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# RESULTAT CONTRE ADAPTATIFJ1 prochain_deplacement_j2 81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Strategies1 = [(prochain_deplacement_j1_naive1, 0), (prochain_deplacement_j1_naive2, 1),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(prochain_deplacement_j1, 2), (init_adaptatif_j1, 3)]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Strategies2 = [(prochain_deplacement_j2_naive1,  4), (prochain_deplacement_j2_naive2, 5),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(prochain_deplacement_j2, 6), (init_adaptatif_j2, 7)]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Joueurs1 = Strategies1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Joueurs2 = Strategies2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rounds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nb_afrontements = 400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350044"/>
            <a:ext cx="7598569" cy="1092200"/>
          </a:xfrm>
        </p:spPr>
        <p:txBody>
          <a:bodyPr/>
          <a:p>
            <a:r>
              <a:rPr lang="fr-FR" altLang="en-US"/>
              <a:t>Code Test_strategies_optimale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15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if rounds!=0: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couleur = ["blue", "purple", "orange", "red"]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fig, ax = plt.subplots()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labels = ['Naïve 1', 'Naïve 2', 'Glouton', 'Adaptative']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JT = [[] for i in range(len(Joueurs1))]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 = np.arange(len(labels))  # the label locations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width = 0.45  # the width of the bars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range(rounds):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resultat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compteur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j in Joueurs1: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t in Joueurs2: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somme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for r in range(nb_afrontements):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somme += lancer_partie([0, 0], [2, 0], j[0], t[0], 4, un_adaptatif=j[1] == 3, deux_adaptatif=t[1] == 7)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resultat.append((j, t, somme / nb_afrontements))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JT[compteur].append(somme/nb_afrontements)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compteur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k in resultat: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print(k[0][1], k[1][1], k[2])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print(JT[0])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print(JT[1])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print(JT[2])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print(JT[3])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Result_J1 = ax.bar(x - width*3/4, JT[0], width/2, label='Naïve 1')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Result_J2 = ax.bar(x - width/4, JT[1], width/2, label='Naïve 2')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Result_J3 = ax.bar(x + width/4, JT[2], width/2, label='Glouton')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Result_J4 = ax.bar(x + width*3/4, JT[3], width/2, label='Adaptative')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Add some text for labels, title and custom x-axis tick labels, etc.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ax.set_ylabel('Nombre moyen de deplacement', fontsize=25)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ax.set_title('Resultats', fontsize=25)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ax.set_xticks(x)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ax.set_xticklabels(labels, fontsize=25)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plt.grid(True)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ax.legend(fontsize=25)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190625"/>
            <a:ext cx="4614863" cy="1833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def autolabel(rects):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rect in rects: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height = rect.get_height()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ax.annotate('{}'.format(height),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xy=(rect.get_x() + rect.get_width() / 2, height),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xytext=(0, 5),  # 3 points vertical offset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textcoords="offset points",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ha='center', va='bottom')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autolabel(Result_J1)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autolabel(Result_J2)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autolabel(Result_J3)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autolabel(Result_J4)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fig.tight_layout()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plt.show()</a:t>
            </a:r>
            <a:endParaRPr lang="en-US" sz="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Tournament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3479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Strategie_naive import prochain_deplacement_j2_naive1, prochain_deplacement_j2_naive2,\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prochain_deplacement_j1_naive2, prochain_deplacement_j1_naive1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Strategie_opti import prochain_deplacement_j1, prochain_deplacement_j2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Strategie_adaptative import *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Test_strategies_optimale import lancer_partie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affichage_joueurs(Joueurs):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color_start = ["\033[93m", "\033[92m", "\033[94m", "\033[95m", "\033[96m", "\033[91m", "\033[97m", "\033[98m"]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color_end = "\033[00m"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Joueurs: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print(color_start[i[1]], i[1], color_end, end="  ")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Strategies1 = [(prochain_deplacement_j1_naive1, 0), (prochain_deplacement_j1_naive2, 1),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(prochain_deplacement_j1, 4), (init_adaptatif_j1, 6)]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Strategies2 = [(prochain_deplacement_j2_naive1,  2), (prochain_deplacement_j2_naive2, 3),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(prochain_deplacement_j2, 5), (init_adaptatif_j2, 7)]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Joueurs1 = [i for i in Strategies1 for j in range(1)]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Joueurs2 = [i for i in Strategies2 for a in range(1)]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affichage_joueurs(Joueurs1)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affichage_joueurs(Joueurs2)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rounds = 15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nb_afrontements = 200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190625"/>
            <a:ext cx="4614863" cy="3964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range(rounds):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resultat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compteur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j in Joueurs1: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for t in Joueurs2: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compteur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somme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r in range(nb_afrontements):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somme += lancer_partie([0, 0], [1, 0], j[0], t[0], 4, un_adaptatif=j[1] &gt; 5, deux_adaptatif=t[1] &gt; 5)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resultat.append((j, t, somme / nb_afrontements))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print(compteur, 16)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k in range(1):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minimum = min(resultat, key=lambda tab: tab[2])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maximum = max(resultat, key=lambda tab: tab[2])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Joueurs2.remove(minimum[1])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Joueurs2.append(maximum[1])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Joueurs1.remove(maximum[0])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Joueurs1.append(minimum[0])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Joueurs2.count(minimum[1]) ==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boucle = len(resultat)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accumulateur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h in range(boucle):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resultat[h-accumulateur][1] == minimum[1]: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resultat.remove(resultat[h-accumulateur])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accumulateur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Joueurs1.count(maximum[0]) ==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boucle = len(resultat)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accumulateur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for h in range(boucle):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resultat[h-accumulateur][0] == maximum[0]: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resultat.remove(resultat[h-accumulateur])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accumulateur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affichage_joueurs(Joueurs1)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affichage_joueurs(Joueurs2)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print(i)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print(Joueurs1)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print(Joueurs2)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Tournoi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932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tensorflow as tf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numpy as np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random import randint, shuffle, uniform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Calcul import G1, G2, J, liste_table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time import time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J1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J2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gain1 = [0 for i in range(40)]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gain2 = [0 for i in range(40)]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range(40):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J1.append(tf.keras.models.load_model("Agent J1 " + str(i)))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J2.append(tf.keras.models.load_model("Agent J2 " + str(i)))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rectification(x, y, n):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x: coordones 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y: coordones 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n: max de la somme en valeur abolue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while abs(x)+abs(y) &gt; n: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choix = randint(1, 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choix == 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x &gt;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x -=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elif x &lt;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x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y &gt;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y -=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y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if y &gt;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y -=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elif y &lt;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y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if x &gt; 0: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x -=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x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x, 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9600" y="1190625"/>
            <a:ext cx="4614863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play_game(joueur1, joueur2):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joueur1: Reseau de neuronnes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:param joueur2: Reseau de neuronnes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:return: les actions faites par le joueur 1,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les actions faites par le joueurs 2,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si le joueur 1 a gagné sous form de booléen,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 entre les deux joueurs,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les gain du joueur 1,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les gain du joueur 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"""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action_log_j1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# action_log_j2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gain_du_joueur_1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gain_du_joueur_2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victoire_j1 = False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pos1 = [0, 15]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pos2 = [0,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range(50):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n = 4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table_gain1 = G1(n, pos1, pos2)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table_gain2 = G2(n, pos1, pos2)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sortie1 = joueur1.predict(np.array([[pos1[0], pos1[1], pos2[0], pos2[1]]]))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sortie2 = joueur2.predict(np.array([[pos1[0], pos1[1], pos2[0], pos2[1]]]))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d1x, d1y, d2x, d2y = sortie1[0][0]-0.5, sortie1[0][1]-0.5, sortie2[0][0]-0.5, sortie2[0][1]-0.5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d1x = int(d1x*10)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d1y = int(d1y*10)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d2x = int(d2x*8)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d2y = int(d2y*8)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print(d1x, d1y)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print(d2x, d2y)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d1x, d1y = rectification(d1x, d1y, n+1)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d2x, d2y = rectification(d2x, d2y, n)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pos1[0] += d1x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pos1[1] += d1y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pos2[0] += d2x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pos2[1] += d2y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gain_du_joueur_1 += table_gain1[liste_table[n][(d2x, d2y)]][liste_table[n+1][(d1x, d1y)]]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gain_du_joueur_2 += table_gain2[liste_table[n][(d2x, d2y)]][liste_table[n+1][(d1x, d1y)]]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action_log_j1.append([d1x, d1y])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# action_log_j2.append([d2x, d2y])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if pos1 == pos2: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victoire_j1 = True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gain_du_joueur_1 = 901  # sur de passer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break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distance_finale = J(pos1, pos2)  # J calcul, la distance entre deux points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"action_log_j1", "action_log_j2", victoire_j1, distance_finale, gain_du_joueur_1, gain_du_joueur_2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Tournoi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2124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range(40):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print(i)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j1 = J1[i]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j in range(40):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j2 = J2[j]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_, _, _, _, g1, g2 = play_game(j1, 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gain1[i] += g1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gain2[j] += g2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print(gain1)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print(gain2)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print(max(gain1), max(gain2))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m=0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n=0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range(40):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gain1[i]&gt;gain1[m]: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m=i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gain2[i]&gt;gain2[n]: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n=i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print(m, n)</a:t>
            </a:r>
            <a:endParaRPr lang="en-US" sz="900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Joueur vs opti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448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Strategie_opti import prochain_deplacement_j1, prochain_deplacement_j2, Some_pos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math import sqrt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import tkinter as tk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from time import sleep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role = int(input("1 pour attraper 2, 2 pour fuire 1"))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tour = []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nb_partie 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attente_deplacement = [True]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n = [4]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deplacementj1 = [0,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deplacementj2 = [0,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largeur = 1000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hauteur = 1000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nbl = 13  # impair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mon_app = tk.Tk()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surface_dessin = tk.Canvas(mon_app, width=largeur, height=hauteur, bg='ivory')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for i in range(1, nbl):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surface_dessin.create_line(i * largeur / nbl, 0, i * largeur / nbl, hauteur)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surface_dessin.create_line(0, i * hauteur / nbl, largeur, i * hauteur / nbl)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clic(evenement):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x, y = evenement.x, evenement.y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deplacementj1[0] = round((x - largeur/2)*nbl/largeur)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deplacementj1[1] = round((hauteur/2 - y)*nbl/hauteur)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print(deplacementj1)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surface_dessin.update()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abs(deplacementj1[0])+abs(deplacementj1[1]) &lt;= n[0] + 2 - role: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attente_deplacement[0] = False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clic2(evenement):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x, y = evenement.x, evenement.y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deplacementj2[0] = round((x - largeur / 2) * nbl / largeur)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deplacementj2[1] = round((hauteur / 2 - y) * nbl / hauteur)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print(deplacementj2)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surface_dessin.update()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if abs(deplacementj2[0]) + abs(deplacementj2[1]) &lt;= n[0] + 2 - role: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attente_deplacement[0] = False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56773" y="1248728"/>
            <a:ext cx="4111466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def ecartype(tableau):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moy = sum(tableau) / len(tableau)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somme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tableau: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somme += (i - moy) ** 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return sqrt(somme / len(tableau))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posj1 = [1,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posj2 = [0, 0]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difference = [posj1[0]-posj2[0], posj1[1]-posj2[1]]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surface_dessin.pack(side=tk.LEFT)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mon_app.attributes('-topmost', True)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surface_dessin.update()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if role == 1: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joueur1 = surface_dessin.create_oval(largeur / 2 + largeur / (4 * nbl), hauteur / 2 + hauteur / (4 * nbl),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largeur / 2 - largeur / (4 * nbl), hauteur / 2 - hauteur / (4 * nbl),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fill='red')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joueur2 = surface_dessin.create_oval(largeur / 2 + largeur / (4 * nbl) - difference[0] * largeur / nbl,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hauteur / 2 + hauteur / (4 * nbl) + difference[1] * hauteur / nbl,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largeur / 2 - largeur / (4 * nbl) - difference[0] * largeur / nbl,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hauteur / 2 - hauteur / (4 * nbl) + difference[1] * hauteur / nbl, fill='blue')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surface_dessin.bind('&lt;Button-1&gt;', clic)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range(nb_partie):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nb_tour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while posj1 != posj2: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nb_tour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while attente_deplacement[0]: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surface_dessin.update()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sleep(0.01)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attente_deplacement[0] = True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deplacement_j1 = deplacementj1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deplacement_j2 = prochain_deplacement_j2(posj1, posj2, n[0])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print(deplacement_j2)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posj1 = Some_pos(posj1, deplacement_j1)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posj2 = Some_pos(posj2, deplacement_j2)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surface_dessin.move(joueur2, largeur/nbl * deplacement_j2[0] - largeur/nbl * deplacement_j1[0], -hauteur/nbl * deplacement_j2[1] + hauteur/nbl * deplacement_j1[1])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tour.append(nb_tour)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print("Donnees :", tour)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</a:t>
            </a:r>
            <a:endParaRPr lang="en-US" sz="900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59" y="502444"/>
            <a:ext cx="7598569" cy="1092200"/>
          </a:xfrm>
        </p:spPr>
        <p:txBody>
          <a:bodyPr/>
          <a:p>
            <a:r>
              <a:rPr lang="fr-FR" altLang="en-US"/>
              <a:t>Code Joueur vs opti</a:t>
            </a:r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6" name="Text Box 5"/>
          <p:cNvSpPr txBox="1"/>
          <p:nvPr/>
        </p:nvSpPr>
        <p:spPr>
          <a:xfrm>
            <a:off x="89535" y="1249204"/>
            <a:ext cx="4428173" cy="464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print("max et min :", max(tour), min(tour))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print("Moyenne :", sum(tour)/len(tour))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tour.sort()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print("Mediane :", tour[nb_partie//2])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print("Ecart type :", ecartype(tour))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elif role == 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joueur2 = surface_dessin.create_oval(largeur / 2 + largeur / (4 * nbl), hauteur / 2 + hauteur / (4 * nbl),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largeur / 2 - largeur / (4 * nbl), hauteur / 2 - hauteur / (4 * nbl),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fill='blue')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joueur1 = surface_dessin.create_oval(largeur / 2 + largeur / (4 * nbl) + difference[0] * largeur / nbl,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hauteur / 2 + hauteur / (4 * nbl) - difference[1] * hauteur / nbl,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largeur / 2 - largeur / (4 * nbl) + difference[0] * largeur / nbl,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                         hauteur / 2 - hauteur / (4 * nbl) - difference[1] * hauteur / nbl, fill='red')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surface_dessin.bind('&lt;Button-1&gt;', clic2)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for i in range(nb_partie):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nb_tour = 0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while posj1 != posj2: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nb_tour += 1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while attente_deplacement[0]: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surface_dessin.update()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    sleep(0.01)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attente_deplacement[0] = True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deplacement_j2 = deplacementj2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deplacement_j1 = prochain_deplacement_j1(posj1, posj2, n[0])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print(deplacement_j1)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posj1 = Some_pos(posj1, deplacement_j1)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posj2 = Some_pos(posj2, deplacement_j2)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    surface_dessin.move(joueur1, largeur/nbl * deplacement_j1[0] - largeur/nbl * deplacement_j2[0], -hauteur/nbl * deplacement_j1[1] + hauteur/nbl * deplacement_j2[1])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    tour.append(nb_tour)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print("Donnees :", tour)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print("max et min :", max(tour), min(tour))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print("Moyenne :", sum(tour) / len(tour))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tour.sort()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print("Mediane :", tour[nb_partie // 2])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print("Ecart type :", ecartype(tour))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else: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    print("Erreur role indefini")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en-US" sz="900">
                <a:sym typeface="+mn-ea"/>
              </a:rPr>
              <a:t>mon_app.destroy()</a:t>
            </a:r>
            <a:endParaRPr lang="en-US" sz="900">
              <a:sym typeface="+mn-ea"/>
            </a:endParaRPr>
          </a:p>
          <a:p>
            <a:pPr>
              <a:lnSpc>
                <a:spcPct val="70000"/>
              </a:lnSpc>
            </a:pPr>
            <a:endParaRPr lang="en-US" sz="900"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752124"/>
                <a:ext cx="10217944" cy="3800951"/>
              </a:xfrm>
            </p:spPr>
            <p:txBody>
              <a:bodyPr>
                <a:normAutofit fontScale="47500"/>
              </a:bodyPr>
              <a:lstStyle/>
              <a:p>
                <a:r>
                  <a:rPr lang="fr-FR" dirty="0">
                    <a:sym typeface="+mn-ea"/>
                  </a:rPr>
                  <a:t>On note les fonctions suivantes : 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dirty="0">
                    <a:sym typeface="+mn-ea"/>
                  </a:rPr>
                  <a:t>A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dirty="0">
                    <a:sym typeface="+mn-ea"/>
                  </a:rPr>
                  <a:t>                                 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dirty="0">
                    <a:sym typeface="+mn-ea"/>
                  </a:rPr>
                  <a:t>     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>
                    <a:sym typeface="+mn-ea"/>
                  </a:rPr>
                  <a:t>                  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dirty="0">
                    <a:sym typeface="+mn-ea"/>
                  </a:rPr>
                  <a:t>On pose D1 une apllication qui a un entier associe une matrice ligne composé de tous les déplacements possibles pour le joueur 1 et D2 une </a:t>
                </a:r>
                <a:endParaRPr lang="fr-FR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fr-FR" dirty="0">
                    <a:sym typeface="+mn-ea"/>
                  </a:rPr>
                  <a:t>apllication qui a un entier associe une matrice colonne qui liste tous les déplacement du joueur 2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dirty="0">
                    <a:sym typeface="+mn-ea"/>
                  </a:rPr>
                  <a:t>D2(1)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fr-FR" dirty="0">
                    <a:sym typeface="+mn-ea"/>
                  </a:rPr>
                  <a:t>     et   D1(1) =</a:t>
                </a:r>
                <a:r>
                  <a:rPr lang="fr-FR" sz="1200" dirty="0">
                    <a:sym typeface="+mn-ea"/>
                  </a:rPr>
                  <a:t>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3"/>
                              <m:mcJc m:val="center"/>
                            </m:mcPr>
                          </m:mc>
                        </m:mcs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r>
                  <a:rPr lang="fr-FR" sz="1200" dirty="0">
                    <a:sym typeface="+mn-ea"/>
                  </a:rPr>
                  <a:t>)</a:t>
                </a:r>
                <a:endParaRPr lang="fr-FR" sz="1200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fr-FR" dirty="0">
                    <a:sym typeface="+mn-ea"/>
                  </a:rPr>
                  <a:t>Distance :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²×</m:t>
                    </m:r>
                    <m:r>
                      <a:rPr lang="fr-FR" dirty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²→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fr-FR" dirty="0">
                  <a:sym typeface="+mn-ea"/>
                </a:endParaRPr>
              </a:p>
              <a:p>
                <a:pPr marL="0" indent="0">
                  <a:buNone/>
                </a:pPr>
                <a:r>
                  <a:rPr lang="fr-FR" dirty="0"/>
                  <a:t>    (x1,y1) x (x2,y2)</a:t>
                </a:r>
                <a14:m>
                  <m:oMath xmlns:m="http://schemas.openxmlformats.org/officeDocument/2006/math">
                    <m:r>
                      <a:rPr lang="en-US" alt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fr-FR" dirty="0"/>
                  <a:t> |x1-x2| + |y1-y2|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dirty="0">
                    <a:sym typeface="+mn-ea"/>
                  </a:rPr>
                  <a:t>H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𝕫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𝕫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fr-FR" dirty="0"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fr-FR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fr-FR" dirty="0">
                    <a:sym typeface="+mn-ea"/>
                  </a:rPr>
                  <a:t>)</a:t>
                </a:r>
                <a:endParaRPr lang="fr-FR" dirty="0"/>
              </a:p>
              <a:p>
                <a:pPr marL="0" indent="0">
                  <a:buNone/>
                </a:pPr>
                <a:r>
                  <a:rPr lang="fr-FR" dirty="0">
                    <a:sym typeface="+mn-ea"/>
                  </a:rPr>
                  <a:t>                        A, B, (x1, y1), (x2, y2)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altLang="fr-FR" b="0" i="0" smtClean="0">
                        <a:latin typeface="Cambria Math" panose="02040503050406030204" pitchFamily="18" charset="0"/>
                      </a:rPr>
                      <m:t> 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→          </m:t>
                    </m:r>
                  </m:oMath>
                </a14:m>
                <a:r>
                  <a:rPr lang="fr-FR" dirty="0">
                    <a:sym typeface="+mn-ea"/>
                  </a:rPr>
                  <a:t>(Distance(A</a:t>
                </a:r>
                <a:r>
                  <a:rPr lang="fr-FR" baseline="-25000" dirty="0">
                    <a:sym typeface="+mn-ea"/>
                  </a:rPr>
                  <a:t>1,j </a:t>
                </a:r>
                <a:r>
                  <a:rPr lang="fr-FR" dirty="0">
                    <a:sym typeface="+mn-ea"/>
                  </a:rPr>
                  <a:t>+ (x1+ y1), B</a:t>
                </a:r>
                <a:r>
                  <a:rPr lang="fr-FR" baseline="-25000" dirty="0">
                    <a:sym typeface="+mn-ea"/>
                  </a:rPr>
                  <a:t>i,1</a:t>
                </a:r>
                <a:r>
                  <a:rPr lang="fr-FR" dirty="0">
                    <a:sym typeface="+mn-ea"/>
                  </a:rPr>
                  <a:t> + (x2+ y2)))</a:t>
                </a:r>
                <a:endParaRPr lang="fr-FR" dirty="0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752124"/>
                <a:ext cx="10217944" cy="3800951"/>
              </a:xfrm>
              <a:blipFill rotWithShape="1">
                <a:blip r:embed="rId1"/>
                <a:stretch>
                  <a:fillRect t="-4381" r="2" b="-43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4" name="Text Box 3"/>
          <p:cNvSpPr txBox="1"/>
          <p:nvPr/>
        </p:nvSpPr>
        <p:spPr>
          <a:xfrm>
            <a:off x="631984" y="5354955"/>
            <a:ext cx="6872288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fr-FR" sz="1350" dirty="0">
                <a:sym typeface="+mn-ea"/>
              </a:rPr>
              <a:t>On défini le gain du joueur 1  comme étant g1 = d - daprès un tour + 2*n + 1</a:t>
            </a:r>
            <a:endParaRPr lang="fr-FR" sz="1350" dirty="0"/>
          </a:p>
          <a:p>
            <a:pPr algn="l"/>
            <a:r>
              <a:rPr lang="fr-FR" sz="1350" dirty="0">
                <a:sym typeface="+mn-ea"/>
              </a:rPr>
              <a:t>et le gain du joueur comme g2 = daprès un tour - d + 2*n+1</a:t>
            </a:r>
            <a:endParaRPr lang="fr-FR" sz="1350" dirty="0"/>
          </a:p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221" y="731520"/>
            <a:ext cx="7598569" cy="1092200"/>
          </a:xfrm>
        </p:spPr>
        <p:txBody>
          <a:bodyPr/>
          <a:lstStyle/>
          <a:p>
            <a:r>
              <a:rPr lang="fr-FR" dirty="0"/>
              <a:t>Généralités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36220" y="1518920"/>
                <a:ext cx="8173085" cy="422910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On considère le nombre de déplacements de 4</a:t>
                </a:r>
                <a:endParaRPr lang="fr-FR" dirty="0"/>
              </a:p>
              <a:p>
                <a:r>
                  <a:rPr lang="fr-FR" dirty="0"/>
                  <a:t>Nombre de cases accessibles après un déplacement de distance 4 est 4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note (x1, y1) et (x2, y2) les coordonnées des joueurs </a:t>
                </a:r>
                <a:endParaRPr lang="fr-FR" dirty="0"/>
              </a:p>
              <a:p>
                <a:r>
                  <a:rPr lang="fr-FR" dirty="0"/>
                  <a:t>Distance Manhattan </a:t>
                </a: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     </a:t>
                </a: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20" y="1518920"/>
                <a:ext cx="8173085" cy="42291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pic>
        <p:nvPicPr>
          <p:cNvPr id="5" name="Picture 4" descr="261px-Manhattan_distance_bgi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3629025"/>
            <a:ext cx="2849245" cy="2620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Non EXistance d’une strategie gagnante</a:t>
            </a:r>
            <a:endParaRPr lang="fr-F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30" name="Text Box 29"/>
          <p:cNvSpPr txBox="1"/>
          <p:nvPr/>
        </p:nvSpPr>
        <p:spPr>
          <a:xfrm>
            <a:off x="520541" y="2127885"/>
            <a:ext cx="717899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>
                <a:solidFill>
                  <a:srgbClr val="FF0000"/>
                </a:solidFill>
              </a:rPr>
              <a:t>loup, 5 deplacements</a:t>
            </a:r>
            <a:r>
              <a:rPr lang="fr-FR" altLang="en-US" sz="1350"/>
              <a:t>      </a:t>
            </a:r>
            <a:r>
              <a:rPr lang="fr-FR" altLang="en-US" sz="1350">
                <a:solidFill>
                  <a:srgbClr val="00B0F0"/>
                </a:solidFill>
              </a:rPr>
              <a:t>lapin, 4 deplacements</a:t>
            </a:r>
            <a:endParaRPr lang="fr-FR" altLang="en-US" sz="1350">
              <a:solidFill>
                <a:srgbClr val="00B0F0"/>
              </a:solidFill>
            </a:endParaRPr>
          </a:p>
        </p:txBody>
      </p:sp>
      <p:pic>
        <p:nvPicPr>
          <p:cNvPr id="17" name="Content Placeholder 16" descr="deplacemennt2"/>
          <p:cNvPicPr>
            <a:picLocks noChangeAspect="1"/>
          </p:cNvPicPr>
          <p:nvPr>
            <p:ph idx="1"/>
          </p:nvPr>
        </p:nvPicPr>
        <p:blipFill>
          <a:blip r:embed="rId1"/>
          <a:srcRect r="1401" b="1142"/>
          <a:stretch>
            <a:fillRect/>
          </a:stretch>
        </p:blipFill>
        <p:spPr>
          <a:xfrm>
            <a:off x="945833" y="2739866"/>
            <a:ext cx="2855119" cy="2803684"/>
          </a:xfrm>
          <a:prstGeom prst="rect">
            <a:avLst/>
          </a:prstGeom>
        </p:spPr>
      </p:pic>
      <p:pic>
        <p:nvPicPr>
          <p:cNvPr id="5" name="Picture 4" descr="deplace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835" y="2739866"/>
            <a:ext cx="2854643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oom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5030" y="1845310"/>
            <a:ext cx="4148455" cy="419290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061336" y="6186170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" y="1845310"/>
            <a:ext cx="4046855" cy="41871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77804" y="971550"/>
            <a:ext cx="5827395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4050"/>
              <a:t>Stratégie a grande distance</a:t>
            </a:r>
            <a:endParaRPr lang="fr-FR" altLang="en-US" sz="4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4596" t="2744" r="5974" b="4124"/>
          <a:stretch>
            <a:fillRect/>
          </a:stretch>
        </p:blipFill>
        <p:spPr>
          <a:xfrm>
            <a:off x="4975384" y="2756059"/>
            <a:ext cx="4013835" cy="31137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rcRect l="2461" t="884" r="4106" b="2447"/>
          <a:stretch>
            <a:fillRect/>
          </a:stretch>
        </p:blipFill>
        <p:spPr>
          <a:xfrm>
            <a:off x="363855" y="2748439"/>
            <a:ext cx="4085749" cy="312324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1" y="574358"/>
            <a:ext cx="7598569" cy="1092200"/>
          </a:xfrm>
        </p:spPr>
        <p:txBody>
          <a:bodyPr/>
          <a:lstStyle/>
          <a:p>
            <a:r>
              <a:rPr lang="fr-FR"/>
              <a:t>DEux couples de strategies naïves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34838" y="6112351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10" name="Text Box 9"/>
          <p:cNvSpPr txBox="1"/>
          <p:nvPr/>
        </p:nvSpPr>
        <p:spPr>
          <a:xfrm>
            <a:off x="243840" y="1329214"/>
            <a:ext cx="6498431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/>
              <a:t>Pour ces exemples les positions du joueur 1 et 2 sont respectivement (0, 0) et (0, 2)</a:t>
            </a:r>
            <a:endParaRPr lang="fr-FR" altLang="en-US" sz="1350"/>
          </a:p>
        </p:txBody>
      </p:sp>
      <p:sp>
        <p:nvSpPr>
          <p:cNvPr id="16" name="Text Box 15"/>
          <p:cNvSpPr txBox="1"/>
          <p:nvPr/>
        </p:nvSpPr>
        <p:spPr>
          <a:xfrm>
            <a:off x="729615" y="1605439"/>
            <a:ext cx="35223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>
                <a:solidFill>
                  <a:srgbClr val="FF0000"/>
                </a:solidFill>
                <a:sym typeface="+mn-ea"/>
              </a:rPr>
              <a:t>Loup</a:t>
            </a:r>
            <a:endParaRPr lang="fr-FR" altLang="en-US" sz="1350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969645" y="2025015"/>
            <a:ext cx="347948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50">
                <a:sym typeface="+mn-ea"/>
              </a:rPr>
              <a:t>Se déplacer à l'ancien emplacement du </a:t>
            </a:r>
            <a:r>
              <a:rPr lang="fr-FR" altLang="en-US" sz="1350">
                <a:sym typeface="+mn-ea"/>
              </a:rPr>
              <a:t>lapin</a:t>
            </a:r>
            <a:endParaRPr lang="en-US" sz="1350"/>
          </a:p>
          <a:p>
            <a:endParaRPr lang="en-US" sz="1350"/>
          </a:p>
        </p:txBody>
      </p:sp>
      <p:sp>
        <p:nvSpPr>
          <p:cNvPr id="19" name="Text Box 18"/>
          <p:cNvSpPr txBox="1"/>
          <p:nvPr/>
        </p:nvSpPr>
        <p:spPr>
          <a:xfrm>
            <a:off x="4848701" y="1965008"/>
            <a:ext cx="2951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None/>
            </a:pPr>
            <a:r>
              <a:rPr lang="en-US" sz="1350">
                <a:sym typeface="+mn-ea"/>
              </a:rPr>
              <a:t>Se déplacer aléatoirement sur une case </a:t>
            </a:r>
            <a:endParaRPr lang="en-US" sz="1350">
              <a:sym typeface="+mn-ea"/>
            </a:endParaRPr>
          </a:p>
          <a:p>
            <a:pPr algn="l">
              <a:buNone/>
            </a:pPr>
            <a:r>
              <a:rPr lang="en-US" sz="1350">
                <a:sym typeface="+mn-ea"/>
              </a:rPr>
              <a:t>accessible par le </a:t>
            </a:r>
            <a:r>
              <a:rPr lang="fr-FR" altLang="en-US" sz="1350">
                <a:sym typeface="+mn-ea"/>
              </a:rPr>
              <a:t>lapin</a:t>
            </a:r>
            <a:endParaRPr lang="fr-FR" altLang="en-US" sz="1350">
              <a:sym typeface="+mn-ea"/>
            </a:endParaRPr>
          </a:p>
        </p:txBody>
      </p:sp>
      <p:pic>
        <p:nvPicPr>
          <p:cNvPr id="6" name="Picture 5" descr="testlogo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875"/>
            <a:ext cx="1081564" cy="1081564"/>
          </a:xfrm>
          <a:prstGeom prst="rect">
            <a:avLst/>
          </a:prstGeom>
        </p:spPr>
      </p:pic>
      <p:pic>
        <p:nvPicPr>
          <p:cNvPr id="7" name="Picture 6" descr="testlogo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436" y="1665923"/>
            <a:ext cx="1081564" cy="1081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1" y="574358"/>
            <a:ext cx="7598569" cy="1092200"/>
          </a:xfrm>
        </p:spPr>
        <p:txBody>
          <a:bodyPr/>
          <a:lstStyle/>
          <a:p>
            <a:r>
              <a:rPr lang="fr-FR"/>
              <a:t>DEux couples de strategies naïves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000694" y="6248400"/>
            <a:ext cx="413375" cy="283369"/>
          </a:xfrm>
        </p:spPr>
        <p:txBody>
          <a:bodyPr/>
          <a:lstStyle/>
          <a:p>
            <a:fld id="{79F7E699-71A6-4566-8E97-7A04A0F4E055}" type="slidenum">
              <a:rPr lang="fr-FR" sz="750" smtClean="0"/>
            </a:fld>
            <a:endParaRPr lang="fr-FR" sz="750"/>
          </a:p>
        </p:txBody>
      </p:sp>
      <p:sp>
        <p:nvSpPr>
          <p:cNvPr id="10" name="Text Box 9"/>
          <p:cNvSpPr txBox="1"/>
          <p:nvPr/>
        </p:nvSpPr>
        <p:spPr>
          <a:xfrm>
            <a:off x="243840" y="1329214"/>
            <a:ext cx="6498431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/>
              <a:t>Pour ces exemples les positions du joueur 1 et 2 sont respectivement (0,0) et (0,2)</a:t>
            </a:r>
            <a:endParaRPr lang="fr-FR" altLang="en-US" sz="1350"/>
          </a:p>
        </p:txBody>
      </p:sp>
      <p:sp>
        <p:nvSpPr>
          <p:cNvPr id="16" name="Text Box 15"/>
          <p:cNvSpPr txBox="1"/>
          <p:nvPr/>
        </p:nvSpPr>
        <p:spPr>
          <a:xfrm>
            <a:off x="661511" y="1605439"/>
            <a:ext cx="35223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350">
                <a:solidFill>
                  <a:srgbClr val="00B0F0"/>
                </a:solidFill>
                <a:sym typeface="+mn-ea"/>
              </a:rPr>
              <a:t>Lapin</a:t>
            </a:r>
            <a:endParaRPr lang="en-US" sz="1350"/>
          </a:p>
        </p:txBody>
      </p:sp>
      <p:sp>
        <p:nvSpPr>
          <p:cNvPr id="18" name="Text Box 17"/>
          <p:cNvSpPr txBox="1"/>
          <p:nvPr/>
        </p:nvSpPr>
        <p:spPr>
          <a:xfrm>
            <a:off x="969645" y="2025015"/>
            <a:ext cx="341471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50">
                <a:sym typeface="+mn-ea"/>
              </a:rPr>
              <a:t>S'éloigner le plus possible du joueur 1 sur x</a:t>
            </a:r>
            <a:endParaRPr lang="en-US" sz="1350"/>
          </a:p>
          <a:p>
            <a:endParaRPr lang="en-US" sz="1350"/>
          </a:p>
        </p:txBody>
      </p:sp>
      <p:sp>
        <p:nvSpPr>
          <p:cNvPr id="19" name="Text Box 18"/>
          <p:cNvSpPr txBox="1"/>
          <p:nvPr/>
        </p:nvSpPr>
        <p:spPr>
          <a:xfrm>
            <a:off x="4517231" y="1965008"/>
            <a:ext cx="307594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1350">
                <a:sym typeface="+mn-ea"/>
              </a:rPr>
              <a:t>Se déplacer aléatoirement quand on est à</a:t>
            </a:r>
            <a:endParaRPr sz="1350">
              <a:sym typeface="+mn-ea"/>
            </a:endParaRPr>
          </a:p>
          <a:p>
            <a:r>
              <a:rPr sz="1350">
                <a:sym typeface="+mn-ea"/>
              </a:rPr>
              <a:t> proximité du joueur 1</a:t>
            </a:r>
            <a:endParaRPr lang="en-US" sz="135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rcRect l="5834" r="6461" b="2039"/>
          <a:stretch>
            <a:fillRect/>
          </a:stretch>
        </p:blipFill>
        <p:spPr>
          <a:xfrm>
            <a:off x="4571206" y="2892425"/>
            <a:ext cx="3995261" cy="3111818"/>
          </a:xfrm>
          <a:prstGeom prst="rect">
            <a:avLst/>
          </a:prstGeom>
        </p:spPr>
      </p:pic>
      <p:pic>
        <p:nvPicPr>
          <p:cNvPr id="4" name="Picture 3" descr="testlogo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919" y="1666875"/>
            <a:ext cx="1081088" cy="10810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rcRect l="9523" t="2724" r="5564" b="4692"/>
          <a:stretch>
            <a:fillRect/>
          </a:stretch>
        </p:blipFill>
        <p:spPr>
          <a:xfrm>
            <a:off x="347345" y="2889885"/>
            <a:ext cx="3563303" cy="3114675"/>
          </a:xfrm>
          <a:prstGeom prst="rect">
            <a:avLst/>
          </a:prstGeom>
        </p:spPr>
      </p:pic>
      <p:pic>
        <p:nvPicPr>
          <p:cNvPr id="5" name="Picture 4" descr="testlogo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6399"/>
            <a:ext cx="1081564" cy="1081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0</TotalTime>
  <Words>63597</Words>
  <Application>WPS Presentation</Application>
  <PresentationFormat>Grand écran</PresentationFormat>
  <Paragraphs>2244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Arial</vt:lpstr>
      <vt:lpstr>SimSun</vt:lpstr>
      <vt:lpstr>Wingdings</vt:lpstr>
      <vt:lpstr>Arial</vt:lpstr>
      <vt:lpstr>Cambria Math</vt:lpstr>
      <vt:lpstr>Calibri Light</vt:lpstr>
      <vt:lpstr>Calibri</vt:lpstr>
      <vt:lpstr>Microsoft YaHei</vt:lpstr>
      <vt:lpstr>Arial Unicode MS</vt:lpstr>
      <vt:lpstr>Céleste</vt:lpstr>
      <vt:lpstr>Stratégie optimale pour gagner à un jeu spécifique a deux joueurs</vt:lpstr>
      <vt:lpstr>Sommaire</vt:lpstr>
      <vt:lpstr>Jeu étudier :</vt:lpstr>
      <vt:lpstr>Exemple de partie</vt:lpstr>
      <vt:lpstr>Généralités</vt:lpstr>
      <vt:lpstr>Non EXistance d’une strategie gagnante</vt:lpstr>
      <vt:lpstr>PowerPoint 演示文稿</vt:lpstr>
      <vt:lpstr>DEux couples de strategies naïves</vt:lpstr>
      <vt:lpstr>DEux couples de strategies naïves</vt:lpstr>
      <vt:lpstr>Strategie «Gloutonne»</vt:lpstr>
      <vt:lpstr>Strategie adaptative Du joueur 1</vt:lpstr>
      <vt:lpstr>Strategie adaptative Du joueur 1</vt:lpstr>
      <vt:lpstr>Strategie adaptative Du joueur 2</vt:lpstr>
      <vt:lpstr>Strategie adaptative Du joueur 2</vt:lpstr>
      <vt:lpstr>Fonctionnements d’un neurone artificiel</vt:lpstr>
      <vt:lpstr>Definition d’un gain </vt:lpstr>
      <vt:lpstr>Réseaux de neurones par générations</vt:lpstr>
      <vt:lpstr>PowerPoint 演示文稿</vt:lpstr>
      <vt:lpstr>Tournoi</vt:lpstr>
      <vt:lpstr>COmparaison</vt:lpstr>
      <vt:lpstr>Conclusion</vt:lpstr>
      <vt:lpstr>Annexe:</vt:lpstr>
      <vt:lpstr>Ouverture Q-learning</vt:lpstr>
      <vt:lpstr>PowerPoint 演示文稿</vt:lpstr>
      <vt:lpstr>Code calcul</vt:lpstr>
      <vt:lpstr>Code calcul</vt:lpstr>
      <vt:lpstr>Code calcul</vt:lpstr>
      <vt:lpstr>Code Algoglouton2</vt:lpstr>
      <vt:lpstr>Code Algoglouton2</vt:lpstr>
      <vt:lpstr>Code Strategieopti</vt:lpstr>
      <vt:lpstr>Code Strategieopti</vt:lpstr>
      <vt:lpstr>Code Strategie_naive</vt:lpstr>
      <vt:lpstr>Code Strategie_naive</vt:lpstr>
      <vt:lpstr>Code Strategie_adaptative</vt:lpstr>
      <vt:lpstr>Code Strategie_adaptative</vt:lpstr>
      <vt:lpstr>Code Strategie_adaptative</vt:lpstr>
      <vt:lpstr>Code Strategie_adaptative</vt:lpstr>
      <vt:lpstr>Code NN_GENERATION</vt:lpstr>
      <vt:lpstr>Code NN_GENERATION</vt:lpstr>
      <vt:lpstr>Code NN_GENERATION</vt:lpstr>
      <vt:lpstr>Code Test_strategies_optimale</vt:lpstr>
      <vt:lpstr>Code Test_strategies_optimale</vt:lpstr>
      <vt:lpstr>Code Test_strategies_optimale</vt:lpstr>
      <vt:lpstr>Code Tournament</vt:lpstr>
      <vt:lpstr>Code Tournoi</vt:lpstr>
      <vt:lpstr>Code Tournoi</vt:lpstr>
      <vt:lpstr>Code Joueur vs opti</vt:lpstr>
      <vt:lpstr>Code Joueur vs opti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Stratégie optimale pour gagner à un jeu déterministe a deux joueurs</dc:title>
  <dc:creator>LAMBIN Emilien</dc:creator>
  <cp:lastModifiedBy>emili</cp:lastModifiedBy>
  <cp:revision>69</cp:revision>
  <dcterms:created xsi:type="dcterms:W3CDTF">2023-06-12T11:19:00Z</dcterms:created>
  <dcterms:modified xsi:type="dcterms:W3CDTF">2024-06-09T14:13:35Z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5A437196D78748E1870B565B5E5CEF85</vt:lpwstr>
  </property>
</Properties>
</file>