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60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28687-2FD7-469E-8E8A-7BA1D3E4E24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6F5605-3789-4387-A5AC-A4B5B80B6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FA1060C-3496-46CB-880E-11634C6FBCB1}"/>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5" name="页脚占位符 4">
            <a:extLst>
              <a:ext uri="{FF2B5EF4-FFF2-40B4-BE49-F238E27FC236}">
                <a16:creationId xmlns:a16="http://schemas.microsoft.com/office/drawing/2014/main" id="{267552B8-A0C2-467F-B72B-477C561D9E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21785F-A1CE-4970-9626-4C7BC33E145A}"/>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351786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678DB-7878-4532-800D-BF3B42E29B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A064B0-1B35-485A-8995-0F9BAF51EC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D67499-4C7C-4CB0-AF58-BDFCEC5FD602}"/>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5" name="页脚占位符 4">
            <a:extLst>
              <a:ext uri="{FF2B5EF4-FFF2-40B4-BE49-F238E27FC236}">
                <a16:creationId xmlns:a16="http://schemas.microsoft.com/office/drawing/2014/main" id="{03F4B698-6FDD-4CA2-A6A3-F4D220EEBD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683CAF-C89E-4A63-8769-A560160E7EFC}"/>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2270737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A712AB-C445-417E-96D1-0D1B134289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ABC25E-AF49-40C8-AE5D-AF7DF1EDB8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79B5DB-C5E0-4AAE-A466-2E3D63AC5DBE}"/>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5" name="页脚占位符 4">
            <a:extLst>
              <a:ext uri="{FF2B5EF4-FFF2-40B4-BE49-F238E27FC236}">
                <a16:creationId xmlns:a16="http://schemas.microsoft.com/office/drawing/2014/main" id="{9340848F-2342-429A-9D0E-BCC944000C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CA26DF-E6D1-4615-8C7D-058D4EAC346C}"/>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218885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58B00-998F-45B9-97D9-4048DC7767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ACDC51-668B-42BB-ACCF-504387FA3A8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3C2170-CD6B-4E81-A6D6-EAEF7F79E479}"/>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5" name="页脚占位符 4">
            <a:extLst>
              <a:ext uri="{FF2B5EF4-FFF2-40B4-BE49-F238E27FC236}">
                <a16:creationId xmlns:a16="http://schemas.microsoft.com/office/drawing/2014/main" id="{6AB2655F-58DD-4614-AA5D-AC096FEB46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EA146F-3C28-4F0B-9A85-F5A2BDC32EC0}"/>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188918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F2080-709E-4489-8828-59D6146D6F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50EFA1-71A2-47B5-B829-0E4EC00D3F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C0F458-E325-48B7-8570-37CF9B7175D6}"/>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5" name="页脚占位符 4">
            <a:extLst>
              <a:ext uri="{FF2B5EF4-FFF2-40B4-BE49-F238E27FC236}">
                <a16:creationId xmlns:a16="http://schemas.microsoft.com/office/drawing/2014/main" id="{6ED4F2C4-E267-4EA2-A4EF-3462F3D4C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1BC217-9C50-43BB-BECD-6C67B4038DB2}"/>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417596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87944-D8C3-41FB-BDD2-AF888708D9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71971E-27C4-4039-9087-13E389FA90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E7B87A7-07DC-48FB-B9AE-3886B89CD1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7481719-06AE-4AC7-9E13-E925E25CC1B6}"/>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6" name="页脚占位符 5">
            <a:extLst>
              <a:ext uri="{FF2B5EF4-FFF2-40B4-BE49-F238E27FC236}">
                <a16:creationId xmlns:a16="http://schemas.microsoft.com/office/drawing/2014/main" id="{59BD9913-D93E-4C5F-B135-EC2AC52490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EA2837-3629-4465-90A4-33BAA1AC3B3E}"/>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279396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5A273-D5CC-405B-B688-0AA0E9E9341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B05C138-531B-47B0-8957-8CE849301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29676AA-8C1C-4A07-8B77-65845163A72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2BF37D4-782B-45C8-812B-CB4EDA56B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2EDFB90-FB59-45FD-A70B-4598DA409D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9ECE265-A408-43B1-98DE-557DCDCF4D32}"/>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8" name="页脚占位符 7">
            <a:extLst>
              <a:ext uri="{FF2B5EF4-FFF2-40B4-BE49-F238E27FC236}">
                <a16:creationId xmlns:a16="http://schemas.microsoft.com/office/drawing/2014/main" id="{7FCC149D-A9D6-4611-AB5B-87347C902F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ED16BCA-40BD-432B-BCE7-E7F6FAE00071}"/>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187971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88C95-8E99-45FD-8AC4-BD891D38EB8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FF89E6-C072-4D87-89C3-C961DD87717F}"/>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4" name="页脚占位符 3">
            <a:extLst>
              <a:ext uri="{FF2B5EF4-FFF2-40B4-BE49-F238E27FC236}">
                <a16:creationId xmlns:a16="http://schemas.microsoft.com/office/drawing/2014/main" id="{EC01344E-3CB3-44BE-9F0F-127A44981B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135787-1C6C-4643-B3E9-861768EDEB55}"/>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285196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090836C-FC02-47E8-B47C-146A84091596}"/>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3" name="页脚占位符 2">
            <a:extLst>
              <a:ext uri="{FF2B5EF4-FFF2-40B4-BE49-F238E27FC236}">
                <a16:creationId xmlns:a16="http://schemas.microsoft.com/office/drawing/2014/main" id="{C515C586-0B15-475A-8E24-F1967745EB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754869-0D44-4DE4-B2E0-A72F48F72B62}"/>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418331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E1097-A46D-4CF1-9EC7-D41FBE6377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022B00-66B5-4EB0-96F9-2230832D7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6BD8C60-F0DF-480F-AA90-3A833F341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8BCF5D-05CE-4D26-9C49-F20E4DC07002}"/>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6" name="页脚占位符 5">
            <a:extLst>
              <a:ext uri="{FF2B5EF4-FFF2-40B4-BE49-F238E27FC236}">
                <a16:creationId xmlns:a16="http://schemas.microsoft.com/office/drawing/2014/main" id="{3C66E3DC-0FFA-4BEC-B7AF-2927566104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4E203-3194-43EA-967B-BB7B338B87FF}"/>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222953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52F98-71FA-4865-81AD-ECEEFF9D8B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374BBA-5F91-4DBF-9FDB-2FBA7BD2D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6C901D8-DF7C-4625-87D6-0A085C61B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FF8E3A-6ACC-4F45-B45C-720920EB4B58}"/>
              </a:ext>
            </a:extLst>
          </p:cNvPr>
          <p:cNvSpPr>
            <a:spLocks noGrp="1"/>
          </p:cNvSpPr>
          <p:nvPr>
            <p:ph type="dt" sz="half" idx="10"/>
          </p:nvPr>
        </p:nvSpPr>
        <p:spPr/>
        <p:txBody>
          <a:bodyPr/>
          <a:lstStyle/>
          <a:p>
            <a:fld id="{85480132-6918-4EDD-B5AD-BD515820861B}" type="datetimeFigureOut">
              <a:rPr lang="zh-CN" altLang="en-US" smtClean="0"/>
              <a:t>2021/5/2</a:t>
            </a:fld>
            <a:endParaRPr lang="zh-CN" altLang="en-US"/>
          </a:p>
        </p:txBody>
      </p:sp>
      <p:sp>
        <p:nvSpPr>
          <p:cNvPr id="6" name="页脚占位符 5">
            <a:extLst>
              <a:ext uri="{FF2B5EF4-FFF2-40B4-BE49-F238E27FC236}">
                <a16:creationId xmlns:a16="http://schemas.microsoft.com/office/drawing/2014/main" id="{49EEADDA-2B8F-473F-A91D-1346FFEB5F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91EB3D-A5EE-44C0-8EF0-4ED9F2A83D42}"/>
              </a:ext>
            </a:extLst>
          </p:cNvPr>
          <p:cNvSpPr>
            <a:spLocks noGrp="1"/>
          </p:cNvSpPr>
          <p:nvPr>
            <p:ph type="sldNum" sz="quarter" idx="12"/>
          </p:nvPr>
        </p:nvSpPr>
        <p:spPr/>
        <p:txBody>
          <a:body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158740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DCC4F22-4A17-4CCE-9F17-3C4505763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DD5636-FE53-4016-9BAD-34688559B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D98860-E4BE-4695-AD33-8B89E5DAE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80132-6918-4EDD-B5AD-BD515820861B}" type="datetimeFigureOut">
              <a:rPr lang="zh-CN" altLang="en-US" smtClean="0"/>
              <a:t>2021/5/2</a:t>
            </a:fld>
            <a:endParaRPr lang="zh-CN" altLang="en-US"/>
          </a:p>
        </p:txBody>
      </p:sp>
      <p:sp>
        <p:nvSpPr>
          <p:cNvPr id="5" name="页脚占位符 4">
            <a:extLst>
              <a:ext uri="{FF2B5EF4-FFF2-40B4-BE49-F238E27FC236}">
                <a16:creationId xmlns:a16="http://schemas.microsoft.com/office/drawing/2014/main" id="{57556644-786C-47FE-8B75-4D3BF16D1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E790BAB-CCEB-4CCC-816D-E9E49A739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FACAA-E6ED-428C-A5E5-F584C0577B07}" type="slidenum">
              <a:rPr lang="zh-CN" altLang="en-US" smtClean="0"/>
              <a:t>‹#›</a:t>
            </a:fld>
            <a:endParaRPr lang="zh-CN" altLang="en-US"/>
          </a:p>
        </p:txBody>
      </p:sp>
    </p:spTree>
    <p:extLst>
      <p:ext uri="{BB962C8B-B14F-4D97-AF65-F5344CB8AC3E}">
        <p14:creationId xmlns:p14="http://schemas.microsoft.com/office/powerpoint/2010/main" val="53805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DE4A925-A11C-4D23-BD32-E660049E75AD}"/>
              </a:ext>
            </a:extLst>
          </p:cNvPr>
          <p:cNvSpPr>
            <a:spLocks noGrp="1"/>
          </p:cNvSpPr>
          <p:nvPr>
            <p:ph type="ctrTitle"/>
          </p:nvPr>
        </p:nvSpPr>
        <p:spPr/>
        <p:txBody>
          <a:bodyPr>
            <a:normAutofit/>
          </a:bodyPr>
          <a:lstStyle/>
          <a:p>
            <a:r>
              <a:rPr lang="en-US" altLang="zh-CN" dirty="0"/>
              <a:t>Analysis of Beijing housing prices</a:t>
            </a:r>
            <a:br>
              <a:rPr lang="en-US" altLang="zh-CN" dirty="0"/>
            </a:br>
            <a:r>
              <a:rPr lang="en-US" altLang="zh-CN" sz="2800" dirty="0"/>
              <a:t>Zichuan Huang – Student # 4628 1740</a:t>
            </a:r>
            <a:endParaRPr lang="zh-CN" altLang="en-US" dirty="0"/>
          </a:p>
        </p:txBody>
      </p:sp>
      <p:sp>
        <p:nvSpPr>
          <p:cNvPr id="5" name="副标题 4">
            <a:extLst>
              <a:ext uri="{FF2B5EF4-FFF2-40B4-BE49-F238E27FC236}">
                <a16:creationId xmlns:a16="http://schemas.microsoft.com/office/drawing/2014/main" id="{C9859569-2EE6-4047-8A3C-A293F547D21C}"/>
              </a:ext>
            </a:extLst>
          </p:cNvPr>
          <p:cNvSpPr>
            <a:spLocks noGrp="1"/>
          </p:cNvSpPr>
          <p:nvPr>
            <p:ph type="subTitle" idx="1"/>
          </p:nvPr>
        </p:nvSpPr>
        <p:spPr>
          <a:xfrm>
            <a:off x="1524000" y="4628733"/>
            <a:ext cx="9144000" cy="1655762"/>
          </a:xfrm>
        </p:spPr>
        <p:txBody>
          <a:bodyPr/>
          <a:lstStyle/>
          <a:p>
            <a:r>
              <a:rPr lang="en-US" altLang="zh-CN" dirty="0"/>
              <a:t>This presentation will make an analysis to the housing prices of Beijing in about 2011 to 2017, and show that what factors affect homebuyers’ choices.</a:t>
            </a:r>
            <a:endParaRPr lang="zh-CN" altLang="en-US" dirty="0"/>
          </a:p>
        </p:txBody>
      </p:sp>
    </p:spTree>
    <p:extLst>
      <p:ext uri="{BB962C8B-B14F-4D97-AF65-F5344CB8AC3E}">
        <p14:creationId xmlns:p14="http://schemas.microsoft.com/office/powerpoint/2010/main" val="188977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470D059-EB17-46BF-A305-49AC6C536AC9}"/>
              </a:ext>
            </a:extLst>
          </p:cNvPr>
          <p:cNvSpPr txBox="1"/>
          <p:nvPr/>
        </p:nvSpPr>
        <p:spPr>
          <a:xfrm>
            <a:off x="6647277" y="0"/>
            <a:ext cx="5544721" cy="1200329"/>
          </a:xfrm>
          <a:prstGeom prst="rect">
            <a:avLst/>
          </a:prstGeom>
          <a:noFill/>
        </p:spPr>
        <p:txBody>
          <a:bodyPr wrap="square" rtlCol="0">
            <a:spAutoFit/>
          </a:bodyPr>
          <a:lstStyle/>
          <a:p>
            <a:r>
              <a:rPr lang="en-US" altLang="zh-CN" b="1" dirty="0"/>
              <a:t>This dataset has recorded housing price of Beijing from 2011 to 2017, fetching from Linajia.com. Most data was traded in 2011 to 2017, some of them are traded in 2018 and some is even earlier.</a:t>
            </a:r>
          </a:p>
        </p:txBody>
      </p:sp>
      <p:sp>
        <p:nvSpPr>
          <p:cNvPr id="9" name="文本框 8">
            <a:extLst>
              <a:ext uri="{FF2B5EF4-FFF2-40B4-BE49-F238E27FC236}">
                <a16:creationId xmlns:a16="http://schemas.microsoft.com/office/drawing/2014/main" id="{952D804F-4C0C-4C12-ACEB-086789C8ACAD}"/>
              </a:ext>
            </a:extLst>
          </p:cNvPr>
          <p:cNvSpPr txBox="1"/>
          <p:nvPr/>
        </p:nvSpPr>
        <p:spPr>
          <a:xfrm>
            <a:off x="6574536" y="1206327"/>
            <a:ext cx="5193792" cy="1477328"/>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Most homebuyers in Beijing would like to choose a house which price is around 3 million</a:t>
            </a:r>
            <a:r>
              <a:rPr lang="zh-CN" altLang="en-US" dirty="0"/>
              <a:t>￥</a:t>
            </a:r>
            <a:r>
              <a:rPr lang="en-US" altLang="zh-CN" dirty="0"/>
              <a:t>. A higher price like 5.4 million</a:t>
            </a:r>
            <a:r>
              <a:rPr lang="zh-CN" altLang="en-US" dirty="0"/>
              <a:t> ￥ </a:t>
            </a:r>
            <a:r>
              <a:rPr lang="en-US" altLang="zh-CN" dirty="0"/>
              <a:t>may be difficult for most citizens to pay, so there are less people follow.</a:t>
            </a:r>
            <a:endParaRPr lang="zh-CN" altLang="en-US" dirty="0"/>
          </a:p>
        </p:txBody>
      </p:sp>
      <p:pic>
        <p:nvPicPr>
          <p:cNvPr id="11" name="图片 10">
            <a:extLst>
              <a:ext uri="{FF2B5EF4-FFF2-40B4-BE49-F238E27FC236}">
                <a16:creationId xmlns:a16="http://schemas.microsoft.com/office/drawing/2014/main" id="{6ABA47A9-02BE-42D6-B214-7FF181A4C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28998"/>
            <a:ext cx="6652070" cy="3429001"/>
          </a:xfrm>
          <a:prstGeom prst="rect">
            <a:avLst/>
          </a:prstGeom>
        </p:spPr>
      </p:pic>
      <p:pic>
        <p:nvPicPr>
          <p:cNvPr id="13" name="图片 12">
            <a:extLst>
              <a:ext uri="{FF2B5EF4-FFF2-40B4-BE49-F238E27FC236}">
                <a16:creationId xmlns:a16="http://schemas.microsoft.com/office/drawing/2014/main" id="{4C4D3B0B-21E6-48DD-BFCD-BD2761E13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6652064" cy="3428998"/>
          </a:xfrm>
          <a:prstGeom prst="rect">
            <a:avLst/>
          </a:prstGeom>
        </p:spPr>
      </p:pic>
      <p:sp>
        <p:nvSpPr>
          <p:cNvPr id="14" name="文本框 13">
            <a:extLst>
              <a:ext uri="{FF2B5EF4-FFF2-40B4-BE49-F238E27FC236}">
                <a16:creationId xmlns:a16="http://schemas.microsoft.com/office/drawing/2014/main" id="{EBD3769B-4D95-4522-BF10-3EA9F9B90C2D}"/>
              </a:ext>
            </a:extLst>
          </p:cNvPr>
          <p:cNvSpPr txBox="1"/>
          <p:nvPr/>
        </p:nvSpPr>
        <p:spPr>
          <a:xfrm>
            <a:off x="6574536" y="3428997"/>
            <a:ext cx="5193792" cy="1754326"/>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From the perspective of the price per square meter, most homebuyers would like to pay more attention on prices at around 27,000 to 69,000. There are also some houses that have received a lot of attention in the chart. This may be affected by some other reasons.</a:t>
            </a:r>
            <a:endParaRPr lang="zh-CN" altLang="en-US" dirty="0"/>
          </a:p>
        </p:txBody>
      </p:sp>
    </p:spTree>
    <p:extLst>
      <p:ext uri="{BB962C8B-B14F-4D97-AF65-F5344CB8AC3E}">
        <p14:creationId xmlns:p14="http://schemas.microsoft.com/office/powerpoint/2010/main" val="2760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0A375A-FBE7-49BC-8E80-414AE552E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6096000" cy="3301616"/>
          </a:xfrm>
          <a:prstGeom prst="rect">
            <a:avLst/>
          </a:prstGeom>
        </p:spPr>
      </p:pic>
      <p:pic>
        <p:nvPicPr>
          <p:cNvPr id="7" name="图片 6">
            <a:extLst>
              <a:ext uri="{FF2B5EF4-FFF2-40B4-BE49-F238E27FC236}">
                <a16:creationId xmlns:a16="http://schemas.microsoft.com/office/drawing/2014/main" id="{F2F354BB-6658-4F03-B9B2-8B5128339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556381"/>
            <a:ext cx="6096002" cy="3301617"/>
          </a:xfrm>
          <a:prstGeom prst="rect">
            <a:avLst/>
          </a:prstGeom>
        </p:spPr>
      </p:pic>
      <p:sp>
        <p:nvSpPr>
          <p:cNvPr id="9" name="椭圆 8">
            <a:extLst>
              <a:ext uri="{FF2B5EF4-FFF2-40B4-BE49-F238E27FC236}">
                <a16:creationId xmlns:a16="http://schemas.microsoft.com/office/drawing/2014/main" id="{118CA3B8-C491-4314-BD42-A3CFF0691846}"/>
              </a:ext>
            </a:extLst>
          </p:cNvPr>
          <p:cNvSpPr/>
          <p:nvPr/>
        </p:nvSpPr>
        <p:spPr>
          <a:xfrm>
            <a:off x="2093977" y="895850"/>
            <a:ext cx="347471" cy="333845"/>
          </a:xfrm>
          <a:prstGeom prst="ellipse">
            <a:avLst/>
          </a:prstGeom>
          <a:noFill/>
          <a:ln w="9525" cap="flat" cmpd="sng" algn="ctr">
            <a:solidFill>
              <a:srgbClr val="FF0000"/>
            </a:solidFill>
            <a:prstDash val="solid"/>
            <a:round/>
            <a:headEnd type="none" w="med" len="med"/>
            <a:tailEnd type="none" w="med" len="med"/>
          </a:ln>
          <a:effectLst>
            <a:glow rad="63500">
              <a:schemeClr val="accent5">
                <a:satMod val="175000"/>
                <a:alpha val="40000"/>
              </a:schemeClr>
            </a:glow>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0" name="椭圆 9">
            <a:extLst>
              <a:ext uri="{FF2B5EF4-FFF2-40B4-BE49-F238E27FC236}">
                <a16:creationId xmlns:a16="http://schemas.microsoft.com/office/drawing/2014/main" id="{16819FA9-99A9-42C9-935B-8DA15E851781}"/>
              </a:ext>
            </a:extLst>
          </p:cNvPr>
          <p:cNvSpPr/>
          <p:nvPr/>
        </p:nvSpPr>
        <p:spPr>
          <a:xfrm>
            <a:off x="1746506" y="114080"/>
            <a:ext cx="347471" cy="333845"/>
          </a:xfrm>
          <a:prstGeom prst="ellipse">
            <a:avLst/>
          </a:prstGeom>
          <a:noFill/>
          <a:ln w="9525" cap="flat" cmpd="sng" algn="ctr">
            <a:solidFill>
              <a:srgbClr val="FF0000"/>
            </a:solidFill>
            <a:prstDash val="solid"/>
            <a:round/>
            <a:headEnd type="none" w="med" len="med"/>
            <a:tailEnd type="none" w="med" len="med"/>
          </a:ln>
          <a:effectLst>
            <a:glow rad="63500">
              <a:schemeClr val="accent5">
                <a:satMod val="175000"/>
                <a:alpha val="40000"/>
              </a:schemeClr>
            </a:glow>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1" name="椭圆 10">
            <a:extLst>
              <a:ext uri="{FF2B5EF4-FFF2-40B4-BE49-F238E27FC236}">
                <a16:creationId xmlns:a16="http://schemas.microsoft.com/office/drawing/2014/main" id="{BC32826B-D478-4C8E-B02C-6F9B386DDAE9}"/>
              </a:ext>
            </a:extLst>
          </p:cNvPr>
          <p:cNvSpPr/>
          <p:nvPr/>
        </p:nvSpPr>
        <p:spPr>
          <a:xfrm>
            <a:off x="2115313" y="1371600"/>
            <a:ext cx="932688" cy="896112"/>
          </a:xfrm>
          <a:prstGeom prst="ellipse">
            <a:avLst/>
          </a:prstGeom>
          <a:noFill/>
          <a:ln w="9525" cap="flat" cmpd="sng" algn="ctr">
            <a:solidFill>
              <a:srgbClr val="FF0000"/>
            </a:solidFill>
            <a:prstDash val="solid"/>
            <a:round/>
            <a:headEnd type="none" w="med" len="med"/>
            <a:tailEnd type="none" w="med" len="med"/>
          </a:ln>
          <a:effectLst>
            <a:glow rad="63500">
              <a:schemeClr val="accent5">
                <a:satMod val="175000"/>
                <a:alpha val="40000"/>
              </a:schemeClr>
            </a:glow>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文本框 11">
            <a:extLst>
              <a:ext uri="{FF2B5EF4-FFF2-40B4-BE49-F238E27FC236}">
                <a16:creationId xmlns:a16="http://schemas.microsoft.com/office/drawing/2014/main" id="{F6D2DE21-9AED-4C95-8027-A991835C93CA}"/>
              </a:ext>
            </a:extLst>
          </p:cNvPr>
          <p:cNvSpPr txBox="1"/>
          <p:nvPr/>
        </p:nvSpPr>
        <p:spPr>
          <a:xfrm>
            <a:off x="6096000" y="416310"/>
            <a:ext cx="5367528" cy="2308324"/>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Most people bought there houses in the city center, although the price per square meter is higher as the position of house closing to the center. The other small group of people bought there houses in the northern suburbs because the price there is not so high. However, there is also a group whose houses are far away from the city, which means they can pay less price.</a:t>
            </a:r>
            <a:endParaRPr lang="zh-CN" altLang="en-US" dirty="0"/>
          </a:p>
        </p:txBody>
      </p:sp>
      <p:sp>
        <p:nvSpPr>
          <p:cNvPr id="15" name="文本框 14">
            <a:extLst>
              <a:ext uri="{FF2B5EF4-FFF2-40B4-BE49-F238E27FC236}">
                <a16:creationId xmlns:a16="http://schemas.microsoft.com/office/drawing/2014/main" id="{292A6A33-42A7-45BD-B00A-C0B5D62CC533}"/>
              </a:ext>
            </a:extLst>
          </p:cNvPr>
          <p:cNvSpPr txBox="1"/>
          <p:nvPr/>
        </p:nvSpPr>
        <p:spPr>
          <a:xfrm>
            <a:off x="6096000" y="3556381"/>
            <a:ext cx="5367528" cy="1754326"/>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The total price of houses in Beijing is not much different, which leads to a result that those people who live in the downtown will have smaller houses,</a:t>
            </a:r>
            <a:r>
              <a:rPr lang="zh-CN" altLang="en-US" dirty="0"/>
              <a:t> </a:t>
            </a:r>
            <a:r>
              <a:rPr lang="en-US" altLang="zh-CN" dirty="0"/>
              <a:t>but the geographical advantage still attracts many buyers to buy houses in the city center.</a:t>
            </a:r>
            <a:endParaRPr lang="zh-CN" altLang="en-US" dirty="0"/>
          </a:p>
        </p:txBody>
      </p:sp>
    </p:spTree>
    <p:extLst>
      <p:ext uri="{BB962C8B-B14F-4D97-AF65-F5344CB8AC3E}">
        <p14:creationId xmlns:p14="http://schemas.microsoft.com/office/powerpoint/2010/main" val="326231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B7F402-4357-4181-BFA6-E52F74660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965" y="604269"/>
            <a:ext cx="2071723" cy="5649461"/>
          </a:xfrm>
          <a:prstGeom prst="rect">
            <a:avLst/>
          </a:prstGeom>
        </p:spPr>
      </p:pic>
      <p:sp>
        <p:nvSpPr>
          <p:cNvPr id="4" name="文本框 3">
            <a:extLst>
              <a:ext uri="{FF2B5EF4-FFF2-40B4-BE49-F238E27FC236}">
                <a16:creationId xmlns:a16="http://schemas.microsoft.com/office/drawing/2014/main" id="{8198A955-5CCC-4E00-A273-E71B0707541A}"/>
              </a:ext>
            </a:extLst>
          </p:cNvPr>
          <p:cNvSpPr txBox="1"/>
          <p:nvPr/>
        </p:nvSpPr>
        <p:spPr>
          <a:xfrm>
            <a:off x="3684069" y="2690335"/>
            <a:ext cx="8042870" cy="1477328"/>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Another significant factor that affects the choice of buyers is whether the house has a Five-year property. A Five-year property rights mean that buyers can avoid some tax expenses. The graph shows that followers pay more attention to those houses, and the number of followers is more than twice that of houses without five-year property rights.</a:t>
            </a:r>
            <a:endParaRPr lang="zh-CN" altLang="en-US" dirty="0"/>
          </a:p>
        </p:txBody>
      </p:sp>
    </p:spTree>
    <p:extLst>
      <p:ext uri="{BB962C8B-B14F-4D97-AF65-F5344CB8AC3E}">
        <p14:creationId xmlns:p14="http://schemas.microsoft.com/office/powerpoint/2010/main" val="11623578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354</Words>
  <Application>Microsoft Office PowerPoint</Application>
  <PresentationFormat>宽屏</PresentationFormat>
  <Paragraphs>8</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Arial</vt:lpstr>
      <vt:lpstr>Wingdings</vt:lpstr>
      <vt:lpstr>Office 主题​​</vt:lpstr>
      <vt:lpstr>Analysis of Beijing housing prices Zichuan Huang – Student # 4628 1740</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Zichuan</dc:creator>
  <cp:lastModifiedBy>Huang Zichuan</cp:lastModifiedBy>
  <cp:revision>9</cp:revision>
  <dcterms:created xsi:type="dcterms:W3CDTF">2021-05-02T01:59:25Z</dcterms:created>
  <dcterms:modified xsi:type="dcterms:W3CDTF">2021-05-02T03:53:48Z</dcterms:modified>
</cp:coreProperties>
</file>