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81" r:id="rId3"/>
    <p:sldId id="257" r:id="rId4"/>
    <p:sldId id="258" r:id="rId5"/>
    <p:sldId id="262" r:id="rId6"/>
    <p:sldId id="264" r:id="rId7"/>
    <p:sldId id="265" r:id="rId8"/>
    <p:sldId id="268" r:id="rId9"/>
    <p:sldId id="266" r:id="rId10"/>
    <p:sldId id="269" r:id="rId11"/>
    <p:sldId id="267" r:id="rId12"/>
    <p:sldId id="295" r:id="rId13"/>
    <p:sldId id="263" r:id="rId14"/>
    <p:sldId id="259" r:id="rId15"/>
    <p:sldId id="260" r:id="rId16"/>
    <p:sldId id="261" r:id="rId17"/>
    <p:sldId id="270" r:id="rId18"/>
    <p:sldId id="271" r:id="rId19"/>
    <p:sldId id="272" r:id="rId20"/>
    <p:sldId id="282" r:id="rId21"/>
    <p:sldId id="283" r:id="rId22"/>
    <p:sldId id="284" r:id="rId23"/>
    <p:sldId id="274" r:id="rId24"/>
    <p:sldId id="280" r:id="rId25"/>
    <p:sldId id="285" r:id="rId26"/>
    <p:sldId id="299" r:id="rId27"/>
    <p:sldId id="279" r:id="rId28"/>
    <p:sldId id="287" r:id="rId29"/>
    <p:sldId id="293" r:id="rId30"/>
    <p:sldId id="292" r:id="rId31"/>
    <p:sldId id="288" r:id="rId32"/>
    <p:sldId id="289" r:id="rId33"/>
    <p:sldId id="290" r:id="rId34"/>
    <p:sldId id="291" r:id="rId35"/>
    <p:sldId id="294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6" r:id="rId45"/>
    <p:sldId id="305" r:id="rId46"/>
    <p:sldId id="312" r:id="rId47"/>
    <p:sldId id="314" r:id="rId48"/>
    <p:sldId id="315" r:id="rId49"/>
    <p:sldId id="316" r:id="rId50"/>
    <p:sldId id="317" r:id="rId51"/>
    <p:sldId id="313" r:id="rId52"/>
    <p:sldId id="307" r:id="rId53"/>
    <p:sldId id="308" r:id="rId54"/>
    <p:sldId id="310" r:id="rId55"/>
    <p:sldId id="309" r:id="rId56"/>
    <p:sldId id="278" r:id="rId57"/>
    <p:sldId id="275" r:id="rId58"/>
    <p:sldId id="276" r:id="rId59"/>
    <p:sldId id="27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222" autoAdjust="0"/>
  </p:normalViewPr>
  <p:slideViewPr>
    <p:cSldViewPr snapToGrid="0">
      <p:cViewPr varScale="1">
        <p:scale>
          <a:sx n="64" d="100"/>
          <a:sy n="64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36C86-8BE8-49BE-AEA0-DDD116A2BB2A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58E9D-11E6-4854-A50A-A01AA092A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K</a:t>
            </a:r>
            <a:r>
              <a:rPr lang="sk-SK" baseline="0" dirty="0" smtClean="0"/>
              <a:t>to sa už stretol s tokmi ruku hore?</a:t>
            </a:r>
          </a:p>
          <a:p>
            <a:r>
              <a:rPr lang="sk-SK" baseline="0" dirty="0" smtClean="0"/>
              <a:t>Vysvetlím základný algoritmus, prejdeme spolu problémy.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Problém</a:t>
            </a:r>
            <a:r>
              <a:rPr lang="sk-SK" baseline="0" dirty="0" smtClean="0"/>
              <a:t> maximálneho toku v grafe má dve vlastnosti, ktoré ho robia ideálnym kandidátom na súťažné úlohy:</a:t>
            </a:r>
          </a:p>
          <a:p>
            <a:r>
              <a:rPr lang="sk-SK" baseline="0" dirty="0" smtClean="0"/>
              <a:t>	1. V základnej podobe je „vyriešený“ a jednoducho naprogramovateľný.</a:t>
            </a:r>
          </a:p>
          <a:p>
            <a:r>
              <a:rPr lang="sk-SK" baseline="0" dirty="0" smtClean="0"/>
              <a:t>	2. Existuje veľká množina problémov, ktoré sa dajú na tento problém redukovať (vysvetliť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redukova</a:t>
            </a:r>
            <a:r>
              <a:rPr lang="sk-SK" baseline="0" dirty="0" smtClean="0"/>
              <a:t>ť“). Táto redukcia je netriviálna a pre súťažné účely zaujímavá.</a:t>
            </a:r>
          </a:p>
          <a:p>
            <a:r>
              <a:rPr lang="sk-SK" baseline="0" dirty="0" smtClean="0"/>
              <a:t>Napríklad ako už titulok tejto prednášky napovedá, problém minimálneho rezu v grafe je redukovateľný na problém maximálneho toku.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Je to metóda,</a:t>
            </a:r>
            <a:r>
              <a:rPr lang="sk-SK" baseline="0" dirty="0" smtClean="0"/>
              <a:t> nie algoritmus, pretože podľa toho ako hľadáme cestu zo S do T existuje viacero implementácii s rôznou časovou zložitosťou.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93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Definujme si sieť rezerv (residual network)</a:t>
            </a:r>
            <a:r>
              <a:rPr lang="sk-SK" baseline="0" dirty="0" smtClean="0"/>
              <a:t> ako graf G</a:t>
            </a:r>
            <a:r>
              <a:rPr lang="en-US" baseline="0" dirty="0" smtClean="0"/>
              <a:t>’</a:t>
            </a:r>
            <a:r>
              <a:rPr lang="sk-SK" baseline="0" dirty="0" smtClean="0"/>
              <a:t>, ktorý má tie isté vrcholy ako G.</a:t>
            </a:r>
          </a:p>
          <a:p>
            <a:r>
              <a:rPr lang="sk-SK" baseline="0" dirty="0" smtClean="0"/>
              <a:t>Ale pre každú hranu (u, v) s kapacitou c(u, v) definujeme v G</a:t>
            </a:r>
            <a:r>
              <a:rPr lang="en-US" baseline="0" dirty="0" smtClean="0"/>
              <a:t>’</a:t>
            </a:r>
            <a:r>
              <a:rPr lang="sk-SK" baseline="0" dirty="0" smtClean="0"/>
              <a:t> dve hrany: (u, v): r(u, v) = c(u, v) – f(u, v)    (v, u): r(v, u) = f(v, u)</a:t>
            </a:r>
          </a:p>
          <a:p>
            <a:endParaRPr lang="sk-SK" baseline="0" dirty="0" smtClean="0"/>
          </a:p>
          <a:p>
            <a:r>
              <a:rPr lang="sk-SK" baseline="0" dirty="0" smtClean="0"/>
              <a:t>V sieti rezerv teraz hľadáme cestu zo S -</a:t>
            </a:r>
            <a:r>
              <a:rPr lang="en-US" baseline="0" dirty="0" smtClean="0"/>
              <a:t>&gt; 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S-&gt;A-&gt;C-&gt;T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S-&gt;A-&gt;C-&gt;B-&gt;D-&gt;E-&gt;T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8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Kaž</a:t>
            </a:r>
            <a:r>
              <a:rPr lang="sk-SK" baseline="0" dirty="0" smtClean="0"/>
              <a:t>dá hrana zo S do T je plná.</a:t>
            </a:r>
          </a:p>
          <a:p>
            <a:r>
              <a:rPr lang="sk-SK" baseline="0" dirty="0" smtClean="0"/>
              <a:t>Každá hrana z T do S je prázdna.</a:t>
            </a:r>
          </a:p>
          <a:p>
            <a:endParaRPr lang="sk-SK" baseline="0" dirty="0" smtClean="0"/>
          </a:p>
          <a:p>
            <a:r>
              <a:rPr lang="en-US" baseline="0" dirty="0" smtClean="0"/>
              <a:t>|f| = sum f(</a:t>
            </a:r>
            <a:r>
              <a:rPr lang="en-US" baseline="0" dirty="0" err="1" smtClean="0"/>
              <a:t>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vT</a:t>
            </a:r>
            <a:r>
              <a:rPr lang="en-US" baseline="0" dirty="0" smtClean="0"/>
              <a:t>) – sum f(</a:t>
            </a:r>
            <a:r>
              <a:rPr lang="en-US" baseline="0" dirty="0" err="1" smtClean="0"/>
              <a:t>vT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uS</a:t>
            </a:r>
            <a:r>
              <a:rPr lang="en-US" baseline="0" dirty="0" smtClean="0"/>
              <a:t>) = sum c(</a:t>
            </a:r>
            <a:r>
              <a:rPr lang="en-US" baseline="0" dirty="0" err="1" smtClean="0"/>
              <a:t>uS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vT</a:t>
            </a:r>
            <a:r>
              <a:rPr lang="en-US" baseline="0" dirty="0" smtClean="0"/>
              <a:t>) – 0 = |R|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Pre celočíselné kapacity algoritmus vždy dobehne.</a:t>
            </a:r>
          </a:p>
          <a:p>
            <a:endParaRPr lang="sk-SK" dirty="0" smtClean="0"/>
          </a:p>
          <a:p>
            <a:r>
              <a:rPr lang="sk-SK" dirty="0" smtClean="0"/>
              <a:t>Je dôležité ako budeme zlepšujúcu cestu hľadať.</a:t>
            </a:r>
          </a:p>
          <a:p>
            <a:r>
              <a:rPr lang="sk-SK" dirty="0" smtClean="0"/>
              <a:t>Podľa toho sa líši časová zložitosť.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1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73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8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Slovo</a:t>
            </a:r>
            <a:r>
              <a:rPr lang="sk-SK" baseline="0" dirty="0" smtClean="0"/>
              <a:t> sieť a graf v tomto kontexte berieme ako synonymá.</a:t>
            </a:r>
            <a:endParaRPr lang="sk-SK" dirty="0" smtClean="0"/>
          </a:p>
          <a:p>
            <a:r>
              <a:rPr lang="sk-SK" dirty="0" smtClean="0"/>
              <a:t>V praxy to môže byť sieť potrubí,</a:t>
            </a:r>
            <a:r>
              <a:rPr lang="sk-SK" baseline="0" dirty="0" smtClean="0"/>
              <a:t> každé potrebie má maximálnu kapacitu prietoku.</a:t>
            </a:r>
          </a:p>
          <a:p>
            <a:r>
              <a:rPr lang="sk-SK" dirty="0" smtClean="0"/>
              <a:t>Otázka je,</a:t>
            </a:r>
            <a:r>
              <a:rPr lang="sk-SK" baseline="0" dirty="0" smtClean="0"/>
              <a:t> koľko vody maximálne pretečie zo zdroja do spotrebiča?</a:t>
            </a:r>
          </a:p>
          <a:p>
            <a:r>
              <a:rPr lang="sk-SK" baseline="0" dirty="0" smtClean="0"/>
              <a:t>Intuitívne platí, že f</a:t>
            </a:r>
            <a:r>
              <a:rPr lang="en-US" baseline="0" dirty="0" smtClean="0"/>
              <a:t>(e) ≤ c(e).</a:t>
            </a:r>
          </a:p>
          <a:p>
            <a:r>
              <a:rPr lang="sk-SK" baseline="0" dirty="0" smtClean="0"/>
              <a:t>Pre každý vrchol okrem s a t platí, že koľko vody pritečie, toľko vody odtečie.</a:t>
            </a:r>
          </a:p>
          <a:p>
            <a:endParaRPr lang="sk-SK" dirty="0" smtClean="0"/>
          </a:p>
          <a:p>
            <a:r>
              <a:rPr lang="sk-SK" dirty="0" smtClean="0"/>
              <a:t>Kapacity</a:t>
            </a:r>
            <a:r>
              <a:rPr lang="sk-SK" baseline="0" dirty="0" smtClean="0"/>
              <a:t> sú celočíselné. Iracionálne čísla sa nepoužívajú vôbec. Racionálne čísla sa vynásobia NSM.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7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76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03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23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Viac zdrojov/spotrebičov</a:t>
            </a:r>
            <a:r>
              <a:rPr lang="sk-SK" baseline="0" dirty="0" smtClean="0"/>
              <a:t> – delenie na množiny S a T stále platí.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7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7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6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76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Kapacita</a:t>
            </a:r>
            <a:r>
              <a:rPr lang="en-US" dirty="0" smtClean="0"/>
              <a:t> </a:t>
            </a:r>
            <a:r>
              <a:rPr lang="en-US" dirty="0" err="1" smtClean="0"/>
              <a:t>rezu</a:t>
            </a:r>
            <a:r>
              <a:rPr lang="en-US" dirty="0" smtClean="0"/>
              <a:t> je </a:t>
            </a:r>
            <a:r>
              <a:rPr lang="en-US" dirty="0" err="1" smtClean="0"/>
              <a:t>minimalizovan</a:t>
            </a:r>
            <a:r>
              <a:rPr lang="sk-SK" dirty="0" smtClean="0"/>
              <a:t>á</a:t>
            </a:r>
            <a:r>
              <a:rPr lang="sk-SK" baseline="0" dirty="0" smtClean="0"/>
              <a:t> ak je suma Closure maximalizovaná.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7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Definovať</a:t>
            </a:r>
            <a:r>
              <a:rPr lang="sk-SK" baseline="0" dirty="0" smtClean="0"/>
              <a:t> veľkost toku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ako</a:t>
            </a:r>
            <a:r>
              <a:rPr lang="en-US" baseline="0" dirty="0" smtClean="0"/>
              <a:t> to </a:t>
            </a:r>
            <a:r>
              <a:rPr lang="sk-SK" baseline="0" dirty="0" smtClean="0"/>
              <a:t>čo vyteká zo zdroja (resp. to čo vteká do spotrebiča)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Zaujíma nás veľkosť toku. V tomto prípade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690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On the history of the transportation and maximum flow problems.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5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0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Každý graf obsahuje minimálny rez.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Počet</a:t>
            </a:r>
            <a:r>
              <a:rPr lang="sk-SK" baseline="0" dirty="0" smtClean="0"/>
              <a:t> rezov je konečne mnoho. Jeden z nich je teda minimálny.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3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Obe veci sa nájdu tým istým algoritmom.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58E9D-11E6-4854-A50A-A01AA092A2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3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9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354E1-4955-4C54-B22C-B696FFA63B6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5F8AD-4D04-4E71-9AF0-C31E05C0B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losure_proble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imino666/9a20899b65be5cbf5b38433b651d99f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st.github.com/Mimino666/6f6083a928ed35198cdde895a3d57de2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tag/max-flow" TargetMode="External"/><Relationship Id="rId2" Type="http://schemas.openxmlformats.org/officeDocument/2006/relationships/hyperlink" Target="http://www.spoj.com/problems/tag/min-c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forces.com/problemset/tags/flows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~wayne/cs423/lectures/max-flow-applications-4up.pdf" TargetMode="External"/><Relationship Id="rId2" Type="http://schemas.openxmlformats.org/officeDocument/2006/relationships/hyperlink" Target="http://www.cs.princeton.edu/courses/archive/spr04/cos226/lectures/maxflow.4u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j.ucw.cz/vyuka/ga/ga-final.pdf" TargetMode="External"/><Relationship Id="rId4" Type="http://schemas.openxmlformats.org/officeDocument/2006/relationships/hyperlink" Target="https://www.topcoder.com/community/data-science/data-science-tutorials/maximum-flow-section-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4600" dirty="0" smtClean="0"/>
              <a:t>Maximálny tok / minimálny rez v grafe</a:t>
            </a:r>
            <a:br>
              <a:rPr lang="sk-SK" sz="4600" dirty="0" smtClean="0"/>
            </a:br>
            <a:r>
              <a:rPr lang="sk-SK" sz="4600" dirty="0" smtClean="0"/>
              <a:t>...a ich aplikácie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39418"/>
            <a:ext cx="9144000" cy="418381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by Michal „Mimino“ Danilák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Praktické využitie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24" y="1310543"/>
            <a:ext cx="6798351" cy="5026440"/>
          </a:xfrm>
        </p:spPr>
      </p:pic>
      <p:sp>
        <p:nvSpPr>
          <p:cNvPr id="5" name="TextBox 4"/>
          <p:cNvSpPr txBox="1"/>
          <p:nvPr/>
        </p:nvSpPr>
        <p:spPr>
          <a:xfrm>
            <a:off x="2537458" y="6142673"/>
            <a:ext cx="711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Soviet rail network, 1955</a:t>
            </a:r>
          </a:p>
          <a:p>
            <a:pPr algn="ctr"/>
            <a:r>
              <a:rPr lang="sk-SK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Maximálny tok =</a:t>
            </a:r>
            <a:r>
              <a:rPr lang="en-US" dirty="0" smtClean="0"/>
              <a:t>?=</a:t>
            </a:r>
            <a:r>
              <a:rPr lang="sk-SK" dirty="0" smtClean="0"/>
              <a:t> minimálny rez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 smtClean="0"/>
                  <a:t>Veľkosť ľubovoľného toku v grafe ≤ veľkosť ľubovoľného rezu.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sk-SK" dirty="0" smtClean="0"/>
                  <a:t/>
                </a:r>
                <a:br>
                  <a:rPr lang="sk-SK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r>
                  <a:rPr lang="sk-SK" dirty="0" smtClean="0">
                    <a:ea typeface="Cambria Math" panose="02040503050406030204" pitchFamily="18" charset="0"/>
                  </a:rPr>
                  <a:t/>
                </a:r>
                <a:br>
                  <a:rPr lang="sk-SK" dirty="0" smtClean="0">
                    <a:ea typeface="Cambria Math" panose="02040503050406030204" pitchFamily="18" charset="0"/>
                  </a:rPr>
                </a:br>
                <a:endParaRPr lang="en-US" dirty="0" smtClean="0"/>
              </a:p>
              <a:p>
                <a:endParaRPr lang="sk-SK" dirty="0" smtClean="0"/>
              </a:p>
              <a:p>
                <a:r>
                  <a:rPr lang="sk-SK" dirty="0" smtClean="0"/>
                  <a:t>Ak nájdeme tok a rez rovnakej veľkosti, tak sme našli maximálny tok a minimálny rez.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3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Postup riešenia problému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Na vstupe dostaneme graf (tokovú sieť).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Nájdeme maximálny tok.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Z toku zostrojíme rez s rovnakou veľkosťou.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smtClean="0"/>
              <a:t>Dokázali sme tak, že tok je maximálny a rez minimálny.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61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Začneme</a:t>
            </a:r>
            <a:r>
              <a:rPr lang="en-US" dirty="0" smtClean="0"/>
              <a:t> s </a:t>
            </a:r>
            <a:r>
              <a:rPr lang="en-US" dirty="0" err="1" smtClean="0"/>
              <a:t>nejakým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sk-SK" dirty="0" smtClean="0"/>
              <a:t>m</a:t>
            </a:r>
            <a:r>
              <a:rPr lang="en-US" dirty="0" smtClean="0"/>
              <a:t> (</a:t>
            </a:r>
            <a:r>
              <a:rPr lang="en-US" dirty="0" err="1" smtClean="0"/>
              <a:t>napr</a:t>
            </a:r>
            <a:r>
              <a:rPr lang="en-US" dirty="0" smtClean="0"/>
              <a:t>. </a:t>
            </a:r>
            <a:r>
              <a:rPr lang="en-US" dirty="0" err="1" smtClean="0"/>
              <a:t>nulovým</a:t>
            </a:r>
            <a:r>
              <a:rPr lang="en-US" dirty="0" smtClean="0"/>
              <a:t>) a ho </a:t>
            </a:r>
            <a:r>
              <a:rPr lang="en-US" dirty="0" err="1" smtClean="0"/>
              <a:t>budeme</a:t>
            </a:r>
            <a:r>
              <a:rPr lang="en-US" dirty="0" smtClean="0"/>
              <a:t> </a:t>
            </a:r>
            <a:r>
              <a:rPr lang="en-US" dirty="0" err="1" smtClean="0"/>
              <a:t>zlepšovať</a:t>
            </a:r>
            <a:r>
              <a:rPr lang="sk-SK" dirty="0" smtClean="0"/>
              <a:t>.</a:t>
            </a:r>
          </a:p>
          <a:p>
            <a:r>
              <a:rPr lang="sk-SK" dirty="0" smtClean="0"/>
              <a:t>N</a:t>
            </a:r>
            <a:r>
              <a:rPr lang="en-US" dirty="0" err="1" smtClean="0"/>
              <a:t>ájdeme</a:t>
            </a:r>
            <a:r>
              <a:rPr lang="en-US" dirty="0" smtClean="0"/>
              <a:t> </a:t>
            </a:r>
            <a:r>
              <a:rPr lang="en-US" dirty="0" err="1" smtClean="0"/>
              <a:t>nenasýtenú</a:t>
            </a:r>
            <a:r>
              <a:rPr lang="en-US" dirty="0" smtClean="0"/>
              <a:t> </a:t>
            </a:r>
            <a:r>
              <a:rPr lang="en-US" dirty="0" err="1" smtClean="0"/>
              <a:t>cestu</a:t>
            </a:r>
            <a:r>
              <a:rPr lang="en-US" dirty="0" smtClean="0"/>
              <a:t> zo </a:t>
            </a:r>
            <a:r>
              <a:rPr lang="sk-SK" b="1" dirty="0" smtClean="0"/>
              <a:t>s</a:t>
            </a:r>
            <a:r>
              <a:rPr lang="en-US" dirty="0" smtClean="0"/>
              <a:t> </a:t>
            </a:r>
            <a:r>
              <a:rPr lang="sk-SK" dirty="0" smtClean="0"/>
              <a:t>do</a:t>
            </a:r>
            <a:r>
              <a:rPr lang="en-US" dirty="0" smtClean="0"/>
              <a:t> </a:t>
            </a:r>
            <a:r>
              <a:rPr lang="sk-SK" b="1" dirty="0" smtClean="0"/>
              <a:t>t</a:t>
            </a:r>
            <a:r>
              <a:rPr lang="en-US" dirty="0" smtClean="0"/>
              <a:t> a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nej</a:t>
            </a:r>
            <a:r>
              <a:rPr lang="en-US" dirty="0" smtClean="0"/>
              <a:t> </a:t>
            </a:r>
            <a:r>
              <a:rPr lang="en-US" dirty="0" err="1" smtClean="0"/>
              <a:t>pošleme</a:t>
            </a:r>
            <a:r>
              <a:rPr lang="en-US" dirty="0" smtClean="0"/>
              <a:t> „</a:t>
            </a:r>
            <a:r>
              <a:rPr lang="en-US" dirty="0" err="1" smtClean="0"/>
              <a:t>čo</a:t>
            </a:r>
            <a:r>
              <a:rPr lang="en-US" dirty="0" smtClean="0"/>
              <a:t> to </a:t>
            </a:r>
            <a:r>
              <a:rPr lang="en-US" dirty="0" err="1" smtClean="0"/>
              <a:t>pôjde</a:t>
            </a:r>
            <a:r>
              <a:rPr lang="en-US" dirty="0" smtClean="0"/>
              <a:t>“.</a:t>
            </a:r>
            <a:endParaRPr lang="sk-SK" dirty="0" smtClean="0"/>
          </a:p>
          <a:p>
            <a:endParaRPr lang="sk-SK" dirty="0"/>
          </a:p>
          <a:p>
            <a:r>
              <a:rPr lang="en-US" dirty="0" smtClean="0"/>
              <a:t>Aby to </a:t>
            </a:r>
            <a:r>
              <a:rPr lang="en-US" dirty="0" err="1" smtClean="0"/>
              <a:t>však</a:t>
            </a:r>
            <a:r>
              <a:rPr lang="en-US" dirty="0" smtClean="0"/>
              <a:t> </a:t>
            </a:r>
            <a:r>
              <a:rPr lang="en-US" dirty="0" err="1" smtClean="0"/>
              <a:t>mohlo</a:t>
            </a:r>
            <a:r>
              <a:rPr lang="en-US" dirty="0" smtClean="0"/>
              <a:t> </a:t>
            </a:r>
            <a:r>
              <a:rPr lang="en-US" dirty="0" err="1" smtClean="0"/>
              <a:t>fungovať</a:t>
            </a:r>
            <a:r>
              <a:rPr lang="en-US" dirty="0" smtClean="0"/>
              <a:t>, </a:t>
            </a:r>
            <a:r>
              <a:rPr lang="en-US" dirty="0" err="1" smtClean="0"/>
              <a:t>musíme</a:t>
            </a:r>
            <a:r>
              <a:rPr lang="en-US" dirty="0" smtClean="0"/>
              <a:t> </a:t>
            </a:r>
            <a:r>
              <a:rPr lang="en-US" dirty="0" err="1" smtClean="0"/>
              <a:t>myšlienku</a:t>
            </a:r>
            <a:r>
              <a:rPr lang="en-US" dirty="0" smtClean="0"/>
              <a:t> </a:t>
            </a:r>
            <a:r>
              <a:rPr lang="en-US" dirty="0" err="1" smtClean="0"/>
              <a:t>trochu</a:t>
            </a:r>
            <a:r>
              <a:rPr lang="en-US" dirty="0" smtClean="0"/>
              <a:t> </a:t>
            </a:r>
            <a:r>
              <a:rPr lang="en-US" dirty="0" err="1" smtClean="0"/>
              <a:t>zobecniť</a:t>
            </a:r>
            <a:r>
              <a:rPr lang="sk-SK" dirty="0" smtClean="0"/>
              <a:t>...</a:t>
            </a:r>
            <a:endParaRPr lang="sk-SK" dirty="0"/>
          </a:p>
          <a:p>
            <a:r>
              <a:rPr lang="sk-SK" dirty="0" smtClean="0"/>
              <a:t>Budeme</a:t>
            </a:r>
            <a:r>
              <a:rPr lang="en-US" dirty="0" smtClean="0"/>
              <a:t> </a:t>
            </a:r>
            <a:r>
              <a:rPr lang="en-US" dirty="0" err="1" smtClean="0"/>
              <a:t>používať</a:t>
            </a:r>
            <a:r>
              <a:rPr lang="en-US" dirty="0" smtClean="0"/>
              <a:t> 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 err="1" smtClean="0"/>
              <a:t>hrany</a:t>
            </a:r>
            <a:r>
              <a:rPr lang="en-US" dirty="0" smtClean="0"/>
              <a:t>,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ktorých</a:t>
            </a:r>
            <a:r>
              <a:rPr lang="en-US" dirty="0" smtClean="0"/>
              <a:t> </a:t>
            </a:r>
            <a:r>
              <a:rPr lang="en-US" dirty="0" err="1" smtClean="0"/>
              <a:t>už</a:t>
            </a:r>
            <a:r>
              <a:rPr lang="en-US" dirty="0" smtClean="0"/>
              <a:t> </a:t>
            </a:r>
            <a:r>
              <a:rPr lang="en-US" dirty="0" err="1" smtClean="0"/>
              <a:t>niečo</a:t>
            </a:r>
            <a:r>
              <a:rPr lang="en-US" dirty="0" smtClean="0"/>
              <a:t> </a:t>
            </a:r>
            <a:r>
              <a:rPr lang="en-US" dirty="0" err="1" smtClean="0"/>
              <a:t>tečie</a:t>
            </a:r>
            <a:r>
              <a:rPr lang="en-US" dirty="0" smtClean="0"/>
              <a:t> a </a:t>
            </a:r>
            <a:r>
              <a:rPr lang="en-US" dirty="0" err="1" smtClean="0"/>
              <a:t>posielať</a:t>
            </a:r>
            <a:r>
              <a:rPr lang="en-US" dirty="0" smtClean="0"/>
              <a:t> </a:t>
            </a:r>
            <a:r>
              <a:rPr lang="en-US" dirty="0" err="1" smtClean="0"/>
              <a:t>tok</a:t>
            </a:r>
            <a:r>
              <a:rPr lang="en-US" dirty="0" smtClean="0"/>
              <a:t> v </a:t>
            </a:r>
            <a:r>
              <a:rPr lang="en-US" dirty="0" err="1" smtClean="0"/>
              <a:t>protismere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Metóda Ford-Fulkerson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8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Sieť rezerv a zlepšujúca cesta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" y="2227898"/>
            <a:ext cx="5683600" cy="366998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04" y="2227898"/>
            <a:ext cx="5683601" cy="36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Sieť rezerv a zlepšujúca cesta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" y="2227898"/>
            <a:ext cx="5683600" cy="36699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04" y="2227898"/>
            <a:ext cx="5683600" cy="36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Sieť rezerv a zlepšujúca cesta</a:t>
            </a:r>
            <a:r>
              <a:rPr lang="en-US" dirty="0" smtClean="0"/>
              <a:t> (3)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6" y="2227898"/>
            <a:ext cx="5683598" cy="36699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04" y="2227898"/>
            <a:ext cx="5683600" cy="36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</a:t>
            </a:r>
            <a:r>
              <a:rPr lang="sk-SK" dirty="0" smtClean="0"/>
              <a:t>álny rez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6" y="2227898"/>
            <a:ext cx="5683598" cy="36699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05" y="2227898"/>
            <a:ext cx="5683598" cy="366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Ford-Fulkerson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848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flow  ← nulový tok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while (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existuje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zlep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šujúca cesta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P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zo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s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do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t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):</a:t>
                </a:r>
              </a:p>
              <a:p>
                <a:pPr marL="0" indent="0">
                  <a:buNone/>
                </a:pPr>
                <a:r>
                  <a:rPr lang="sk-SK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	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←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z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väčší tok pozdĺž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cesty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P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o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m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(updatni graf rezerv)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8485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Hľadanie zlepšujúcej cesty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“n</a:t>
                </a:r>
                <a:r>
                  <a:rPr lang="sk-SK" dirty="0" smtClean="0"/>
                  <a:t>áhodne</a:t>
                </a:r>
                <a:r>
                  <a:rPr lang="en-US" dirty="0" smtClean="0"/>
                  <a:t>”</a:t>
                </a:r>
                <a:r>
                  <a:rPr lang="sk-SK" dirty="0" smtClean="0"/>
                  <a:t> – O(</a:t>
                </a:r>
                <a:r>
                  <a:rPr lang="en-US" dirty="0" smtClean="0"/>
                  <a:t>E </a:t>
                </a:r>
                <a:r>
                  <a:rPr lang="en-US" dirty="0" err="1" smtClean="0"/>
                  <a:t>max|f</a:t>
                </a:r>
                <a:r>
                  <a:rPr lang="en-US" dirty="0" smtClean="0"/>
                  <a:t>|</a:t>
                </a:r>
                <a:r>
                  <a:rPr lang="sk-SK" dirty="0" smtClean="0"/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sk-SK" b="1" dirty="0" smtClean="0"/>
                  <a:t>BFS (Edmonds-Karp) </a:t>
                </a:r>
                <a:r>
                  <a:rPr lang="sk-SK" dirty="0" smtClean="0"/>
                  <a:t>– O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 err="1" smtClean="0"/>
                  <a:t>Dinic</a:t>
                </a:r>
                <a:r>
                  <a:rPr lang="en-US" dirty="0" smtClean="0"/>
                  <a:t> – O(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2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 do tokov v grafe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2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Implementácia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596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reprezentovať sieť rezerv</a:t>
            </a:r>
            <a:endParaRPr lang="sk-SK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from, to, residue; };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vector&lt;</a:t>
            </a:r>
            <a:r>
              <a:rPr lang="sk-SK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edges;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graph[N];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graph[</a:t>
            </a:r>
            <a:r>
              <a:rPr lang="sk-SK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indexes of outgoing edges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k-SK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add_edge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graph[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].push_back(edges.size());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edges.push_back(</a:t>
            </a:r>
            <a:r>
              <a:rPr lang="sk-SK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sk-SK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graph[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].push_back(edges.size());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edges.push_back(</a:t>
            </a:r>
            <a:r>
              <a:rPr lang="sk-SK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0});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543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Ako reprezentovať sieť rezerv</a:t>
            </a:r>
            <a:endParaRPr lang="sk-SK" sz="4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</a:t>
            </a:r>
            <a:r>
              <a:rPr lang="sk-SK" dirty="0"/>
              <a:t>výšenie toku o hodnotu </a:t>
            </a:r>
            <a:r>
              <a:rPr lang="sk-SK" b="1" dirty="0"/>
              <a:t>x</a:t>
            </a:r>
            <a:r>
              <a:rPr lang="sk-SK" dirty="0"/>
              <a:t> na hrane s indexom </a:t>
            </a:r>
            <a:r>
              <a:rPr lang="sk-SK" b="1" dirty="0" smtClean="0"/>
              <a:t>i:</a:t>
            </a:r>
            <a:endParaRPr lang="sk-SK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].re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sidue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 x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edges[i^1].residue += x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37" y="3309701"/>
            <a:ext cx="4996526" cy="32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964"/>
            <a:ext cx="10515600" cy="64760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back[N];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bfs(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memset(back, -1, 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(back));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back[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-2;</a:t>
            </a:r>
          </a:p>
          <a:p>
            <a:pPr marL="0" indent="0">
              <a:buNone/>
            </a:pPr>
            <a:endParaRPr lang="sk-SK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queue&lt;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q;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q.push(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(!q.empty() &amp;&amp; back[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== -1) {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 = q.front();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q.pop();</a:t>
            </a:r>
          </a:p>
          <a:p>
            <a:pPr marL="0" indent="0">
              <a:buNone/>
            </a:pPr>
            <a:endParaRPr lang="sk-SK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graph[node].size(); ++i) {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edge = edges[graph[node][i]];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(edge.residue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0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back[edge.to] == -1) {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back[edge.to] = graph[node][i];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q.push(edge.to);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k-SK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back[</a:t>
            </a:r>
            <a:r>
              <a:rPr lang="sk-SK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-1;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170"/>
            <a:ext cx="10515600" cy="664083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maxflow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flow = 0;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(bfs(</a:t>
            </a:r>
            <a:r>
              <a:rPr lang="sk-S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k-S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find size of the flow we can push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= INFINITY;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 = </a:t>
            </a:r>
            <a:r>
              <a:rPr lang="sk-S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back[node] != -2; ) {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Edge &amp; edge = edges[back[node]];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 = min(m, edge.residue);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node = edge.from;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sk-S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k-S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push the flow</a:t>
            </a:r>
            <a:endParaRPr lang="sk-S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 = </a:t>
            </a:r>
            <a:r>
              <a:rPr lang="sk-S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back[node] != -2; ) {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Edge &amp; edge = edges[back[node]],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&amp; edge2 = edges[back[node]^1];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edge.residue -= m;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edge2.residue += m;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node = edge.from;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flow += m;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flow;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k-S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Ford-Fulkerson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848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flow  ← nulový tok</a:t>
                </a:r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while (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existuje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zlep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šujúca cesta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P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zo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s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do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t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):</a:t>
                </a:r>
              </a:p>
              <a:p>
                <a:pPr marL="0" indent="0">
                  <a:buNone/>
                </a:pPr>
                <a:r>
                  <a:rPr lang="sk-SK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	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←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rPr>
                          <m:t>P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rdia New" panose="020B0304020202020204" pitchFamily="34" charset="-34"/>
                      </a:rPr>
                      <m:t>)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	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z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väčší tok pozdĺž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cesty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P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o </a:t>
                </a:r>
                <a:r>
                  <a:rPr lang="sk-SK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m</a:t>
                </a:r>
                <a:r>
                  <a:rPr lang="sk-SK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rdia New" panose="020B0304020202020204" pitchFamily="34" charset="-34"/>
                  </a:rPr>
                  <a:t> (updatni graf rezerv)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8485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Nájdenie minimálneho rezu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mincut(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k-S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k-S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bfs(</a:t>
            </a:r>
            <a:r>
              <a:rPr lang="sk-S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source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k-SK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sink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sk-SK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k-SK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 only through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edges</a:t>
            </a:r>
            <a:r>
              <a:rPr lang="sk-SK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original </a:t>
            </a:r>
            <a:r>
              <a:rPr lang="sk-SK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graph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edges.size(); </a:t>
            </a:r>
            <a:r>
              <a:rPr lang="nn-NO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+= 2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Edge &amp; e = edges[i];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(back[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!= -1 &amp;&amp; back[e.to] == -1)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include edge e to cut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86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Rekapitulácia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vstupe dostaneme sieť – orientovaný graf s ohodnotenými hranami a dvoma vrcholmi </a:t>
            </a:r>
            <a:r>
              <a:rPr lang="sk-SK" b="1" dirty="0" smtClean="0"/>
              <a:t>s</a:t>
            </a:r>
            <a:r>
              <a:rPr lang="sk-SK" dirty="0" smtClean="0"/>
              <a:t> a </a:t>
            </a:r>
            <a:r>
              <a:rPr lang="sk-SK" b="1" dirty="0" smtClean="0"/>
              <a:t>t</a:t>
            </a:r>
            <a:r>
              <a:rPr lang="sk-SK" dirty="0" smtClean="0"/>
              <a:t>.</a:t>
            </a:r>
            <a:endParaRPr lang="sk-SK" b="1" dirty="0" smtClean="0"/>
          </a:p>
          <a:p>
            <a:r>
              <a:rPr lang="sk-SK" dirty="0" smtClean="0"/>
              <a:t>Metódou Ford-Fulkerson nájdeme maximálny-tok.</a:t>
            </a:r>
          </a:p>
          <a:p>
            <a:r>
              <a:rPr lang="sk-SK" dirty="0" smtClean="0"/>
              <a:t>Minimálny rez</a:t>
            </a:r>
            <a:r>
              <a:rPr lang="en-US" dirty="0" smtClean="0"/>
              <a:t> </a:t>
            </a:r>
            <a:r>
              <a:rPr lang="en-US" dirty="0" err="1" smtClean="0"/>
              <a:t>zostroj</a:t>
            </a:r>
            <a:r>
              <a:rPr lang="sk-SK" dirty="0" smtClean="0"/>
              <a:t>íme z hrán medzi vrcholmi dosiahnuteľnými </a:t>
            </a:r>
            <a:r>
              <a:rPr lang="sk-SK" dirty="0" smtClean="0"/>
              <a:t>z</a:t>
            </a:r>
            <a:r>
              <a:rPr lang="en-US" dirty="0" smtClean="0"/>
              <a:t>o</a:t>
            </a:r>
            <a:r>
              <a:rPr lang="sk-SK" dirty="0" smtClean="0"/>
              <a:t> </a:t>
            </a:r>
            <a:r>
              <a:rPr lang="sk-SK" b="1" dirty="0" smtClean="0"/>
              <a:t>s</a:t>
            </a:r>
            <a:r>
              <a:rPr lang="sk-SK" dirty="0" smtClean="0"/>
              <a:t> a </a:t>
            </a:r>
            <a:r>
              <a:rPr lang="sk-SK" dirty="0" smtClean="0"/>
              <a:t>zbytkom</a:t>
            </a:r>
            <a:r>
              <a:rPr lang="en-US" dirty="0" smtClean="0"/>
              <a:t> </a:t>
            </a:r>
            <a:r>
              <a:rPr lang="en-US" dirty="0" err="1" smtClean="0"/>
              <a:t>grafu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070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Jednoduché variácie problému	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zdrojov / viac spotrebičov</a:t>
            </a:r>
          </a:p>
          <a:p>
            <a:r>
              <a:rPr lang="sk-SK" dirty="0" smtClean="0"/>
              <a:t>Multihrany</a:t>
            </a:r>
          </a:p>
          <a:p>
            <a:r>
              <a:rPr lang="sk-SK" dirty="0" smtClean="0"/>
              <a:t>Racionálne kapacity na hranách</a:t>
            </a:r>
          </a:p>
          <a:p>
            <a:r>
              <a:rPr lang="sk-SK" dirty="0" smtClean="0"/>
              <a:t>Neorientovaný graf</a:t>
            </a:r>
          </a:p>
        </p:txBody>
      </p:sp>
    </p:spTree>
    <p:extLst>
      <p:ext uri="{BB962C8B-B14F-4D97-AF65-F5344CB8AC3E}">
        <p14:creationId xmlns:p14="http://schemas.microsoft.com/office/powerpoint/2010/main" val="58815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Jednoduché variácie	 </a:t>
            </a:r>
            <a:r>
              <a:rPr lang="en-US" dirty="0" smtClean="0"/>
              <a:t>(2)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Kapacity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vrcholoch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sk-SK" dirty="0" smtClean="0"/>
              <a:t>Podrozdelíme každý vrchol:</a:t>
            </a:r>
          </a:p>
          <a:p>
            <a:pPr lvl="1"/>
            <a:r>
              <a:rPr lang="sk-SK" dirty="0" smtClean="0"/>
              <a:t>Pôvodným hranám dáme kapacitu ∞</a:t>
            </a:r>
          </a:p>
          <a:p>
            <a:pPr lvl="1"/>
            <a:r>
              <a:rPr lang="sk-SK" dirty="0" smtClean="0"/>
              <a:t>Vrcholovým hranám dáme kapacitu 1</a:t>
            </a:r>
          </a:p>
          <a:p>
            <a:endParaRPr lang="en-US" dirty="0" smtClean="0"/>
          </a:p>
          <a:p>
            <a:endParaRPr lang="en-US" dirty="0"/>
          </a:p>
          <a:p>
            <a:endParaRPr lang="sk-S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13" y="2924250"/>
            <a:ext cx="4501587" cy="32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9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Toková sieť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Orientovaný</a:t>
            </a:r>
            <a:r>
              <a:rPr lang="sk-SK" dirty="0" smtClean="0"/>
              <a:t> graf G = (V, E)</a:t>
            </a:r>
          </a:p>
          <a:p>
            <a:r>
              <a:rPr lang="sk-SK" dirty="0" smtClean="0"/>
              <a:t>Každá hrana </a:t>
            </a:r>
            <a:r>
              <a:rPr lang="sk-SK" i="1" dirty="0" smtClean="0"/>
              <a:t>e</a:t>
            </a:r>
            <a:r>
              <a:rPr lang="sk-SK" dirty="0" smtClean="0"/>
              <a:t> má kapacitu </a:t>
            </a:r>
            <a:r>
              <a:rPr lang="sk-SK" i="1" dirty="0" smtClean="0"/>
              <a:t>c</a:t>
            </a:r>
            <a:r>
              <a:rPr lang="sk-SK" dirty="0" smtClean="0"/>
              <a:t>(</a:t>
            </a:r>
            <a:r>
              <a:rPr lang="sk-SK" i="1" dirty="0" smtClean="0"/>
              <a:t>e</a:t>
            </a:r>
            <a:r>
              <a:rPr lang="sk-SK" dirty="0" smtClean="0"/>
              <a:t>) </a:t>
            </a:r>
            <a:r>
              <a:rPr lang="en-US" dirty="0" smtClean="0"/>
              <a:t>≥ 0</a:t>
            </a:r>
          </a:p>
          <a:p>
            <a:r>
              <a:rPr lang="en-US" dirty="0" smtClean="0"/>
              <a:t>2 </a:t>
            </a:r>
            <a:r>
              <a:rPr lang="sk-SK" dirty="0" smtClean="0"/>
              <a:t>špeciálne vrcholy: </a:t>
            </a:r>
            <a:r>
              <a:rPr lang="sk-SK" b="1" dirty="0" smtClean="0"/>
              <a:t>zdroj</a:t>
            </a:r>
            <a:r>
              <a:rPr lang="sk-SK" dirty="0" smtClean="0"/>
              <a:t> (source; s) a </a:t>
            </a:r>
            <a:r>
              <a:rPr lang="sk-SK" b="1" dirty="0" smtClean="0"/>
              <a:t>spotrebič </a:t>
            </a:r>
            <a:r>
              <a:rPr lang="sk-SK" dirty="0" smtClean="0"/>
              <a:t>(sink; 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70" y="3324225"/>
            <a:ext cx="5472660" cy="353377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90340" y="4577715"/>
            <a:ext cx="457200" cy="4457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8446020" y="4549140"/>
            <a:ext cx="457200" cy="4457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98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Učebnicové príklady</a:t>
            </a:r>
            <a:endParaRPr lang="sk-S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84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Hranová súvislosť medzi vrcholmi </a:t>
            </a:r>
            <a:r>
              <a:rPr lang="sk-SK" b="1" dirty="0" smtClean="0"/>
              <a:t>s</a:t>
            </a:r>
            <a:r>
              <a:rPr lang="sk-SK" dirty="0" smtClean="0"/>
              <a:t> a </a:t>
            </a:r>
            <a:r>
              <a:rPr lang="sk-SK" b="1" dirty="0" smtClean="0"/>
              <a:t>t</a:t>
            </a:r>
            <a:endParaRPr lang="sk-S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Cheme vedieť koľko najmenej hrán je potrebné z grafu </a:t>
            </a:r>
            <a:r>
              <a:rPr lang="en-US" dirty="0" err="1" smtClean="0"/>
              <a:t>odstr</a:t>
            </a:r>
            <a:r>
              <a:rPr lang="sk-SK" dirty="0" smtClean="0"/>
              <a:t>ániť, </a:t>
            </a:r>
            <a:r>
              <a:rPr lang="sk-SK" dirty="0" smtClean="0"/>
              <a:t>aby prestala existovať cesta medzi </a:t>
            </a:r>
            <a:r>
              <a:rPr lang="en-US" b="1" dirty="0" smtClean="0"/>
              <a:t>s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b="1" dirty="0" smtClean="0"/>
              <a:t>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Rie</a:t>
            </a:r>
            <a:r>
              <a:rPr lang="sk-SK" b="1" dirty="0" smtClean="0"/>
              <a:t>šenie:</a:t>
            </a:r>
          </a:p>
          <a:p>
            <a:r>
              <a:rPr lang="sk-SK" dirty="0" smtClean="0"/>
              <a:t>Zostrojíme sieť z grafu G s jednotkovými kapacitami na hranách nájdeme minimálny rez.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188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Hranová súvislosť (globálna)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Cheme vedieť koľko najmenej hrán je potrebné z grafu </a:t>
            </a:r>
            <a:r>
              <a:rPr lang="sk-SK" dirty="0" smtClean="0"/>
              <a:t>odstrániť, </a:t>
            </a:r>
            <a:r>
              <a:rPr lang="sk-SK" dirty="0" smtClean="0"/>
              <a:t>aby prestal byť súvislý.</a:t>
            </a:r>
            <a:endParaRPr lang="sk-SK" b="1" dirty="0" smtClean="0"/>
          </a:p>
          <a:p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sk-SK" dirty="0" smtClean="0"/>
          </a:p>
          <a:p>
            <a:r>
              <a:rPr lang="sk-SK" dirty="0" smtClean="0"/>
              <a:t>Vyriešime predchádzajúcu úlohu pre všetky dvojice </a:t>
            </a:r>
            <a:r>
              <a:rPr lang="sk-SK" b="1" dirty="0" smtClean="0"/>
              <a:t>s </a:t>
            </a:r>
            <a:r>
              <a:rPr lang="sk-SK" dirty="0" smtClean="0"/>
              <a:t>a </a:t>
            </a:r>
            <a:r>
              <a:rPr lang="sk-SK" b="1" dirty="0" smtClean="0"/>
              <a:t>t</a:t>
            </a:r>
            <a:r>
              <a:rPr lang="sk-SK" dirty="0" smtClean="0"/>
              <a:t>.</a:t>
            </a:r>
            <a:endParaRPr lang="sk-SK" dirty="0"/>
          </a:p>
          <a:p>
            <a:r>
              <a:rPr lang="sk-SK" dirty="0" smtClean="0"/>
              <a:t>Postačí ak zafixujeme </a:t>
            </a:r>
            <a:r>
              <a:rPr lang="sk-SK" b="1" dirty="0" smtClean="0"/>
              <a:t>s</a:t>
            </a:r>
            <a:r>
              <a:rPr lang="sk-SK" dirty="0" smtClean="0"/>
              <a:t> a skúšame iba rôzne </a:t>
            </a:r>
            <a:r>
              <a:rPr lang="sk-SK" b="1" dirty="0" smtClean="0"/>
              <a:t>t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967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Vrcholová súvislosť medzi vrcholmi </a:t>
            </a:r>
            <a:r>
              <a:rPr lang="sk-SK" b="1" dirty="0" smtClean="0"/>
              <a:t>s</a:t>
            </a:r>
            <a:r>
              <a:rPr lang="sk-SK" dirty="0" smtClean="0"/>
              <a:t> a </a:t>
            </a:r>
            <a:r>
              <a:rPr lang="sk-SK" b="1" dirty="0" smtClean="0"/>
              <a:t>t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Cheme vedieť koľko najmenej vrcholov (</a:t>
            </a:r>
            <a:r>
              <a:rPr lang="sk-SK" b="1" dirty="0" smtClean="0"/>
              <a:t>v</a:t>
            </a:r>
            <a:r>
              <a:rPr lang="sk-SK" dirty="0" smtClean="0"/>
              <a:t>≠</a:t>
            </a:r>
            <a:r>
              <a:rPr lang="sk-SK" b="1" dirty="0" smtClean="0"/>
              <a:t>s,t</a:t>
            </a:r>
            <a:r>
              <a:rPr lang="sk-SK" dirty="0" smtClean="0"/>
              <a:t>) je potrebné z grafu odstrániť, aby prestala existovať cesta medzi </a:t>
            </a:r>
            <a:r>
              <a:rPr lang="en-US" b="1" dirty="0" smtClean="0"/>
              <a:t>s</a:t>
            </a:r>
            <a:r>
              <a:rPr lang="en-US" dirty="0" smtClean="0"/>
              <a:t> a </a:t>
            </a:r>
            <a:r>
              <a:rPr lang="en-US" b="1" dirty="0" smtClean="0"/>
              <a:t>t</a:t>
            </a:r>
            <a:r>
              <a:rPr lang="en-US" dirty="0" smtClean="0"/>
              <a:t>.</a:t>
            </a:r>
            <a:endParaRPr lang="sk-SK" dirty="0" smtClean="0"/>
          </a:p>
          <a:p>
            <a:endParaRPr lang="sk-SK" dirty="0"/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en-US" b="1" dirty="0" smtClean="0"/>
          </a:p>
          <a:p>
            <a:r>
              <a:rPr lang="sk-SK" dirty="0" smtClean="0"/>
              <a:t>Podrozdelíme každý vrchol</a:t>
            </a:r>
            <a:r>
              <a:rPr lang="en-US" dirty="0"/>
              <a:t> </a:t>
            </a:r>
            <a:r>
              <a:rPr lang="en-US" dirty="0" smtClean="0"/>
              <a:t>(vi</a:t>
            </a:r>
            <a:r>
              <a:rPr lang="sk-SK" dirty="0" smtClean="0"/>
              <a:t>ď kapacity na vrcholov) a nájdeme minimálny rez.</a:t>
            </a:r>
          </a:p>
        </p:txBody>
      </p:sp>
    </p:spTree>
    <p:extLst>
      <p:ext uri="{BB962C8B-B14F-4D97-AF65-F5344CB8AC3E}">
        <p14:creationId xmlns:p14="http://schemas.microsoft.com/office/powerpoint/2010/main" val="51182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Vrcholová súvislosť (globálna)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Cheme vedieť koľko najmenej vrcholov je potrebné z grafu odstrániť, aby prestal byť súvislý.</a:t>
            </a:r>
            <a:endParaRPr lang="sk-SK" b="1" dirty="0" smtClean="0"/>
          </a:p>
          <a:p>
            <a:endParaRPr lang="sk-SK" dirty="0" smtClean="0"/>
          </a:p>
          <a:p>
            <a:pPr marL="0" indent="0">
              <a:buNone/>
            </a:pPr>
            <a:r>
              <a:rPr lang="sk-SK" b="1" dirty="0" smtClean="0"/>
              <a:t>Riešenie:</a:t>
            </a:r>
            <a:endParaRPr lang="sk-SK" dirty="0" smtClean="0"/>
          </a:p>
          <a:p>
            <a:r>
              <a:rPr lang="sk-SK" dirty="0" smtClean="0"/>
              <a:t>Vyriešime predchádzajúcu úlohu pre všetky dvojice </a:t>
            </a:r>
            <a:r>
              <a:rPr lang="sk-SK" b="1" dirty="0" smtClean="0"/>
              <a:t>s </a:t>
            </a:r>
            <a:r>
              <a:rPr lang="sk-SK" dirty="0" smtClean="0"/>
              <a:t>a </a:t>
            </a:r>
            <a:r>
              <a:rPr lang="sk-SK" b="1" dirty="0" smtClean="0"/>
              <a:t>t</a:t>
            </a:r>
            <a:r>
              <a:rPr lang="sk-SK" dirty="0" smtClean="0"/>
              <a:t>.</a:t>
            </a:r>
          </a:p>
          <a:p>
            <a:r>
              <a:rPr lang="sk-SK" dirty="0" smtClean="0"/>
              <a:t>Tentokrát je potrebné vyskúšať všetky dvojice vrcholov.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318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Minimálny rez s minimálnym počtom hrán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Idea: modifikovať sieť na vstupe tak, aby minimálny rez v nej bol aj minimálnym rezov v pôvodnej sieti a zároveň mal minimálny počet hrán.</a:t>
            </a:r>
          </a:p>
          <a:p>
            <a:endParaRPr lang="sk-SK" dirty="0"/>
          </a:p>
          <a:p>
            <a:r>
              <a:rPr lang="sk-SK" dirty="0" smtClean="0"/>
              <a:t>Čo sa stane ak kapacitu každej hrany vynásobíme hodnotou </a:t>
            </a:r>
            <a:r>
              <a:rPr lang="sk-SK" b="1" dirty="0" smtClean="0"/>
              <a:t>A</a:t>
            </a:r>
            <a:r>
              <a:rPr lang="sk-SK" dirty="0" smtClean="0"/>
              <a:t>?</a:t>
            </a:r>
          </a:p>
          <a:p>
            <a:r>
              <a:rPr lang="sk-SK" dirty="0" smtClean="0"/>
              <a:t>Čo sa stane ak ku kapacite každej hrany pripočítame hodnotu </a:t>
            </a:r>
            <a:r>
              <a:rPr lang="sk-SK" b="1" dirty="0" smtClean="0"/>
              <a:t>B</a:t>
            </a:r>
            <a:r>
              <a:rPr lang="sk-SK" dirty="0" smtClean="0"/>
              <a:t>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78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Maximálne párovanie v bipartitnom grafe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67827" cy="513466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973" y="1690688"/>
            <a:ext cx="4467827" cy="51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Súťažné úlohy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94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Optimálne značky</a:t>
            </a:r>
            <a:r>
              <a:rPr lang="en-US" dirty="0" smtClean="0"/>
              <a:t> - </a:t>
            </a:r>
            <a:r>
              <a:rPr lang="en-US" dirty="0" err="1" smtClean="0"/>
              <a:t>zadanie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Máme neorientovaný graf G(V, E).</a:t>
                </a:r>
              </a:p>
              <a:p>
                <a:r>
                  <a:rPr lang="sk-SK" dirty="0" smtClean="0"/>
                  <a:t>Každý vrchol má na sebe značku, číslo </a:t>
                </a:r>
                <a:r>
                  <a:rPr lang="en-US" dirty="0" smtClean="0"/>
                  <a:t>[0...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]</a:t>
                </a:r>
                <a:r>
                  <a:rPr lang="sk-SK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Pre </a:t>
                </a:r>
                <a:r>
                  <a:rPr lang="en-US" dirty="0" err="1" smtClean="0"/>
                  <a:t>ka</a:t>
                </a:r>
                <a:r>
                  <a:rPr lang="sk-SK" dirty="0" smtClean="0"/>
                  <a:t>ždú hranu </a:t>
                </a:r>
                <a:r>
                  <a:rPr lang="en-US" dirty="0" smtClean="0"/>
                  <a:t>(u, v) </a:t>
                </a:r>
                <a:r>
                  <a:rPr lang="en-US" dirty="0" err="1" smtClean="0"/>
                  <a:t>definujeme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hrany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ako</a:t>
                </a:r>
                <a:r>
                  <a:rPr lang="en-US" dirty="0" smtClean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𝑧𝑛𝑎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č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𝑋𝑂𝑅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𝑧𝑛𝑎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č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Pre </a:t>
                </a:r>
                <a:r>
                  <a:rPr lang="en-US" dirty="0" err="1" smtClean="0"/>
                  <a:t>niektor</a:t>
                </a:r>
                <a:r>
                  <a:rPr lang="sk-SK" dirty="0" smtClean="0"/>
                  <a:t>é vrcholy hodnotu značky poznáme, pre niektoré nie.</a:t>
                </a:r>
              </a:p>
              <a:p>
                <a:endParaRPr lang="sk-SK" b="0" dirty="0" smtClean="0"/>
              </a:p>
              <a:p>
                <a:pPr marL="0" indent="0">
                  <a:buNone/>
                </a:pPr>
                <a:r>
                  <a:rPr lang="sk-SK" b="1" dirty="0" smtClean="0"/>
                  <a:t>Úloha:</a:t>
                </a:r>
                <a:endParaRPr lang="sk-SK" b="1" dirty="0"/>
              </a:p>
              <a:p>
                <a:r>
                  <a:rPr lang="sk-SK" dirty="0" smtClean="0"/>
                  <a:t>Doplniť značku u neznámych vrcholov tak, aby celkový súčet cien na hranách bol čo najmenší.</a:t>
                </a:r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82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4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Optimálne </a:t>
            </a:r>
            <a:r>
              <a:rPr lang="sk-SK" dirty="0" smtClean="0"/>
              <a:t>značky</a:t>
            </a:r>
            <a:r>
              <a:rPr lang="en-US" dirty="0" smtClean="0"/>
              <a:t> – </a:t>
            </a:r>
            <a:r>
              <a:rPr lang="en-US" dirty="0" err="1" smtClean="0"/>
              <a:t>pr</a:t>
            </a:r>
            <a:r>
              <a:rPr lang="sk-SK" dirty="0" smtClean="0"/>
              <a:t>íklad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55" y="1690688"/>
            <a:ext cx="7483889" cy="1541185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55" y="3990349"/>
            <a:ext cx="7483889" cy="14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0" y="3313590"/>
            <a:ext cx="5489130" cy="35444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30" y="3313590"/>
            <a:ext cx="5489132" cy="3544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Tok v grafe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Ohodnotenie </a:t>
                </a:r>
                <a:r>
                  <a:rPr lang="en-US" dirty="0" err="1" smtClean="0"/>
                  <a:t>hr</a:t>
                </a:r>
                <a:r>
                  <a:rPr lang="sk-SK" dirty="0" smtClean="0"/>
                  <a:t>án</a:t>
                </a:r>
                <a:r>
                  <a:rPr lang="en-US" dirty="0" smtClean="0"/>
                  <a:t> f(E), </a:t>
                </a:r>
                <a:r>
                  <a:rPr lang="en-US" dirty="0" err="1" smtClean="0"/>
                  <a:t>tak</a:t>
                </a:r>
                <a:r>
                  <a:rPr lang="sk-SK" dirty="0" smtClean="0"/>
                  <a:t>é že platí: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/>
                  <a:t>0 ≤ f(e) ≤</a:t>
                </a:r>
                <a:r>
                  <a:rPr lang="sk-SK" dirty="0" smtClean="0"/>
                  <a:t> </a:t>
                </a:r>
                <a:r>
                  <a:rPr lang="en-US" dirty="0" smtClean="0"/>
                  <a:t>c(e)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,∗)</m:t>
                            </m:r>
                          </m:sub>
                          <m:sup/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 (</a:t>
                </a:r>
                <a:r>
                  <a:rPr lang="en-US" dirty="0" err="1" smtClean="0"/>
                  <a:t>Kirchhoffov</a:t>
                </a:r>
                <a:r>
                  <a:rPr lang="en-US" dirty="0" smtClean="0"/>
                  <a:t> z</a:t>
                </a:r>
                <a:r>
                  <a:rPr lang="sk-SK" dirty="0" smtClean="0"/>
                  <a:t>á</a:t>
                </a:r>
                <a:r>
                  <a:rPr lang="en-US" dirty="0" err="1" smtClean="0"/>
                  <a:t>kon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9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Optimálne značky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sk-SK" dirty="0" smtClean="0"/>
              <a:t> riešenie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Hodnotu </a:t>
            </a:r>
            <a:r>
              <a:rPr lang="sk-SK" b="1" i="1" dirty="0" smtClean="0"/>
              <a:t>i</a:t>
            </a:r>
            <a:r>
              <a:rPr lang="sk-SK" dirty="0" smtClean="0"/>
              <a:t>-tého </a:t>
            </a:r>
            <a:r>
              <a:rPr lang="sk-SK" dirty="0" smtClean="0"/>
              <a:t>bitu každej značky môžeme zvoliť nezávislé od hodnoty bitov na iných pozíciách.</a:t>
            </a:r>
          </a:p>
          <a:p>
            <a:r>
              <a:rPr lang="sk-SK" dirty="0" smtClean="0"/>
              <a:t>Redukujeme úlohu, kde hodnoty značiek môžu byť len </a:t>
            </a:r>
            <a:r>
              <a:rPr lang="sk-SK" b="1" dirty="0" smtClean="0"/>
              <a:t>0</a:t>
            </a:r>
            <a:r>
              <a:rPr lang="sk-SK" dirty="0" smtClean="0"/>
              <a:t>, </a:t>
            </a:r>
            <a:r>
              <a:rPr lang="sk-SK" b="1" dirty="0" smtClean="0"/>
              <a:t>1</a:t>
            </a:r>
            <a:r>
              <a:rPr lang="sk-SK" dirty="0" smtClean="0"/>
              <a:t> alebo </a:t>
            </a:r>
            <a:r>
              <a:rPr lang="en-US" b="1" dirty="0" smtClean="0"/>
              <a:t>?</a:t>
            </a:r>
            <a:r>
              <a:rPr lang="sk-SK" dirty="0" smtClean="0"/>
              <a:t>.</a:t>
            </a:r>
          </a:p>
          <a:p>
            <a:r>
              <a:rPr lang="sk-SK" dirty="0" smtClean="0"/>
              <a:t>Zostrojíme sieť kde vrcholy so značkou 0 sú zdroje a tie so značkou 1 sú spotrebiče.</a:t>
            </a:r>
          </a:p>
          <a:p>
            <a:r>
              <a:rPr lang="sk-SK" dirty="0" smtClean="0"/>
              <a:t>Kapacita medzi super-zdrojom a zdrojom (resp. super-spotrebičom a spotrebičom) je </a:t>
            </a:r>
            <a:r>
              <a:rPr lang="sk-SK" dirty="0" smtClean="0"/>
              <a:t>∞.</a:t>
            </a:r>
            <a:endParaRPr lang="sk-SK" dirty="0" smtClean="0"/>
          </a:p>
          <a:p>
            <a:r>
              <a:rPr lang="sk-SK" dirty="0" smtClean="0"/>
              <a:t>Nájdeme minimálny rez (S, T).</a:t>
            </a:r>
          </a:p>
          <a:p>
            <a:r>
              <a:rPr lang="sk-SK" dirty="0" smtClean="0"/>
              <a:t>Vrcholy S budú mať značku 0. Vrcholy T budú mať značku 1.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26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Optimálne značky – odkaz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http</a:t>
            </a:r>
            <a:r>
              <a:rPr lang="sk-SK" dirty="0"/>
              <a:t>://www.spoj.com/problems/OPTM/</a:t>
            </a:r>
          </a:p>
        </p:txBody>
      </p:sp>
    </p:spTree>
    <p:extLst>
      <p:ext uri="{BB962C8B-B14F-4D97-AF65-F5344CB8AC3E}">
        <p14:creationId xmlns:p14="http://schemas.microsoft.com/office/powerpoint/2010/main" val="36402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Voľby - zadanie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Máme neorientovaný graf G(V, E</a:t>
            </a:r>
            <a:r>
              <a:rPr lang="sk-SK" dirty="0" smtClean="0"/>
              <a:t>).</a:t>
            </a:r>
            <a:endParaRPr lang="sk-SK" dirty="0"/>
          </a:p>
          <a:p>
            <a:r>
              <a:rPr lang="sk-SK" dirty="0" smtClean="0"/>
              <a:t>Vrcholy sú ľudia. Hrany sú medzi dvojicami kamarátov.</a:t>
            </a:r>
          </a:p>
          <a:p>
            <a:r>
              <a:rPr lang="sk-SK" dirty="0" smtClean="0"/>
              <a:t>Niektorí ľudia chcú voliť Trumpa, iní chcú voliť Clintonovú.</a:t>
            </a:r>
          </a:p>
          <a:p>
            <a:r>
              <a:rPr lang="sk-SK" dirty="0" smtClean="0"/>
              <a:t>Ľudia sú ochotní zmeniť svoj hlas, aby „zapadli“ medzi kamarátov.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b="1" dirty="0" smtClean="0"/>
              <a:t>Úloha:</a:t>
            </a:r>
            <a:endParaRPr lang="sk-SK" b="1" dirty="0"/>
          </a:p>
          <a:p>
            <a:r>
              <a:rPr lang="sk-SK" dirty="0" smtClean="0"/>
              <a:t>Ako má každý človek hlasovať aby súčet dvojíc kamarátov, ktorí každý hlasovali za druhého kandidáta a súčet ľudí, ktorí zmenili svoj hlas bol čo najmenší?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81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Voľby - príklad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636778" cy="313595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978" y="1690688"/>
            <a:ext cx="5636778" cy="31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Voľby - riešenie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Zostrojíme sieť podobne ako v predchádzajúcom príklade.</a:t>
            </a:r>
          </a:p>
          <a:p>
            <a:r>
              <a:rPr lang="sk-SK" dirty="0" smtClean="0"/>
              <a:t>Rozdiel je, že kapacita </a:t>
            </a:r>
            <a:r>
              <a:rPr lang="sk-SK" dirty="0"/>
              <a:t>medzi super-zdrojom a zdrojom (resp. super-spotrebičom a spotrebičom) je </a:t>
            </a:r>
            <a:r>
              <a:rPr lang="sk-SK" b="1" dirty="0" smtClean="0"/>
              <a:t>1</a:t>
            </a:r>
            <a:endParaRPr lang="sk-SK" b="1" dirty="0"/>
          </a:p>
          <a:p>
            <a:r>
              <a:rPr lang="sk-SK" dirty="0" smtClean="0"/>
              <a:t>Tým povolíme voličom meniť svoj hlas za cenu 1.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16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</a:t>
            </a:r>
            <a:r>
              <a:rPr lang="sk-SK" dirty="0" smtClean="0"/>
              <a:t>ľby – odkaz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http://www.spoj.com/problems/COCONUTS/</a:t>
            </a:r>
          </a:p>
        </p:txBody>
      </p:sp>
    </p:spTree>
    <p:extLst>
      <p:ext uri="{BB962C8B-B14F-4D97-AF65-F5344CB8AC3E}">
        <p14:creationId xmlns:p14="http://schemas.microsoft.com/office/powerpoint/2010/main" val="26156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Plyšáky - zadanie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 obchode je postavená pyramida z plyšákov.</a:t>
            </a:r>
          </a:p>
          <a:p>
            <a:r>
              <a:rPr lang="sk-SK" dirty="0" smtClean="0"/>
              <a:t>Každý plyšák ma nejakú hodnotu (môže byť kladná alebo záporná).</a:t>
            </a:r>
          </a:p>
          <a:p>
            <a:r>
              <a:rPr lang="sk-SK" dirty="0" smtClean="0"/>
              <a:t>Chcem vybrať takú množinu plyšákov, aby som maximalizoval súčet ich hodnôt.</a:t>
            </a:r>
          </a:p>
          <a:p>
            <a:r>
              <a:rPr lang="sk-SK" dirty="0" smtClean="0"/>
              <a:t>Problém je, že ak chcem zobrať nejakého plyšáka, musím zobrať </a:t>
            </a:r>
            <a:r>
              <a:rPr lang="sk-SK" dirty="0" smtClean="0"/>
              <a:t>aj </a:t>
            </a:r>
            <a:r>
              <a:rPr lang="sk-SK" dirty="0" smtClean="0"/>
              <a:t>tých nad ním (aby pyramida nespadla).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 smtClean="0"/>
              <a:t>Úloha:</a:t>
            </a:r>
            <a:endParaRPr lang="sk-SK" dirty="0" smtClean="0"/>
          </a:p>
          <a:p>
            <a:r>
              <a:rPr lang="sk-SK" dirty="0" smtClean="0"/>
              <a:t>Akú najväčšiu hodnotu dokážem zobrať?</a:t>
            </a:r>
          </a:p>
        </p:txBody>
      </p:sp>
    </p:spTree>
    <p:extLst>
      <p:ext uri="{BB962C8B-B14F-4D97-AF65-F5344CB8AC3E}">
        <p14:creationId xmlns:p14="http://schemas.microsoft.com/office/powerpoint/2010/main" val="38768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Plyšáky - </a:t>
            </a:r>
            <a:r>
              <a:rPr lang="sk-SK" dirty="0" smtClean="0"/>
              <a:t>príklad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47" y="1690688"/>
            <a:ext cx="5871306" cy="5000397"/>
          </a:xfrm>
        </p:spPr>
      </p:pic>
    </p:spTree>
    <p:extLst>
      <p:ext uri="{BB962C8B-B14F-4D97-AF65-F5344CB8AC3E}">
        <p14:creationId xmlns:p14="http://schemas.microsoft.com/office/powerpoint/2010/main" val="24601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Plyšáky - riešenie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Úloha známa ako Closure problem (</a:t>
            </a: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en.wikipedia.org/wiki/Closure_problem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Je daný orientovaný graf s hodnotami na vrcholoch.</a:t>
            </a:r>
          </a:p>
          <a:p>
            <a:pPr lvl="1"/>
            <a:r>
              <a:rPr lang="sk-SK" dirty="0" smtClean="0"/>
              <a:t>Úlohou je vybrať takú množinu vrcholov, z ktorej nevychádza žiadna hrana mimo množinu a aby súčet hodnôt bol maximálny.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986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Plyšáky - riešenie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„Zdrcneme“ graf do silne súvislých </a:t>
            </a:r>
            <a:r>
              <a:rPr lang="sk-SK" dirty="0" smtClean="0"/>
              <a:t>komponent. Vznikne tak acyklický graf. </a:t>
            </a:r>
            <a:r>
              <a:rPr lang="sk-SK" smtClean="0"/>
              <a:t>(úlohy Plyšáky sa netýka)</a:t>
            </a:r>
            <a:endParaRPr lang="sk-SK" dirty="0" smtClean="0"/>
          </a:p>
          <a:p>
            <a:r>
              <a:rPr lang="sk-SK" dirty="0" smtClean="0"/>
              <a:t>Pre každý vrchol s kladnou hodnotou </a:t>
            </a:r>
            <a:r>
              <a:rPr lang="sk-SK" b="1" dirty="0" smtClean="0"/>
              <a:t>x</a:t>
            </a:r>
            <a:r>
              <a:rPr lang="sk-SK" dirty="0" smtClean="0"/>
              <a:t> vytvoríme hranu medzi super-zdrojom a vrcholom, s kapacitou </a:t>
            </a:r>
            <a:r>
              <a:rPr lang="sk-SK" b="1" dirty="0" smtClean="0"/>
              <a:t>x.</a:t>
            </a:r>
            <a:endParaRPr lang="sk-SK" dirty="0" smtClean="0"/>
          </a:p>
          <a:p>
            <a:r>
              <a:rPr lang="sk-SK" dirty="0" smtClean="0"/>
              <a:t>Pre každý vrchol so zápornou hodnotou </a:t>
            </a:r>
            <a:r>
              <a:rPr lang="sk-SK" b="1" dirty="0" smtClean="0"/>
              <a:t>y</a:t>
            </a:r>
            <a:r>
              <a:rPr lang="sk-SK" dirty="0" smtClean="0"/>
              <a:t> vytvoríme hranu medzi </a:t>
            </a:r>
            <a:r>
              <a:rPr lang="sk-SK" dirty="0"/>
              <a:t>vrcholom </a:t>
            </a:r>
            <a:r>
              <a:rPr lang="sk-SK" dirty="0" smtClean="0"/>
              <a:t>a super-spotrebičom, s kapacitou </a:t>
            </a:r>
            <a:r>
              <a:rPr lang="sk-SK" b="1" dirty="0" smtClean="0"/>
              <a:t>–y</a:t>
            </a:r>
            <a:r>
              <a:rPr lang="sk-SK" dirty="0" smtClean="0"/>
              <a:t>.</a:t>
            </a:r>
          </a:p>
          <a:p>
            <a:r>
              <a:rPr lang="sk-SK" dirty="0" smtClean="0"/>
              <a:t>Ostatným hranám grafu nastavíme kapacitu ∞.</a:t>
            </a:r>
          </a:p>
        </p:txBody>
      </p:sp>
    </p:spTree>
    <p:extLst>
      <p:ext uri="{BB962C8B-B14F-4D97-AF65-F5344CB8AC3E}">
        <p14:creationId xmlns:p14="http://schemas.microsoft.com/office/powerpoint/2010/main" val="21331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Maximálny 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Je to tok s maximálnou možnou veľkosťou.</a:t>
            </a:r>
          </a:p>
          <a:p>
            <a:r>
              <a:rPr lang="en-US" dirty="0" err="1" smtClean="0"/>
              <a:t>Tak</a:t>
            </a:r>
            <a:r>
              <a:rPr lang="sk-SK" dirty="0" smtClean="0"/>
              <a:t>ých tokov môže byť v grafe viac.</a:t>
            </a:r>
          </a:p>
          <a:p>
            <a:r>
              <a:rPr lang="sk-SK" dirty="0" smtClean="0"/>
              <a:t>Úlohou je nájsť ľubovoľný maximálny tok.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Plyšáky </a:t>
            </a:r>
            <a:r>
              <a:rPr lang="sk-SK" dirty="0" smtClean="0"/>
              <a:t>– riešenie (2)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Minimálny rez grafu neobsahuje žiadnu hranu pôvodného grafu (inak by mal nekonečnú kapacitu).</a:t>
                </a:r>
              </a:p>
              <a:p>
                <a:r>
                  <a:rPr lang="sk-SK" dirty="0" smtClean="0"/>
                  <a:t>Tzn. vrcholy na strane </a:t>
                </a:r>
                <a:r>
                  <a:rPr lang="sk-SK" b="1" dirty="0" smtClean="0"/>
                  <a:t>S</a:t>
                </a:r>
                <a:r>
                  <a:rPr lang="sk-SK" dirty="0" smtClean="0"/>
                  <a:t> tvoria uzáver (closure).</a:t>
                </a:r>
              </a:p>
              <a:p>
                <a:r>
                  <a:rPr lang="sk-SK" dirty="0" smtClean="0"/>
                  <a:t>Kapacita rezu: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𝐶𝑙𝑜𝑠𝑢𝑟𝑒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𝐶𝑙𝑜𝑠𝑢𝑟𝑒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𝐶𝑙𝑜𝑠𝑢𝑟𝑒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k-SK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3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Plyšáky - odkaz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https://www.hackerrank.com/contests/quora-haqathon/challenges/wombats</a:t>
            </a:r>
          </a:p>
        </p:txBody>
      </p:sp>
    </p:spTree>
    <p:extLst>
      <p:ext uri="{BB962C8B-B14F-4D97-AF65-F5344CB8AC3E}">
        <p14:creationId xmlns:p14="http://schemas.microsoft.com/office/powerpoint/2010/main" val="10770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Profit - zadanie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Chceme postaviť niekoľko (0...N) telefónn</a:t>
            </a:r>
            <a:r>
              <a:rPr lang="en-US" dirty="0" err="1" smtClean="0"/>
              <a:t>ych</a:t>
            </a:r>
            <a:r>
              <a:rPr lang="sk-SK" dirty="0" smtClean="0"/>
              <a:t> vež</a:t>
            </a:r>
            <a:r>
              <a:rPr lang="sk-SK" dirty="0"/>
              <a:t>í</a:t>
            </a:r>
            <a:r>
              <a:rPr lang="sk-SK" dirty="0" smtClean="0"/>
              <a:t>.</a:t>
            </a:r>
          </a:p>
          <a:p>
            <a:r>
              <a:rPr lang="sk-SK" dirty="0" smtClean="0"/>
              <a:t>Existuje N rôznych miest, kam vežu môžme postaviť. Postaviť vežu na </a:t>
            </a:r>
            <a:r>
              <a:rPr lang="sk-SK" b="1" dirty="0" smtClean="0"/>
              <a:t>i</a:t>
            </a:r>
            <a:r>
              <a:rPr lang="sk-SK" dirty="0" smtClean="0"/>
              <a:t>-té miesto stojí </a:t>
            </a:r>
            <a:r>
              <a:rPr lang="sk-SK" b="1" dirty="0" smtClean="0"/>
              <a:t>cost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  <a:r>
              <a:rPr lang="en-US" dirty="0" smtClean="0"/>
              <a:t>.</a:t>
            </a:r>
          </a:p>
          <a:p>
            <a:r>
              <a:rPr lang="sk-SK" dirty="0" smtClean="0"/>
              <a:t>Pre niektoré dvojice miest (</a:t>
            </a:r>
            <a:r>
              <a:rPr lang="sk-SK" b="1" dirty="0"/>
              <a:t>u</a:t>
            </a:r>
            <a:r>
              <a:rPr lang="sk-SK" b="1" dirty="0" smtClean="0"/>
              <a:t>, v</a:t>
            </a:r>
            <a:r>
              <a:rPr lang="sk-SK" dirty="0" smtClean="0"/>
              <a:t>) platí, že ak postavím veže na obe miesta, tak zarobím </a:t>
            </a:r>
            <a:r>
              <a:rPr lang="sk-SK" b="1" dirty="0" smtClean="0"/>
              <a:t>profit</a:t>
            </a:r>
            <a:r>
              <a:rPr lang="en-US" b="1" dirty="0" smtClean="0"/>
              <a:t>(u, v)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sk-SK" dirty="0" smtClean="0"/>
              <a:t>ňazí.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b="1" dirty="0" smtClean="0"/>
              <a:t>Úloha:</a:t>
            </a:r>
            <a:endParaRPr lang="sk-SK" dirty="0" smtClean="0"/>
          </a:p>
          <a:p>
            <a:r>
              <a:rPr lang="sk-SK" dirty="0" smtClean="0"/>
              <a:t>Kam všade mám postaviť vežu, aby som maximalizoval profit?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20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Profit - príklad</a:t>
            </a:r>
            <a:endParaRPr lang="sk-S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21041" cy="428184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9"/>
            <a:ext cx="4321041" cy="42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Profit –</a:t>
            </a:r>
            <a:r>
              <a:rPr lang="en-US" dirty="0" smtClean="0"/>
              <a:t> </a:t>
            </a:r>
            <a:r>
              <a:rPr lang="en-US" dirty="0" err="1" smtClean="0"/>
              <a:t>rie</a:t>
            </a:r>
            <a:r>
              <a:rPr lang="sk-SK" dirty="0" smtClean="0"/>
              <a:t>šenie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Zostrojím bipartitný graf:</a:t>
            </a:r>
          </a:p>
          <a:p>
            <a:pPr lvl="1"/>
            <a:r>
              <a:rPr lang="sk-SK" dirty="0" smtClean="0"/>
              <a:t>Ľavá </a:t>
            </a:r>
            <a:r>
              <a:rPr lang="sk-SK" dirty="0"/>
              <a:t>partita reprezentuje hrany grafu </a:t>
            </a:r>
            <a:r>
              <a:rPr lang="sk-SK" dirty="0" smtClean="0"/>
              <a:t>G</a:t>
            </a:r>
          </a:p>
          <a:p>
            <a:pPr lvl="1"/>
            <a:r>
              <a:rPr lang="sk-SK" dirty="0" smtClean="0"/>
              <a:t>Pravá partita reprezentuje vrcholy grafu G</a:t>
            </a:r>
          </a:p>
          <a:p>
            <a:pPr lvl="1"/>
            <a:r>
              <a:rPr lang="sk-SK" dirty="0" smtClean="0"/>
              <a:t>Hrana vedie medzi vrcholom a hranou, s ktorou vrchol susedí</a:t>
            </a:r>
          </a:p>
          <a:p>
            <a:r>
              <a:rPr lang="sk-SK" dirty="0" smtClean="0"/>
              <a:t>V tomto bipartitnom grafe chcem nájsť closure s maximálnou hodnotou (viď predchádzajúca úloha).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70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Profit – odkaz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smtClean="0"/>
              <a:t>http</a:t>
            </a:r>
            <a:r>
              <a:rPr lang="sk-SK" dirty="0"/>
              <a:t>://www.spoj.com/problems/PROFIT/</a:t>
            </a:r>
          </a:p>
        </p:txBody>
      </p:sp>
    </p:spTree>
    <p:extLst>
      <p:ext uri="{BB962C8B-B14F-4D97-AF65-F5344CB8AC3E}">
        <p14:creationId xmlns:p14="http://schemas.microsoft.com/office/powerpoint/2010/main" val="36284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The end.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Zdroj</a:t>
            </a:r>
            <a:r>
              <a:rPr lang="sk-SK" dirty="0" smtClean="0"/>
              <a:t>áky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Maxflow </a:t>
            </a:r>
            <a:r>
              <a:rPr lang="sk-SK" dirty="0" smtClean="0"/>
              <a:t> (https://gist.github.com/Mimino666/9a20899b65be5cbf5b38433b651d99fb)</a:t>
            </a:r>
          </a:p>
          <a:p>
            <a:r>
              <a:rPr lang="en-US" dirty="0" smtClean="0">
                <a:hlinkClick r:id="rId4"/>
              </a:rPr>
              <a:t>Maxflow </a:t>
            </a:r>
            <a:r>
              <a:rPr lang="en-US" dirty="0" err="1" smtClean="0">
                <a:hlinkClick r:id="rId4"/>
              </a:rPr>
              <a:t>Dinic</a:t>
            </a:r>
            <a:r>
              <a:rPr lang="sk-SK" dirty="0" smtClean="0"/>
              <a:t> (https://gist.github.com/Mimino666/6f6083a928ed35198cdde895a3d57de2)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http://www.spoj.com/problems/tag/min-cut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http://www.spoj.com/problems/tag/max-flow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http://codeforces.com/problemset/tags/flows</a:t>
            </a: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Odkazy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http://www.cs.princeton.edu/courses/archive/spr04/cos226/lectures/maxflow.4up.pdf</a:t>
            </a:r>
            <a:endParaRPr lang="sk-SK" dirty="0" smtClean="0"/>
          </a:p>
          <a:p>
            <a:r>
              <a:rPr lang="en-US" dirty="0" smtClean="0">
                <a:hlinkClick r:id="rId3"/>
              </a:rPr>
              <a:t>http://www.cs.princeton.edu/%7Ewayne/cs423/lectures/max-flow-applications-4up.pdf</a:t>
            </a:r>
            <a:endParaRPr lang="sk-SK" dirty="0" smtClean="0"/>
          </a:p>
          <a:p>
            <a:r>
              <a:rPr lang="en-US" dirty="0" smtClean="0">
                <a:hlinkClick r:id="rId4"/>
              </a:rPr>
              <a:t>https://www.topcoder.com/community/data-science/data-science-tutorials/maximum-flow-section-1/</a:t>
            </a:r>
            <a:endParaRPr lang="sk-SK" dirty="0" smtClean="0"/>
          </a:p>
          <a:p>
            <a:r>
              <a:rPr lang="en-US" dirty="0" smtClean="0">
                <a:hlinkClick r:id="rId5"/>
              </a:rPr>
              <a:t>http://mj.ucw.cz/vyuka/ga/ga-final.pdf</a:t>
            </a: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Praktické využitie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24" y="1310543"/>
            <a:ext cx="6798351" cy="5026440"/>
          </a:xfrm>
        </p:spPr>
      </p:pic>
      <p:sp>
        <p:nvSpPr>
          <p:cNvPr id="5" name="TextBox 4"/>
          <p:cNvSpPr txBox="1"/>
          <p:nvPr/>
        </p:nvSpPr>
        <p:spPr>
          <a:xfrm>
            <a:off x="2537458" y="6139222"/>
            <a:ext cx="711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Soviet rail network, 1955</a:t>
            </a:r>
          </a:p>
          <a:p>
            <a:pPr algn="ctr"/>
            <a:r>
              <a:rPr lang="en-US" dirty="0" smtClean="0"/>
              <a:t>with</a:t>
            </a:r>
            <a:r>
              <a:rPr lang="sk-SK" dirty="0" smtClean="0"/>
              <a:t> </a:t>
            </a:r>
            <a:r>
              <a:rPr lang="en-US" dirty="0" smtClean="0"/>
              <a:t>a maximum</a:t>
            </a:r>
            <a:r>
              <a:rPr lang="sk-SK" dirty="0" smtClean="0"/>
              <a:t> fl</a:t>
            </a:r>
            <a:r>
              <a:rPr lang="en-US" dirty="0" smtClean="0"/>
              <a:t>ow </a:t>
            </a:r>
            <a:r>
              <a:rPr lang="en-US" dirty="0"/>
              <a:t>of </a:t>
            </a:r>
            <a:r>
              <a:rPr lang="en-US" dirty="0" smtClean="0"/>
              <a:t>163,000</a:t>
            </a:r>
            <a:r>
              <a:rPr lang="sk-SK" dirty="0" smtClean="0"/>
              <a:t> </a:t>
            </a:r>
            <a:r>
              <a:rPr lang="en-US" dirty="0" smtClean="0"/>
              <a:t>tons</a:t>
            </a:r>
            <a:r>
              <a:rPr lang="sk-SK" dirty="0" smtClean="0"/>
              <a:t> </a:t>
            </a:r>
            <a:r>
              <a:rPr lang="en-US" dirty="0" smtClean="0"/>
              <a:t>from</a:t>
            </a:r>
            <a:r>
              <a:rPr lang="sk-SK" dirty="0" smtClean="0"/>
              <a:t> </a:t>
            </a:r>
            <a:r>
              <a:rPr lang="en-US" dirty="0" smtClean="0"/>
              <a:t>Russia</a:t>
            </a:r>
            <a:r>
              <a:rPr lang="sk-SK" dirty="0" smtClean="0"/>
              <a:t> </a:t>
            </a:r>
            <a:r>
              <a:rPr lang="en-US" dirty="0" smtClean="0"/>
              <a:t>to</a:t>
            </a:r>
            <a:r>
              <a:rPr lang="sk-SK" dirty="0" smtClean="0"/>
              <a:t> </a:t>
            </a:r>
            <a:r>
              <a:rPr lang="en-US" dirty="0" smtClean="0"/>
              <a:t>Eastern</a:t>
            </a:r>
            <a:r>
              <a:rPr lang="sk-SK" dirty="0" smtClean="0"/>
              <a:t> </a:t>
            </a:r>
            <a:r>
              <a:rPr lang="en-US" dirty="0" smtClean="0"/>
              <a:t>Europe</a:t>
            </a:r>
            <a:r>
              <a:rPr lang="sk-SK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6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Rez v grafe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 smtClean="0"/>
                  <a:t>Množina hrán, </a:t>
                </a:r>
                <a:r>
                  <a:rPr lang="sk-SK" dirty="0" smtClean="0"/>
                  <a:t>ktorú keď odstránime, tak neexistuje orientovaná cesta zo </a:t>
                </a:r>
                <a:r>
                  <a:rPr lang="sk-SK" b="1" dirty="0" smtClean="0"/>
                  <a:t>s</a:t>
                </a:r>
                <a:r>
                  <a:rPr lang="sk-SK" dirty="0" smtClean="0"/>
                  <a:t> do </a:t>
                </a:r>
                <a:r>
                  <a:rPr lang="sk-SK" b="1" dirty="0" smtClean="0"/>
                  <a:t>t</a:t>
                </a:r>
                <a:r>
                  <a:rPr lang="sk-SK" dirty="0" smtClean="0"/>
                  <a:t>.</a:t>
                </a:r>
              </a:p>
              <a:p>
                <a:r>
                  <a:rPr lang="sk-SK" dirty="0" smtClean="0"/>
                  <a:t>Kapacita rezu: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sk-S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𝑒𝑧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27" y="3188970"/>
            <a:ext cx="5732145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Rez v grafe </a:t>
            </a:r>
            <a:r>
              <a:rPr lang="en-US" dirty="0" smtClean="0"/>
              <a:t>(</a:t>
            </a:r>
            <a:r>
              <a:rPr lang="en-US" dirty="0" err="1" smtClean="0"/>
              <a:t>inak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Rozdelenie </a:t>
                </a:r>
                <a:r>
                  <a:rPr lang="en-US" dirty="0" err="1" smtClean="0"/>
                  <a:t>vrcholov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grafu</a:t>
                </a:r>
                <a:r>
                  <a:rPr lang="en-US" dirty="0" smtClean="0"/>
                  <a:t> G </a:t>
                </a:r>
                <a:r>
                  <a:rPr lang="en-US" dirty="0" err="1" smtClean="0"/>
                  <a:t>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dve</a:t>
                </a:r>
                <a:r>
                  <a:rPr lang="en-US" dirty="0" smtClean="0"/>
                  <a:t> </a:t>
                </a:r>
                <a:r>
                  <a:rPr lang="sk-SK" dirty="0" smtClean="0"/>
                  <a:t>disjunktné množiny S a T, </a:t>
                </a:r>
                <a:r>
                  <a:rPr lang="en-US" dirty="0" smtClean="0"/>
                  <a:t>t.</a:t>
                </a:r>
                <a:r>
                  <a:rPr lang="sk-SK" dirty="0" smtClean="0"/>
                  <a:t>ž.: </a:t>
                </a:r>
                <a:br>
                  <a:rPr lang="sk-SK" dirty="0" smtClean="0"/>
                </a:br>
                <a:r>
                  <a:rPr lang="sk-SK" dirty="0" smtClean="0"/>
                  <a:t>	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 smtClean="0"/>
                  <a:t>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sk-SK" dirty="0" smtClean="0"/>
              </a:p>
              <a:p>
                <a:r>
                  <a:rPr lang="sk-SK" dirty="0" smtClean="0"/>
                  <a:t>Kapacita rezu: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92" y="3268981"/>
            <a:ext cx="5558215" cy="35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</a:t>
            </a:r>
            <a:r>
              <a:rPr lang="sk-SK" dirty="0" smtClean="0"/>
              <a:t>álny rez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Rez s minimálnou možnou veľkosťou kapacity.</a:t>
            </a:r>
          </a:p>
          <a:p>
            <a:r>
              <a:rPr lang="sk-SK" dirty="0" smtClean="0"/>
              <a:t>Takých rezov môže byť v grafe viac.</a:t>
            </a:r>
          </a:p>
          <a:p>
            <a:r>
              <a:rPr lang="sk-SK" dirty="0" smtClean="0"/>
              <a:t>Úlohou je nájsť ľubovoľný minimálny rez.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2237</Words>
  <Application>Microsoft Office PowerPoint</Application>
  <PresentationFormat>Widescreen</PresentationFormat>
  <Paragraphs>343</Paragraphs>
  <Slides>59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Cordia New</vt:lpstr>
      <vt:lpstr>Courier New</vt:lpstr>
      <vt:lpstr>Office Theme</vt:lpstr>
      <vt:lpstr>Maximálny tok / minimálny rez v grafe ...a ich aplikácie</vt:lpstr>
      <vt:lpstr>Úvod do tokov v grafe</vt:lpstr>
      <vt:lpstr>Toková sieť</vt:lpstr>
      <vt:lpstr>Tok v grafe</vt:lpstr>
      <vt:lpstr>Maximálny tok</vt:lpstr>
      <vt:lpstr>Praktické využitie</vt:lpstr>
      <vt:lpstr>Rez v grafe</vt:lpstr>
      <vt:lpstr>Rez v grafe (inak)</vt:lpstr>
      <vt:lpstr>Minimálny rez</vt:lpstr>
      <vt:lpstr>Praktické využitie</vt:lpstr>
      <vt:lpstr>Maximálny tok =?= minimálny rez</vt:lpstr>
      <vt:lpstr>Postup riešenia problému</vt:lpstr>
      <vt:lpstr>Metóda Ford-Fulkerson</vt:lpstr>
      <vt:lpstr>Sieť rezerv a zlepšujúca cesta</vt:lpstr>
      <vt:lpstr>Sieť rezerv a zlepšujúca cesta (2)</vt:lpstr>
      <vt:lpstr>Sieť rezerv a zlepšujúca cesta (3)</vt:lpstr>
      <vt:lpstr>Minimálny rez</vt:lpstr>
      <vt:lpstr>Ford-Fulkerson</vt:lpstr>
      <vt:lpstr>Hľadanie zlepšujúcej cesty</vt:lpstr>
      <vt:lpstr>Implementácia</vt:lpstr>
      <vt:lpstr>Ako reprezentovať sieť rezerv</vt:lpstr>
      <vt:lpstr>Ako reprezentovať sieť rezerv</vt:lpstr>
      <vt:lpstr>PowerPoint Presentation</vt:lpstr>
      <vt:lpstr>PowerPoint Presentation</vt:lpstr>
      <vt:lpstr>Ford-Fulkerson</vt:lpstr>
      <vt:lpstr>Nájdenie minimálneho rezu</vt:lpstr>
      <vt:lpstr>Rekapitulácia</vt:lpstr>
      <vt:lpstr>Jednoduché variácie problému </vt:lpstr>
      <vt:lpstr>Jednoduché variácie  (2)</vt:lpstr>
      <vt:lpstr>Učebnicové príklady</vt:lpstr>
      <vt:lpstr>Hranová súvislosť medzi vrcholmi s a t</vt:lpstr>
      <vt:lpstr>Hranová súvislosť (globálna)</vt:lpstr>
      <vt:lpstr>Vrcholová súvislosť medzi vrcholmi s a t</vt:lpstr>
      <vt:lpstr>Vrcholová súvislosť (globálna)</vt:lpstr>
      <vt:lpstr>Minimálny rez s minimálnym počtom hrán</vt:lpstr>
      <vt:lpstr>Maximálne párovanie v bipartitnom grafe</vt:lpstr>
      <vt:lpstr>Súťažné úlohy</vt:lpstr>
      <vt:lpstr>Optimálne značky - zadanie</vt:lpstr>
      <vt:lpstr>Optimálne značky – príklad</vt:lpstr>
      <vt:lpstr>Optimálne značky – riešenie</vt:lpstr>
      <vt:lpstr>Optimálne značky – odkaz</vt:lpstr>
      <vt:lpstr>Voľby - zadanie</vt:lpstr>
      <vt:lpstr>Voľby - príklad</vt:lpstr>
      <vt:lpstr>Voľby - riešenie</vt:lpstr>
      <vt:lpstr>Voľby – odkaz</vt:lpstr>
      <vt:lpstr>Plyšáky - zadanie</vt:lpstr>
      <vt:lpstr>Plyšáky - príklad</vt:lpstr>
      <vt:lpstr>Plyšáky - riešenie</vt:lpstr>
      <vt:lpstr>Plyšáky - riešenie</vt:lpstr>
      <vt:lpstr>Plyšáky – riešenie (2)</vt:lpstr>
      <vt:lpstr>Plyšáky - odkaz</vt:lpstr>
      <vt:lpstr>Profit - zadanie</vt:lpstr>
      <vt:lpstr>Profit - príklad</vt:lpstr>
      <vt:lpstr>Profit – riešenie</vt:lpstr>
      <vt:lpstr>Profit – odkaz</vt:lpstr>
      <vt:lpstr>The end.</vt:lpstr>
      <vt:lpstr>Zdrojáky</vt:lpstr>
      <vt:lpstr>Úlohy</vt:lpstr>
      <vt:lpstr>Odkazy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Mimino</dc:creator>
  <cp:lastModifiedBy>Mimino</cp:lastModifiedBy>
  <cp:revision>322</cp:revision>
  <dcterms:created xsi:type="dcterms:W3CDTF">2016-09-17T18:02:46Z</dcterms:created>
  <dcterms:modified xsi:type="dcterms:W3CDTF">2016-09-23T06:55:48Z</dcterms:modified>
</cp:coreProperties>
</file>