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56"/>
  </p:notesMasterIdLst>
  <p:sldIdLst>
    <p:sldId id="256" r:id="rId2"/>
    <p:sldId id="261" r:id="rId3"/>
    <p:sldId id="300" r:id="rId4"/>
    <p:sldId id="257" r:id="rId5"/>
    <p:sldId id="258" r:id="rId6"/>
    <p:sldId id="259" r:id="rId7"/>
    <p:sldId id="260" r:id="rId8"/>
    <p:sldId id="265" r:id="rId9"/>
    <p:sldId id="262" r:id="rId10"/>
    <p:sldId id="263" r:id="rId11"/>
    <p:sldId id="264" r:id="rId12"/>
    <p:sldId id="266" r:id="rId13"/>
    <p:sldId id="267" r:id="rId14"/>
    <p:sldId id="280" r:id="rId15"/>
    <p:sldId id="281" r:id="rId16"/>
    <p:sldId id="286" r:id="rId17"/>
    <p:sldId id="285" r:id="rId18"/>
    <p:sldId id="287" r:id="rId19"/>
    <p:sldId id="288" r:id="rId20"/>
    <p:sldId id="289" r:id="rId21"/>
    <p:sldId id="291" r:id="rId22"/>
    <p:sldId id="292" r:id="rId23"/>
    <p:sldId id="293" r:id="rId24"/>
    <p:sldId id="294" r:id="rId25"/>
    <p:sldId id="298" r:id="rId26"/>
    <p:sldId id="282" r:id="rId27"/>
    <p:sldId id="312" r:id="rId28"/>
    <p:sldId id="315" r:id="rId29"/>
    <p:sldId id="316" r:id="rId30"/>
    <p:sldId id="317" r:id="rId31"/>
    <p:sldId id="319" r:id="rId32"/>
    <p:sldId id="318" r:id="rId33"/>
    <p:sldId id="320" r:id="rId34"/>
    <p:sldId id="314" r:id="rId35"/>
    <p:sldId id="313" r:id="rId36"/>
    <p:sldId id="279" r:id="rId37"/>
    <p:sldId id="268" r:id="rId38"/>
    <p:sldId id="270" r:id="rId39"/>
    <p:sldId id="271" r:id="rId40"/>
    <p:sldId id="269" r:id="rId41"/>
    <p:sldId id="308" r:id="rId42"/>
    <p:sldId id="301" r:id="rId43"/>
    <p:sldId id="302" r:id="rId44"/>
    <p:sldId id="303" r:id="rId45"/>
    <p:sldId id="272" r:id="rId46"/>
    <p:sldId id="274" r:id="rId47"/>
    <p:sldId id="273" r:id="rId48"/>
    <p:sldId id="275" r:id="rId49"/>
    <p:sldId id="276" r:id="rId50"/>
    <p:sldId id="304" r:id="rId51"/>
    <p:sldId id="277" r:id="rId52"/>
    <p:sldId id="305" r:id="rId53"/>
    <p:sldId id="306" r:id="rId54"/>
    <p:sldId id="307" r:id="rId55"/>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0" autoAdjust="0"/>
    <p:restoredTop sz="94602" autoAdjust="0"/>
  </p:normalViewPr>
  <p:slideViewPr>
    <p:cSldViewPr snapToGrid="0">
      <p:cViewPr>
        <p:scale>
          <a:sx n="66" d="100"/>
          <a:sy n="66" d="100"/>
        </p:scale>
        <p:origin x="-644" y="-48"/>
      </p:cViewPr>
      <p:guideLst>
        <p:guide orient="horz" pos="2160"/>
        <p:guide pos="3840"/>
      </p:guideLst>
    </p:cSldViewPr>
  </p:slideViewPr>
  <p:outlineViewPr>
    <p:cViewPr>
      <p:scale>
        <a:sx n="33" d="100"/>
        <a:sy n="33" d="100"/>
      </p:scale>
      <p:origin x="0" y="16368"/>
    </p:cViewPr>
  </p:outlineViewPr>
  <p:notesTextViewPr>
    <p:cViewPr>
      <p:scale>
        <a:sx n="1" d="1"/>
        <a:sy n="1" d="1"/>
      </p:scale>
      <p:origin x="0" y="0"/>
    </p:cViewPr>
  </p:notesTextViewPr>
  <p:notesViewPr>
    <p:cSldViewPr snapToGrid="0">
      <p:cViewPr varScale="1">
        <p:scale>
          <a:sx n="53" d="100"/>
          <a:sy n="53" d="100"/>
        </p:scale>
        <p:origin x="2648" y="6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AR"/>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42F64-1E7A-4508-8B59-7627F3930FF7}" type="datetimeFigureOut">
              <a:rPr lang="es-AR" smtClean="0"/>
              <a:t>12/5/2020</a:t>
            </a:fld>
            <a:endParaRPr lang="es-AR"/>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AR"/>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AR"/>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687430-A4DB-42E3-95F3-274E53F5C422}" type="slidenum">
              <a:rPr lang="es-AR" smtClean="0"/>
              <a:t>‹Nº›</a:t>
            </a:fld>
            <a:endParaRPr lang="es-AR"/>
          </a:p>
        </p:txBody>
      </p:sp>
    </p:spTree>
    <p:extLst>
      <p:ext uri="{BB962C8B-B14F-4D97-AF65-F5344CB8AC3E}">
        <p14:creationId xmlns:p14="http://schemas.microsoft.com/office/powerpoint/2010/main" val="3491906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9C989E9A-F85B-45E0-9F01-5D98AC384EE7}" type="datetimeFigureOut">
              <a:rPr lang="es-AR" smtClean="0"/>
              <a:t>12/5/2020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6966790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C989E9A-F85B-45E0-9F01-5D98AC384EE7}" type="datetimeFigureOut">
              <a:rPr lang="es-AR" smtClean="0"/>
              <a:t>12/5/2020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408265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s-ES" smtClean="0"/>
              <a:t>Haga clic para modificar el estilo de título del patrón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989E9A-F85B-45E0-9F01-5D98AC384EE7}" type="datetimeFigureOut">
              <a:rPr lang="es-AR" smtClean="0"/>
              <a:t>12/5/2020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38728699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s-ES" smtClean="0"/>
              <a:t>Haga clic para modificar el estilo de título del patrón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s-ES" smtClean="0"/>
              <a:t>Haga clic para modificar el estilo de texto del patrón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989E9A-F85B-45E0-9F01-5D98AC384EE7}" type="datetimeFigureOut">
              <a:rPr lang="es-AR" smtClean="0"/>
              <a:t>12/5/2020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7123909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989E9A-F85B-45E0-9F01-5D98AC384EE7}" type="datetimeFigureOut">
              <a:rPr lang="es-AR" smtClean="0"/>
              <a:t>12/5/2020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11910681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989E9A-F85B-45E0-9F01-5D98AC384EE7}" type="datetimeFigureOut">
              <a:rPr lang="es-AR" smtClean="0"/>
              <a:t>12/5/2020</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29600352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C989E9A-F85B-45E0-9F01-5D98AC384EE7}" type="datetimeFigureOut">
              <a:rPr lang="es-AR" smtClean="0"/>
              <a:t>12/5/2020</a:t>
            </a:fld>
            <a:endParaRPr lang="es-AR"/>
          </a:p>
        </p:txBody>
      </p:sp>
      <p:sp>
        <p:nvSpPr>
          <p:cNvPr id="4"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15065534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nchorCtr="0"/>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C989E9A-F85B-45E0-9F01-5D98AC384EE7}" type="datetimeFigureOut">
              <a:rPr lang="es-AR" smtClean="0"/>
              <a:t>12/5/2020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707473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9C989E9A-F85B-45E0-9F01-5D98AC384EE7}" type="datetimeFigureOut">
              <a:rPr lang="es-AR" smtClean="0"/>
              <a:t>12/5/2020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17309778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3"/>
          <p:cNvSpPr>
            <a:spLocks noGrp="1"/>
          </p:cNvSpPr>
          <p:nvPr>
            <p:ph type="dt" sz="half" idx="10"/>
          </p:nvPr>
        </p:nvSpPr>
        <p:spPr/>
        <p:txBody>
          <a:bodyPr/>
          <a:lstStyle/>
          <a:p>
            <a:fld id="{9C989E9A-F85B-45E0-9F01-5D98AC384EE7}" type="datetimeFigureOut">
              <a:rPr lang="es-AR" smtClean="0"/>
              <a:t>12/5/2020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937150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9C989E9A-F85B-45E0-9F01-5D98AC384EE7}" type="datetimeFigureOut">
              <a:rPr lang="es-AR" smtClean="0"/>
              <a:t>12/5/2020</a:t>
            </a:fld>
            <a:endParaRPr lang="es-AR"/>
          </a:p>
        </p:txBody>
      </p:sp>
      <p:sp>
        <p:nvSpPr>
          <p:cNvPr id="5" name="Footer Placeholder 4"/>
          <p:cNvSpPr>
            <a:spLocks noGrp="1"/>
          </p:cNvSpPr>
          <p:nvPr>
            <p:ph type="ftr" sz="quarter" idx="11"/>
          </p:nvPr>
        </p:nvSpPr>
        <p:spPr/>
        <p:txBody>
          <a:bodyPr/>
          <a:lstStyle/>
          <a:p>
            <a:endParaRPr lang="es-AR"/>
          </a:p>
        </p:txBody>
      </p:sp>
      <p:sp>
        <p:nvSpPr>
          <p:cNvPr id="6" name="Slide Number Placeholder 5"/>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2817104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9C989E9A-F85B-45E0-9F01-5D98AC384EE7}" type="datetimeFigureOut">
              <a:rPr lang="es-AR" smtClean="0"/>
              <a:t>12/5/2020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3175920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9C989E9A-F85B-45E0-9F01-5D98AC384EE7}" type="datetimeFigureOut">
              <a:rPr lang="es-AR" smtClean="0"/>
              <a:t>12/5/2020</a:t>
            </a:fld>
            <a:endParaRPr lang="es-AR"/>
          </a:p>
        </p:txBody>
      </p:sp>
      <p:sp>
        <p:nvSpPr>
          <p:cNvPr id="8" name="Footer Placeholder 7"/>
          <p:cNvSpPr>
            <a:spLocks noGrp="1"/>
          </p:cNvSpPr>
          <p:nvPr>
            <p:ph type="ftr" sz="quarter" idx="11"/>
          </p:nvPr>
        </p:nvSpPr>
        <p:spPr/>
        <p:txBody>
          <a:bodyPr/>
          <a:lstStyle/>
          <a:p>
            <a:endParaRPr lang="es-AR"/>
          </a:p>
        </p:txBody>
      </p:sp>
      <p:sp>
        <p:nvSpPr>
          <p:cNvPr id="9" name="Slide Number Placeholder 8"/>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238241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7" name="Date Placeholder 2"/>
          <p:cNvSpPr>
            <a:spLocks noGrp="1"/>
          </p:cNvSpPr>
          <p:nvPr>
            <p:ph type="dt" sz="half" idx="10"/>
          </p:nvPr>
        </p:nvSpPr>
        <p:spPr/>
        <p:txBody>
          <a:bodyPr/>
          <a:lstStyle/>
          <a:p>
            <a:fld id="{9C989E9A-F85B-45E0-9F01-5D98AC384EE7}" type="datetimeFigureOut">
              <a:rPr lang="es-AR" smtClean="0"/>
              <a:t>12/5/2020</a:t>
            </a:fld>
            <a:endParaRPr lang="es-AR"/>
          </a:p>
        </p:txBody>
      </p:sp>
      <p:sp>
        <p:nvSpPr>
          <p:cNvPr id="5" name="Footer Placeholder 3"/>
          <p:cNvSpPr>
            <a:spLocks noGrp="1"/>
          </p:cNvSpPr>
          <p:nvPr>
            <p:ph type="ftr" sz="quarter" idx="11"/>
          </p:nvPr>
        </p:nvSpPr>
        <p:spPr/>
        <p:txBody>
          <a:bodyPr/>
          <a:lstStyle/>
          <a:p>
            <a:endParaRPr lang="es-AR"/>
          </a:p>
        </p:txBody>
      </p:sp>
      <p:sp>
        <p:nvSpPr>
          <p:cNvPr id="6" name="Slide Number Placeholder 4"/>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1169509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9C989E9A-F85B-45E0-9F01-5D98AC384EE7}" type="datetimeFigureOut">
              <a:rPr lang="es-AR" smtClean="0"/>
              <a:t>12/5/2020</a:t>
            </a:fld>
            <a:endParaRPr lang="es-AR"/>
          </a:p>
        </p:txBody>
      </p:sp>
      <p:sp>
        <p:nvSpPr>
          <p:cNvPr id="5" name="Footer Placeholder 2"/>
          <p:cNvSpPr>
            <a:spLocks noGrp="1"/>
          </p:cNvSpPr>
          <p:nvPr>
            <p:ph type="ftr" sz="quarter" idx="11"/>
          </p:nvPr>
        </p:nvSpPr>
        <p:spPr/>
        <p:txBody>
          <a:bodyPr/>
          <a:lstStyle/>
          <a:p>
            <a:endParaRPr lang="es-AR"/>
          </a:p>
        </p:txBody>
      </p:sp>
      <p:sp>
        <p:nvSpPr>
          <p:cNvPr id="6" name="Slide Number Placeholder 3"/>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2031519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7" name="Date Placeholder 4"/>
          <p:cNvSpPr>
            <a:spLocks noGrp="1"/>
          </p:cNvSpPr>
          <p:nvPr>
            <p:ph type="dt" sz="half" idx="10"/>
          </p:nvPr>
        </p:nvSpPr>
        <p:spPr/>
        <p:txBody>
          <a:bodyPr/>
          <a:lstStyle/>
          <a:p>
            <a:fld id="{9C989E9A-F85B-45E0-9F01-5D98AC384EE7}" type="datetimeFigureOut">
              <a:rPr lang="es-AR" smtClean="0"/>
              <a:t>12/5/2020</a:t>
            </a:fld>
            <a:endParaRPr lang="es-AR"/>
          </a:p>
        </p:txBody>
      </p:sp>
      <p:sp>
        <p:nvSpPr>
          <p:cNvPr id="5" name="Footer Placeholder 5"/>
          <p:cNvSpPr>
            <a:spLocks noGrp="1"/>
          </p:cNvSpPr>
          <p:nvPr>
            <p:ph type="ftr" sz="quarter" idx="11"/>
          </p:nvPr>
        </p:nvSpPr>
        <p:spPr/>
        <p:txBody>
          <a:bodyPr/>
          <a:lstStyle/>
          <a:p>
            <a:endParaRPr lang="es-AR"/>
          </a:p>
        </p:txBody>
      </p:sp>
      <p:sp>
        <p:nvSpPr>
          <p:cNvPr id="6" name="Slide Number Placeholder 6"/>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1084639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9C989E9A-F85B-45E0-9F01-5D98AC384EE7}" type="datetimeFigureOut">
              <a:rPr lang="es-AR" smtClean="0"/>
              <a:t>12/5/2020</a:t>
            </a:fld>
            <a:endParaRPr lang="es-AR"/>
          </a:p>
        </p:txBody>
      </p:sp>
      <p:sp>
        <p:nvSpPr>
          <p:cNvPr id="6" name="Footer Placeholder 5"/>
          <p:cNvSpPr>
            <a:spLocks noGrp="1"/>
          </p:cNvSpPr>
          <p:nvPr>
            <p:ph type="ftr" sz="quarter" idx="11"/>
          </p:nvPr>
        </p:nvSpPr>
        <p:spPr/>
        <p:txBody>
          <a:bodyPr/>
          <a:lstStyle/>
          <a:p>
            <a:endParaRPr lang="es-AR"/>
          </a:p>
        </p:txBody>
      </p:sp>
      <p:sp>
        <p:nvSpPr>
          <p:cNvPr id="7" name="Slide Number Placeholder 6"/>
          <p:cNvSpPr>
            <a:spLocks noGrp="1"/>
          </p:cNvSpPr>
          <p:nvPr>
            <p:ph type="sldNum" sz="quarter" idx="12"/>
          </p:nvPr>
        </p:nvSpPr>
        <p:spPr/>
        <p:txBody>
          <a:bodyPr/>
          <a:lstStyle/>
          <a:p>
            <a:fld id="{F2BA8F35-3E55-4D96-9585-20A12FAADC5F}" type="slidenum">
              <a:rPr lang="es-AR" smtClean="0"/>
              <a:t>‹Nº›</a:t>
            </a:fld>
            <a:endParaRPr lang="es-AR"/>
          </a:p>
        </p:txBody>
      </p:sp>
    </p:spTree>
    <p:extLst>
      <p:ext uri="{BB962C8B-B14F-4D97-AF65-F5344CB8AC3E}">
        <p14:creationId xmlns:p14="http://schemas.microsoft.com/office/powerpoint/2010/main" val="8886293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9C989E9A-F85B-45E0-9F01-5D98AC384EE7}" type="datetimeFigureOut">
              <a:rPr lang="es-AR" smtClean="0"/>
              <a:t>12/5/2020</a:t>
            </a:fld>
            <a:endParaRPr lang="es-AR"/>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s-AR"/>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F2BA8F35-3E55-4D96-9585-20A12FAADC5F}" type="slidenum">
              <a:rPr lang="es-AR" smtClean="0"/>
              <a:t>‹Nº›</a:t>
            </a:fld>
            <a:endParaRPr lang="es-AR"/>
          </a:p>
        </p:txBody>
      </p:sp>
    </p:spTree>
    <p:extLst>
      <p:ext uri="{BB962C8B-B14F-4D97-AF65-F5344CB8AC3E}">
        <p14:creationId xmlns:p14="http://schemas.microsoft.com/office/powerpoint/2010/main" val="35249891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AR" dirty="0" smtClean="0"/>
              <a:t>UTN-FRBA</a:t>
            </a:r>
            <a:endParaRPr lang="es-AR" dirty="0"/>
          </a:p>
        </p:txBody>
      </p:sp>
      <p:sp>
        <p:nvSpPr>
          <p:cNvPr id="3" name="Subtítulo 2"/>
          <p:cNvSpPr>
            <a:spLocks noGrp="1"/>
          </p:cNvSpPr>
          <p:nvPr>
            <p:ph type="subTitle" idx="1"/>
          </p:nvPr>
        </p:nvSpPr>
        <p:spPr>
          <a:xfrm>
            <a:off x="1154955" y="4777380"/>
            <a:ext cx="8825658" cy="1667382"/>
          </a:xfrm>
        </p:spPr>
        <p:txBody>
          <a:bodyPr>
            <a:normAutofit fontScale="85000" lnSpcReduction="20000"/>
          </a:bodyPr>
          <a:lstStyle/>
          <a:p>
            <a:r>
              <a:rPr lang="es-ES" dirty="0" smtClean="0"/>
              <a:t>GESTION DE DATOS</a:t>
            </a:r>
          </a:p>
          <a:p>
            <a:endParaRPr lang="es-ES" dirty="0" smtClean="0"/>
          </a:p>
          <a:p>
            <a:r>
              <a:rPr lang="es-ES" dirty="0" smtClean="0"/>
              <a:t>T-SQL PARTE 2</a:t>
            </a:r>
          </a:p>
          <a:p>
            <a:endParaRPr lang="es-ES" dirty="0" smtClean="0"/>
          </a:p>
          <a:p>
            <a:r>
              <a:rPr lang="es-ES" dirty="0" smtClean="0"/>
              <a:t>D</a:t>
            </a:r>
            <a:r>
              <a:rPr lang="es-AR" dirty="0" err="1" smtClean="0"/>
              <a:t>irector</a:t>
            </a:r>
            <a:r>
              <a:rPr lang="es-AR" dirty="0" smtClean="0"/>
              <a:t> Catedra: Ing. Enrique Reinosa</a:t>
            </a:r>
            <a:endParaRPr lang="es-AR" dirty="0"/>
          </a:p>
        </p:txBody>
      </p:sp>
    </p:spTree>
    <p:extLst>
      <p:ext uri="{BB962C8B-B14F-4D97-AF65-F5344CB8AC3E}">
        <p14:creationId xmlns:p14="http://schemas.microsoft.com/office/powerpoint/2010/main" val="16107527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CONTROLES DE FLUJO</a:t>
            </a:r>
            <a:endParaRPr lang="es-AR" dirty="0"/>
          </a:p>
        </p:txBody>
      </p:sp>
      <p:sp>
        <p:nvSpPr>
          <p:cNvPr id="3" name="Marcador de contenido 2"/>
          <p:cNvSpPr>
            <a:spLocks noGrp="1"/>
          </p:cNvSpPr>
          <p:nvPr>
            <p:ph idx="1"/>
          </p:nvPr>
        </p:nvSpPr>
        <p:spPr/>
        <p:txBody>
          <a:bodyPr>
            <a:normAutofit fontScale="92500" lnSpcReduction="20000"/>
          </a:bodyPr>
          <a:lstStyle/>
          <a:p>
            <a:r>
              <a:rPr lang="es-AR" b="1" i="1" dirty="0"/>
              <a:t>WHILE</a:t>
            </a:r>
          </a:p>
          <a:p>
            <a:pPr marL="0" indent="0">
              <a:buNone/>
            </a:pPr>
            <a:r>
              <a:rPr lang="es-AR" dirty="0" smtClean="0"/>
              <a:t>	Establece </a:t>
            </a:r>
            <a:r>
              <a:rPr lang="es-AR" dirty="0"/>
              <a:t>una condición para la ejecución repetida de una </a:t>
            </a:r>
            <a:r>
              <a:rPr lang="es-AR" dirty="0" smtClean="0"/>
              <a:t>	instrucción </a:t>
            </a:r>
            <a:r>
              <a:rPr lang="es-AR" dirty="0"/>
              <a:t>o </a:t>
            </a:r>
            <a:r>
              <a:rPr lang="es-AR" dirty="0" smtClean="0"/>
              <a:t>bloque </a:t>
            </a:r>
            <a:r>
              <a:rPr lang="es-AR" dirty="0"/>
              <a:t>de instrucciones de SQL. </a:t>
            </a:r>
            <a:r>
              <a:rPr lang="es-AR" dirty="0" smtClean="0"/>
              <a:t> Se puede </a:t>
            </a:r>
            <a:r>
              <a:rPr lang="es-AR" dirty="0"/>
              <a:t>controlar </a:t>
            </a:r>
            <a:r>
              <a:rPr lang="es-AR" dirty="0" smtClean="0"/>
              <a:t>la 	ejecución </a:t>
            </a:r>
            <a:r>
              <a:rPr lang="es-AR" dirty="0"/>
              <a:t>de instrucciones en </a:t>
            </a:r>
            <a:r>
              <a:rPr lang="es-AR" dirty="0" smtClean="0"/>
              <a:t>el bucle </a:t>
            </a:r>
            <a:r>
              <a:rPr lang="es-AR" dirty="0"/>
              <a:t>WHILE con </a:t>
            </a:r>
            <a:r>
              <a:rPr lang="es-AR" dirty="0" smtClean="0"/>
              <a:t>las palabras </a:t>
            </a:r>
            <a:r>
              <a:rPr lang="es-AR" dirty="0"/>
              <a:t>clave </a:t>
            </a:r>
            <a:r>
              <a:rPr lang="es-AR" dirty="0" smtClean="0"/>
              <a:t>	BREAK y CONTINUE</a:t>
            </a:r>
            <a:r>
              <a:rPr lang="es-AR" dirty="0"/>
              <a:t>.</a:t>
            </a:r>
          </a:p>
          <a:p>
            <a:endParaRPr lang="en-US" b="1" dirty="0" smtClean="0"/>
          </a:p>
          <a:p>
            <a:r>
              <a:rPr lang="en-US" b="1" dirty="0" err="1" smtClean="0"/>
              <a:t>Sintaxis</a:t>
            </a:r>
            <a:endParaRPr lang="es-AR" b="1" dirty="0"/>
          </a:p>
          <a:p>
            <a:endParaRPr lang="en-US" dirty="0" smtClean="0"/>
          </a:p>
          <a:p>
            <a:pPr marL="0" indent="0">
              <a:buNone/>
            </a:pPr>
            <a:r>
              <a:rPr lang="en-US" dirty="0"/>
              <a:t>	</a:t>
            </a:r>
            <a:r>
              <a:rPr lang="en-US" dirty="0" smtClean="0"/>
              <a:t>WHILE </a:t>
            </a:r>
            <a:r>
              <a:rPr lang="en-US" i="1" dirty="0" err="1"/>
              <a:t>Boolean_expression</a:t>
            </a:r>
            <a:r>
              <a:rPr lang="en-US" dirty="0"/>
              <a:t> </a:t>
            </a:r>
            <a:br>
              <a:rPr lang="en-US" dirty="0"/>
            </a:br>
            <a:r>
              <a:rPr lang="en-US" dirty="0"/>
              <a:t>    </a:t>
            </a:r>
            <a:r>
              <a:rPr lang="en-US" dirty="0" smtClean="0"/>
              <a:t>		{</a:t>
            </a:r>
            <a:r>
              <a:rPr lang="en-US" i="1" dirty="0" err="1"/>
              <a:t>sql_statement</a:t>
            </a:r>
            <a:r>
              <a:rPr lang="en-US" dirty="0"/>
              <a:t> | </a:t>
            </a:r>
            <a:r>
              <a:rPr lang="en-US" i="1" dirty="0" err="1"/>
              <a:t>statement_block</a:t>
            </a:r>
            <a:r>
              <a:rPr lang="en-US" dirty="0"/>
              <a:t>} </a:t>
            </a:r>
            <a:br>
              <a:rPr lang="en-US" dirty="0"/>
            </a:br>
            <a:r>
              <a:rPr lang="en-US" dirty="0"/>
              <a:t>    </a:t>
            </a:r>
            <a:r>
              <a:rPr lang="en-US" dirty="0" smtClean="0"/>
              <a:t>		</a:t>
            </a:r>
          </a:p>
          <a:p>
            <a:pPr marL="0" indent="0">
              <a:buNone/>
            </a:pPr>
            <a:r>
              <a:rPr lang="en-US" dirty="0"/>
              <a:t>	</a:t>
            </a:r>
            <a:r>
              <a:rPr lang="en-US" dirty="0" smtClean="0"/>
              <a:t>[</a:t>
            </a:r>
            <a:r>
              <a:rPr lang="en-US" dirty="0"/>
              <a:t>BREAK] </a:t>
            </a:r>
            <a:br>
              <a:rPr lang="en-US" dirty="0"/>
            </a:br>
            <a:r>
              <a:rPr lang="en-US" dirty="0"/>
              <a:t>    </a:t>
            </a:r>
            <a:r>
              <a:rPr lang="en-US" dirty="0" smtClean="0"/>
              <a:t>		{</a:t>
            </a:r>
            <a:r>
              <a:rPr lang="en-US" i="1" dirty="0" err="1"/>
              <a:t>sql_statement</a:t>
            </a:r>
            <a:r>
              <a:rPr lang="en-US" dirty="0"/>
              <a:t> | </a:t>
            </a:r>
            <a:r>
              <a:rPr lang="en-US" i="1" dirty="0" err="1"/>
              <a:t>statement_block</a:t>
            </a:r>
            <a:r>
              <a:rPr lang="en-US" dirty="0"/>
              <a:t>} </a:t>
            </a:r>
            <a:br>
              <a:rPr lang="en-US" dirty="0"/>
            </a:br>
            <a:r>
              <a:rPr lang="en-US" dirty="0"/>
              <a:t>    </a:t>
            </a:r>
            <a:r>
              <a:rPr lang="en-US" dirty="0" smtClean="0"/>
              <a:t>	[</a:t>
            </a:r>
            <a:r>
              <a:rPr lang="en-US" dirty="0"/>
              <a:t>CONTINUE]</a:t>
            </a:r>
            <a:endParaRPr lang="es-AR" dirty="0"/>
          </a:p>
        </p:txBody>
      </p:sp>
    </p:spTree>
    <p:extLst>
      <p:ext uri="{BB962C8B-B14F-4D97-AF65-F5344CB8AC3E}">
        <p14:creationId xmlns:p14="http://schemas.microsoft.com/office/powerpoint/2010/main" val="192164049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CONTROLES DE FLUJO</a:t>
            </a:r>
            <a:endParaRPr lang="es-AR" dirty="0"/>
          </a:p>
        </p:txBody>
      </p:sp>
      <p:sp>
        <p:nvSpPr>
          <p:cNvPr id="3" name="Marcador de contenido 2"/>
          <p:cNvSpPr>
            <a:spLocks noGrp="1"/>
          </p:cNvSpPr>
          <p:nvPr>
            <p:ph idx="1"/>
          </p:nvPr>
        </p:nvSpPr>
        <p:spPr/>
        <p:txBody>
          <a:bodyPr>
            <a:normAutofit fontScale="85000" lnSpcReduction="20000"/>
          </a:bodyPr>
          <a:lstStyle/>
          <a:p>
            <a:r>
              <a:rPr lang="es-AR" b="1" i="1" dirty="0" smtClean="0"/>
              <a:t>Ejemplo </a:t>
            </a:r>
            <a:endParaRPr lang="es-AR" b="1" i="1" dirty="0"/>
          </a:p>
          <a:p>
            <a:pPr marL="0" indent="0">
              <a:buNone/>
            </a:pPr>
            <a:r>
              <a:rPr lang="en-US" dirty="0" smtClean="0"/>
              <a:t>	</a:t>
            </a:r>
          </a:p>
          <a:p>
            <a:pPr marL="0" indent="0">
              <a:buNone/>
            </a:pPr>
            <a:r>
              <a:rPr lang="en-US" dirty="0"/>
              <a:t>	</a:t>
            </a:r>
            <a:r>
              <a:rPr lang="en-US" dirty="0" smtClean="0"/>
              <a:t>WHILE </a:t>
            </a:r>
            <a:r>
              <a:rPr lang="en-US" dirty="0"/>
              <a:t>(SELECT AVG(price) FROM titles) &lt; $</a:t>
            </a:r>
            <a:r>
              <a:rPr lang="en-US" dirty="0" smtClean="0"/>
              <a:t>30</a:t>
            </a:r>
          </a:p>
          <a:p>
            <a:pPr marL="0" indent="0">
              <a:buNone/>
            </a:pPr>
            <a:r>
              <a:rPr lang="en-US" dirty="0"/>
              <a:t>	</a:t>
            </a:r>
            <a:r>
              <a:rPr lang="en-US" dirty="0" smtClean="0"/>
              <a:t>BEGIN</a:t>
            </a:r>
          </a:p>
          <a:p>
            <a:pPr marL="0" indent="0">
              <a:buNone/>
            </a:pPr>
            <a:r>
              <a:rPr lang="en-US" dirty="0"/>
              <a:t>	</a:t>
            </a:r>
            <a:r>
              <a:rPr lang="en-US" dirty="0" smtClean="0"/>
              <a:t>	UPDATE titles </a:t>
            </a:r>
            <a:r>
              <a:rPr lang="en-US" dirty="0"/>
              <a:t>SET price = price * </a:t>
            </a:r>
            <a:r>
              <a:rPr lang="en-US" dirty="0" smtClean="0"/>
              <a:t>2</a:t>
            </a:r>
          </a:p>
          <a:p>
            <a:pPr marL="0" indent="0">
              <a:buNone/>
            </a:pPr>
            <a:r>
              <a:rPr lang="en-US" dirty="0" smtClean="0"/>
              <a:t>		SELECT </a:t>
            </a:r>
            <a:r>
              <a:rPr lang="en-US" dirty="0"/>
              <a:t>MAX(price) FROM </a:t>
            </a:r>
            <a:r>
              <a:rPr lang="en-US" dirty="0" smtClean="0"/>
              <a:t>titles</a:t>
            </a:r>
          </a:p>
          <a:p>
            <a:pPr marL="0" indent="0">
              <a:buNone/>
            </a:pPr>
            <a:r>
              <a:rPr lang="en-US" dirty="0" smtClean="0"/>
              <a:t>		IF </a:t>
            </a:r>
            <a:r>
              <a:rPr lang="en-US" dirty="0"/>
              <a:t>(SELECT MAX(price) FROM titles) &gt; $</a:t>
            </a:r>
            <a:r>
              <a:rPr lang="en-US" dirty="0" smtClean="0"/>
              <a:t>50</a:t>
            </a:r>
          </a:p>
          <a:p>
            <a:pPr marL="0" indent="0">
              <a:buNone/>
            </a:pPr>
            <a:r>
              <a:rPr lang="en-US" dirty="0" smtClean="0"/>
              <a:t>			BREAK</a:t>
            </a:r>
          </a:p>
          <a:p>
            <a:pPr marL="0" indent="0">
              <a:buNone/>
            </a:pPr>
            <a:r>
              <a:rPr lang="en-US" dirty="0" smtClean="0"/>
              <a:t>		ELSE      </a:t>
            </a:r>
          </a:p>
          <a:p>
            <a:pPr marL="0" indent="0">
              <a:buNone/>
            </a:pPr>
            <a:r>
              <a:rPr lang="en-US" dirty="0"/>
              <a:t>	</a:t>
            </a:r>
            <a:r>
              <a:rPr lang="en-US" dirty="0" smtClean="0"/>
              <a:t>		CONTINUE</a:t>
            </a:r>
          </a:p>
          <a:p>
            <a:pPr marL="0" indent="0">
              <a:buNone/>
            </a:pPr>
            <a:r>
              <a:rPr lang="en-US" dirty="0"/>
              <a:t>	</a:t>
            </a:r>
            <a:r>
              <a:rPr lang="en-US" dirty="0" smtClean="0"/>
              <a:t>END</a:t>
            </a:r>
          </a:p>
          <a:p>
            <a:pPr marL="0" indent="0">
              <a:buNone/>
            </a:pPr>
            <a:r>
              <a:rPr lang="en-US" dirty="0"/>
              <a:t>	</a:t>
            </a:r>
            <a:r>
              <a:rPr lang="en-US" dirty="0" smtClean="0"/>
              <a:t>PRINT </a:t>
            </a:r>
            <a:r>
              <a:rPr lang="en-US" dirty="0"/>
              <a:t>'Too much for the market to bear'</a:t>
            </a:r>
            <a:endParaRPr lang="es-AR" dirty="0"/>
          </a:p>
        </p:txBody>
      </p:sp>
    </p:spTree>
    <p:extLst>
      <p:ext uri="{BB962C8B-B14F-4D97-AF65-F5344CB8AC3E}">
        <p14:creationId xmlns:p14="http://schemas.microsoft.com/office/powerpoint/2010/main" val="177360096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COMENTARIOS</a:t>
            </a:r>
            <a:br>
              <a:rPr lang="es-ES" dirty="0" smtClean="0"/>
            </a:br>
            <a:endParaRPr lang="es-AR" dirty="0"/>
          </a:p>
        </p:txBody>
      </p:sp>
      <p:sp>
        <p:nvSpPr>
          <p:cNvPr id="3" name="Marcador de contenido 2"/>
          <p:cNvSpPr>
            <a:spLocks noGrp="1"/>
          </p:cNvSpPr>
          <p:nvPr>
            <p:ph idx="1"/>
          </p:nvPr>
        </p:nvSpPr>
        <p:spPr/>
        <p:txBody>
          <a:bodyPr>
            <a:normAutofit/>
          </a:bodyPr>
          <a:lstStyle/>
          <a:p>
            <a:r>
              <a:rPr lang="es-AR" b="1" i="1" dirty="0"/>
              <a:t>/*...*/ </a:t>
            </a:r>
            <a:r>
              <a:rPr lang="es-AR" b="1" i="1" dirty="0" smtClean="0"/>
              <a:t> -- …..   (</a:t>
            </a:r>
            <a:r>
              <a:rPr lang="es-AR" b="1" i="1" dirty="0"/>
              <a:t>comentario)</a:t>
            </a:r>
          </a:p>
          <a:p>
            <a:endParaRPr lang="es-AR" dirty="0" smtClean="0"/>
          </a:p>
          <a:p>
            <a:pPr marL="0" indent="0">
              <a:buNone/>
            </a:pPr>
            <a:r>
              <a:rPr lang="es-AR" dirty="0"/>
              <a:t>	</a:t>
            </a:r>
            <a:r>
              <a:rPr lang="es-AR" dirty="0" smtClean="0"/>
              <a:t>Indica </a:t>
            </a:r>
            <a:r>
              <a:rPr lang="es-AR" dirty="0"/>
              <a:t>texto proporcionado por el usuario. El servidor no evalúa el </a:t>
            </a:r>
            <a:r>
              <a:rPr lang="es-AR" dirty="0" smtClean="0"/>
              <a:t>	texto </a:t>
            </a:r>
            <a:r>
              <a:rPr lang="es-AR" dirty="0"/>
              <a:t>que hay entre los caracteres de comentarios </a:t>
            </a:r>
            <a:r>
              <a:rPr lang="es-AR" b="1" dirty="0"/>
              <a:t>/*</a:t>
            </a:r>
            <a:r>
              <a:rPr lang="es-AR" dirty="0"/>
              <a:t> y </a:t>
            </a:r>
            <a:r>
              <a:rPr lang="es-AR" b="1" dirty="0"/>
              <a:t>*/</a:t>
            </a:r>
            <a:r>
              <a:rPr lang="es-AR" dirty="0"/>
              <a:t>.</a:t>
            </a:r>
          </a:p>
          <a:p>
            <a:endParaRPr lang="en-US" b="1" dirty="0" smtClean="0"/>
          </a:p>
          <a:p>
            <a:r>
              <a:rPr lang="en-US" b="1" dirty="0" err="1" smtClean="0"/>
              <a:t>Sintaxis</a:t>
            </a:r>
            <a:endParaRPr lang="es-AR" b="1" dirty="0"/>
          </a:p>
          <a:p>
            <a:endParaRPr lang="en-US" b="1" dirty="0" smtClean="0"/>
          </a:p>
          <a:p>
            <a:pPr marL="0" indent="0">
              <a:buNone/>
            </a:pPr>
            <a:r>
              <a:rPr lang="en-US" b="1" dirty="0"/>
              <a:t>	</a:t>
            </a:r>
            <a:r>
              <a:rPr lang="en-US" b="1" dirty="0" smtClean="0"/>
              <a:t>/ </a:t>
            </a:r>
            <a:r>
              <a:rPr lang="en-US" b="1" dirty="0"/>
              <a:t>*</a:t>
            </a:r>
            <a:r>
              <a:rPr lang="en-US" dirty="0"/>
              <a:t> </a:t>
            </a:r>
            <a:r>
              <a:rPr lang="en-US" i="1" dirty="0" err="1"/>
              <a:t>text_of_comment</a:t>
            </a:r>
            <a:r>
              <a:rPr lang="en-US" dirty="0"/>
              <a:t> </a:t>
            </a:r>
            <a:r>
              <a:rPr lang="en-US" b="1" dirty="0"/>
              <a:t>* </a:t>
            </a:r>
            <a:r>
              <a:rPr lang="en-US" b="1" dirty="0" smtClean="0"/>
              <a:t>/</a:t>
            </a:r>
          </a:p>
          <a:p>
            <a:pPr marL="0" indent="0">
              <a:buNone/>
            </a:pPr>
            <a:endParaRPr lang="en-US" b="1" dirty="0"/>
          </a:p>
          <a:p>
            <a:pPr marL="0" indent="0">
              <a:buNone/>
            </a:pPr>
            <a:r>
              <a:rPr lang="en-US" b="1" dirty="0"/>
              <a:t>	</a:t>
            </a:r>
            <a:r>
              <a:rPr lang="en-US" b="1" dirty="0" smtClean="0"/>
              <a:t>--</a:t>
            </a:r>
            <a:r>
              <a:rPr lang="en-US" dirty="0" smtClean="0"/>
              <a:t> </a:t>
            </a:r>
            <a:r>
              <a:rPr lang="en-US" i="1" dirty="0" err="1"/>
              <a:t>text_of_comment</a:t>
            </a:r>
            <a:r>
              <a:rPr lang="en-US" dirty="0"/>
              <a:t> </a:t>
            </a:r>
            <a:endParaRPr lang="es-AR" dirty="0"/>
          </a:p>
        </p:txBody>
      </p:sp>
    </p:spTree>
    <p:extLst>
      <p:ext uri="{BB962C8B-B14F-4D97-AF65-F5344CB8AC3E}">
        <p14:creationId xmlns:p14="http://schemas.microsoft.com/office/powerpoint/2010/main" val="5040332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CURSORES</a:t>
            </a:r>
            <a:br>
              <a:rPr lang="es-ES" dirty="0" smtClean="0"/>
            </a:br>
            <a:endParaRPr lang="es-AR" dirty="0"/>
          </a:p>
        </p:txBody>
      </p:sp>
      <p:sp>
        <p:nvSpPr>
          <p:cNvPr id="3" name="Marcador de contenido 2"/>
          <p:cNvSpPr>
            <a:spLocks noGrp="1"/>
          </p:cNvSpPr>
          <p:nvPr>
            <p:ph idx="1"/>
          </p:nvPr>
        </p:nvSpPr>
        <p:spPr/>
        <p:txBody>
          <a:bodyPr>
            <a:normAutofit/>
          </a:bodyPr>
          <a:lstStyle/>
          <a:p>
            <a:r>
              <a:rPr lang="es-AR" dirty="0"/>
              <a:t>Las operaciones de una base de datos relacional actúan en un conjunto completo de filas. El conjunto de filas que devuelve una instrucción SELECT está compuesto de todas las filas que satisfacen las condiciones de la cláusula WHERE de la instrucción. Este conjunto completo de filas que devuelve la instrucción se conoce como el conjunto de resultados. Las aplicaciones, especialmente las aplicaciones interactivas en línea, no siempre pueden trabajar de forma efectiva con el conjunto de resultados completo si lo toman como una unidad. Estas aplicaciones necesitan un mecanismo que trabaje con una fila o un pequeño bloque de filas cada vez. Los cursores son una extensión de los conjuntos de resultados que proporcionan dicho mecanismo.</a:t>
            </a:r>
          </a:p>
          <a:p>
            <a:pPr marL="0" indent="0">
              <a:buNone/>
            </a:pPr>
            <a:endParaRPr lang="es-AR" dirty="0"/>
          </a:p>
        </p:txBody>
      </p:sp>
    </p:spTree>
    <p:extLst>
      <p:ext uri="{BB962C8B-B14F-4D97-AF65-F5344CB8AC3E}">
        <p14:creationId xmlns:p14="http://schemas.microsoft.com/office/powerpoint/2010/main" val="36452730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CURSORES</a:t>
            </a:r>
            <a:br>
              <a:rPr lang="es-ES" dirty="0" smtClean="0"/>
            </a:br>
            <a:endParaRPr lang="es-AR" dirty="0"/>
          </a:p>
        </p:txBody>
      </p:sp>
      <p:sp>
        <p:nvSpPr>
          <p:cNvPr id="3" name="Marcador de contenido 2"/>
          <p:cNvSpPr>
            <a:spLocks noGrp="1"/>
          </p:cNvSpPr>
          <p:nvPr>
            <p:ph idx="1"/>
          </p:nvPr>
        </p:nvSpPr>
        <p:spPr/>
        <p:txBody>
          <a:bodyPr>
            <a:normAutofit/>
          </a:bodyPr>
          <a:lstStyle/>
          <a:p>
            <a:r>
              <a:rPr lang="es-AR" dirty="0"/>
              <a:t>Los cursores amplían el procesamiento de los resultados porque: </a:t>
            </a:r>
          </a:p>
          <a:p>
            <a:pPr lvl="1"/>
            <a:endParaRPr lang="es-AR" dirty="0" smtClean="0"/>
          </a:p>
          <a:p>
            <a:pPr lvl="1"/>
            <a:r>
              <a:rPr lang="es-AR" dirty="0" smtClean="0"/>
              <a:t>Permiten </a:t>
            </a:r>
            <a:r>
              <a:rPr lang="es-AR" dirty="0"/>
              <a:t>situarse en filas específicas del conjunto de resultados.</a:t>
            </a:r>
          </a:p>
          <a:p>
            <a:pPr lvl="1"/>
            <a:r>
              <a:rPr lang="es-AR" dirty="0"/>
              <a:t>Recuperan una fila o bloque de filas de la posición actual en el conjunto de resultados.</a:t>
            </a:r>
          </a:p>
          <a:p>
            <a:pPr lvl="1"/>
            <a:r>
              <a:rPr lang="es-AR" dirty="0" smtClean="0"/>
              <a:t>Aceptan </a:t>
            </a:r>
            <a:r>
              <a:rPr lang="es-AR" dirty="0"/>
              <a:t>diferentes grados de visibilidad para los cambios que realizan otros usuarios en la información de la base de datos que se presenta en el conjunto de resultados.</a:t>
            </a:r>
          </a:p>
          <a:p>
            <a:pPr lvl="1"/>
            <a:r>
              <a:rPr lang="es-AR" dirty="0"/>
              <a:t>Proporcionan instrucciones de </a:t>
            </a:r>
            <a:r>
              <a:rPr lang="es-AR" dirty="0" err="1"/>
              <a:t>Transact</a:t>
            </a:r>
            <a:r>
              <a:rPr lang="es-AR" dirty="0"/>
              <a:t>-SQL en secuencias de comandos, procedimientos almacenados y acceso de desencadenadores a los datos de un conjunto de resultados. </a:t>
            </a:r>
          </a:p>
          <a:p>
            <a:pPr marL="0" indent="0">
              <a:buNone/>
            </a:pPr>
            <a:endParaRPr lang="es-AR" dirty="0"/>
          </a:p>
        </p:txBody>
      </p:sp>
    </p:spTree>
    <p:extLst>
      <p:ext uri="{BB962C8B-B14F-4D97-AF65-F5344CB8AC3E}">
        <p14:creationId xmlns:p14="http://schemas.microsoft.com/office/powerpoint/2010/main" val="21658874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CURSORES</a:t>
            </a:r>
            <a:br>
              <a:rPr lang="es-ES" dirty="0" smtClean="0"/>
            </a:br>
            <a:endParaRPr lang="es-AR" dirty="0"/>
          </a:p>
        </p:txBody>
      </p:sp>
      <p:sp>
        <p:nvSpPr>
          <p:cNvPr id="3" name="Marcador de contenido 2"/>
          <p:cNvSpPr>
            <a:spLocks noGrp="1"/>
          </p:cNvSpPr>
          <p:nvPr>
            <p:ph idx="1"/>
          </p:nvPr>
        </p:nvSpPr>
        <p:spPr/>
        <p:txBody>
          <a:bodyPr>
            <a:normAutofit/>
          </a:bodyPr>
          <a:lstStyle/>
          <a:p>
            <a:r>
              <a:rPr lang="es-AR" b="1" dirty="0"/>
              <a:t>Proceso de cursores</a:t>
            </a:r>
          </a:p>
          <a:p>
            <a:pPr marL="0" indent="0">
              <a:buNone/>
            </a:pPr>
            <a:endParaRPr lang="es-AR" dirty="0" smtClean="0"/>
          </a:p>
          <a:p>
            <a:pPr marL="0" indent="0">
              <a:buNone/>
            </a:pPr>
            <a:r>
              <a:rPr lang="es-AR" dirty="0" smtClean="0"/>
              <a:t>	El proceso para la ejecución de un cursor es el siguiente:</a:t>
            </a:r>
          </a:p>
          <a:p>
            <a:pPr marL="0" indent="0">
              <a:buNone/>
            </a:pPr>
            <a:endParaRPr lang="es-AR" dirty="0"/>
          </a:p>
          <a:p>
            <a:pPr lvl="1"/>
            <a:r>
              <a:rPr lang="es-AR" dirty="0" smtClean="0"/>
              <a:t>Declarar el cursor definiendo su contenido</a:t>
            </a:r>
          </a:p>
          <a:p>
            <a:pPr lvl="1"/>
            <a:r>
              <a:rPr lang="es-AR" dirty="0" smtClean="0"/>
              <a:t>Ejecutar la sentencia abriendo el cursor</a:t>
            </a:r>
          </a:p>
          <a:p>
            <a:pPr lvl="1"/>
            <a:r>
              <a:rPr lang="es-AR" dirty="0" smtClean="0"/>
              <a:t>Recorrer el cursor</a:t>
            </a:r>
          </a:p>
          <a:p>
            <a:pPr lvl="1"/>
            <a:r>
              <a:rPr lang="es-AR" dirty="0" smtClean="0"/>
              <a:t>Cerrar el cursor</a:t>
            </a:r>
          </a:p>
          <a:p>
            <a:pPr lvl="1"/>
            <a:r>
              <a:rPr lang="es-AR" dirty="0" smtClean="0"/>
              <a:t>Liberar la memoria del cursor</a:t>
            </a:r>
          </a:p>
        </p:txBody>
      </p:sp>
    </p:spTree>
    <p:extLst>
      <p:ext uri="{BB962C8B-B14F-4D97-AF65-F5344CB8AC3E}">
        <p14:creationId xmlns:p14="http://schemas.microsoft.com/office/powerpoint/2010/main" val="158421588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CURSORES - DECLARACION</a:t>
            </a:r>
            <a:br>
              <a:rPr lang="es-ES" dirty="0" smtClean="0"/>
            </a:br>
            <a:endParaRPr lang="es-AR" dirty="0"/>
          </a:p>
        </p:txBody>
      </p:sp>
      <p:sp>
        <p:nvSpPr>
          <p:cNvPr id="3" name="Marcador de contenido 2"/>
          <p:cNvSpPr>
            <a:spLocks noGrp="1"/>
          </p:cNvSpPr>
          <p:nvPr>
            <p:ph idx="1"/>
          </p:nvPr>
        </p:nvSpPr>
        <p:spPr/>
        <p:txBody>
          <a:bodyPr>
            <a:normAutofit lnSpcReduction="10000"/>
          </a:bodyPr>
          <a:lstStyle/>
          <a:p>
            <a:r>
              <a:rPr lang="es-AR" b="1" i="1" dirty="0"/>
              <a:t>DECLARE CURSOR</a:t>
            </a:r>
          </a:p>
          <a:p>
            <a:pPr marL="0" indent="0">
              <a:buNone/>
            </a:pPr>
            <a:r>
              <a:rPr lang="es-AR" dirty="0" smtClean="0"/>
              <a:t>	Define </a:t>
            </a:r>
            <a:r>
              <a:rPr lang="es-AR" dirty="0"/>
              <a:t>los atributos de un cursor de servidor </a:t>
            </a:r>
            <a:r>
              <a:rPr lang="es-AR" dirty="0" err="1"/>
              <a:t>Transact</a:t>
            </a:r>
            <a:r>
              <a:rPr lang="es-AR" dirty="0"/>
              <a:t>-SQL, como </a:t>
            </a:r>
            <a:r>
              <a:rPr lang="es-AR" dirty="0" smtClean="0"/>
              <a:t>su 	comportamiento </a:t>
            </a:r>
            <a:r>
              <a:rPr lang="es-AR" dirty="0"/>
              <a:t>de desplazamiento y la consulta utilizada para </a:t>
            </a:r>
            <a:r>
              <a:rPr lang="es-AR" dirty="0" smtClean="0"/>
              <a:t>	generar </a:t>
            </a:r>
            <a:r>
              <a:rPr lang="es-AR" dirty="0"/>
              <a:t>el </a:t>
            </a:r>
            <a:r>
              <a:rPr lang="es-AR" dirty="0" smtClean="0"/>
              <a:t>	conjunto </a:t>
            </a:r>
            <a:r>
              <a:rPr lang="es-AR" dirty="0"/>
              <a:t>de resultados sobre el que opera el cursor. </a:t>
            </a:r>
            <a:r>
              <a:rPr lang="es-AR" dirty="0" smtClean="0"/>
              <a:t>	DECLARE </a:t>
            </a:r>
            <a:r>
              <a:rPr lang="es-AR" dirty="0"/>
              <a:t>CURSOR acepta </a:t>
            </a:r>
            <a:r>
              <a:rPr lang="es-AR" dirty="0" smtClean="0"/>
              <a:t>la </a:t>
            </a:r>
            <a:r>
              <a:rPr lang="es-AR" dirty="0"/>
              <a:t>sintaxis basada en el estándar </a:t>
            </a:r>
            <a:r>
              <a:rPr lang="es-AR" dirty="0" smtClean="0"/>
              <a:t>SQL-	92 </a:t>
            </a:r>
            <a:r>
              <a:rPr lang="es-AR" dirty="0"/>
              <a:t>y la </a:t>
            </a:r>
            <a:r>
              <a:rPr lang="es-AR" dirty="0" smtClean="0"/>
              <a:t>sintaxis </a:t>
            </a:r>
            <a:r>
              <a:rPr lang="es-AR" dirty="0"/>
              <a:t>de un conjunto de </a:t>
            </a:r>
            <a:r>
              <a:rPr lang="es-AR" dirty="0" smtClean="0"/>
              <a:t>extensiones </a:t>
            </a:r>
            <a:r>
              <a:rPr lang="es-AR" dirty="0"/>
              <a:t>de </a:t>
            </a:r>
            <a:r>
              <a:rPr lang="es-AR" dirty="0" err="1"/>
              <a:t>Transact</a:t>
            </a:r>
            <a:r>
              <a:rPr lang="es-AR" dirty="0"/>
              <a:t>-SQL.</a:t>
            </a:r>
          </a:p>
          <a:p>
            <a:endParaRPr lang="en-US" b="1" dirty="0" smtClean="0"/>
          </a:p>
          <a:p>
            <a:r>
              <a:rPr lang="en-US" b="1" dirty="0" err="1" smtClean="0"/>
              <a:t>Sintaxis</a:t>
            </a:r>
            <a:r>
              <a:rPr lang="en-US" b="1" dirty="0" smtClean="0"/>
              <a:t> </a:t>
            </a:r>
            <a:r>
              <a:rPr lang="en-US" b="1" dirty="0" err="1"/>
              <a:t>extendida</a:t>
            </a:r>
            <a:r>
              <a:rPr lang="en-US" b="1" dirty="0"/>
              <a:t> de Transact-SQL</a:t>
            </a:r>
            <a:endParaRPr lang="es-AR" b="1" dirty="0"/>
          </a:p>
          <a:p>
            <a:pPr marL="0" indent="0">
              <a:buNone/>
            </a:pPr>
            <a:r>
              <a:rPr lang="en-US" dirty="0" smtClean="0"/>
              <a:t>	DECLARE </a:t>
            </a:r>
            <a:r>
              <a:rPr lang="en-US" i="1" dirty="0" err="1"/>
              <a:t>cursor_name</a:t>
            </a:r>
            <a:r>
              <a:rPr lang="en-US" dirty="0"/>
              <a:t> </a:t>
            </a:r>
            <a:r>
              <a:rPr lang="en-US" dirty="0" smtClean="0"/>
              <a:t>CURSOR [ </a:t>
            </a:r>
            <a:r>
              <a:rPr lang="en-US" dirty="0"/>
              <a:t>LOCAL | GLOBAL ] </a:t>
            </a:r>
            <a:endParaRPr lang="en-US" dirty="0" smtClean="0"/>
          </a:p>
          <a:p>
            <a:pPr marL="0" indent="0">
              <a:buNone/>
            </a:pPr>
            <a:r>
              <a:rPr lang="en-US" dirty="0" smtClean="0"/>
              <a:t>	[ </a:t>
            </a:r>
            <a:r>
              <a:rPr lang="en-US" dirty="0"/>
              <a:t>FORWARD_ONLY | SCROLL </a:t>
            </a:r>
            <a:r>
              <a:rPr lang="en-US" dirty="0" smtClean="0"/>
              <a:t>]  [ </a:t>
            </a:r>
            <a:r>
              <a:rPr lang="en-US" dirty="0"/>
              <a:t>STATIC </a:t>
            </a:r>
            <a:r>
              <a:rPr lang="en-US" dirty="0" smtClean="0"/>
              <a:t>| </a:t>
            </a:r>
            <a:r>
              <a:rPr lang="en-US" dirty="0"/>
              <a:t>DYNAMIC </a:t>
            </a:r>
            <a:r>
              <a:rPr lang="en-US" dirty="0" smtClean="0"/>
              <a:t> ]</a:t>
            </a:r>
          </a:p>
          <a:p>
            <a:pPr marL="0" indent="0">
              <a:buNone/>
            </a:pPr>
            <a:r>
              <a:rPr lang="en-US" dirty="0" smtClean="0"/>
              <a:t>	FOR </a:t>
            </a:r>
            <a:r>
              <a:rPr lang="en-US" i="1" dirty="0" err="1"/>
              <a:t>select_statement</a:t>
            </a:r>
            <a:r>
              <a:rPr lang="en-US" i="1" dirty="0"/>
              <a:t> </a:t>
            </a:r>
            <a:r>
              <a:rPr lang="en-US" i="1" dirty="0" smtClean="0"/>
              <a:t> </a:t>
            </a:r>
          </a:p>
        </p:txBody>
      </p:sp>
    </p:spTree>
    <p:extLst>
      <p:ext uri="{BB962C8B-B14F-4D97-AF65-F5344CB8AC3E}">
        <p14:creationId xmlns:p14="http://schemas.microsoft.com/office/powerpoint/2010/main" val="33671718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CURSORES – APERTURA</a:t>
            </a:r>
            <a:br>
              <a:rPr lang="es-ES" dirty="0" smtClean="0"/>
            </a:br>
            <a:endParaRPr lang="es-AR" dirty="0"/>
          </a:p>
        </p:txBody>
      </p:sp>
      <p:sp>
        <p:nvSpPr>
          <p:cNvPr id="3" name="Marcador de contenido 2"/>
          <p:cNvSpPr>
            <a:spLocks noGrp="1"/>
          </p:cNvSpPr>
          <p:nvPr>
            <p:ph idx="1"/>
          </p:nvPr>
        </p:nvSpPr>
        <p:spPr/>
        <p:txBody>
          <a:bodyPr>
            <a:normAutofit/>
          </a:bodyPr>
          <a:lstStyle/>
          <a:p>
            <a:r>
              <a:rPr lang="es-AR" b="1" i="1" dirty="0"/>
              <a:t>OPEN</a:t>
            </a:r>
          </a:p>
          <a:p>
            <a:endParaRPr lang="es-AR" dirty="0" smtClean="0"/>
          </a:p>
          <a:p>
            <a:pPr marL="0" indent="0">
              <a:buNone/>
            </a:pPr>
            <a:r>
              <a:rPr lang="es-AR" dirty="0"/>
              <a:t>	</a:t>
            </a:r>
            <a:r>
              <a:rPr lang="es-AR" dirty="0" smtClean="0"/>
              <a:t>Abre </a:t>
            </a:r>
            <a:r>
              <a:rPr lang="es-AR" dirty="0"/>
              <a:t>un cursor del servidor </a:t>
            </a:r>
            <a:r>
              <a:rPr lang="es-AR" dirty="0" err="1"/>
              <a:t>Transact</a:t>
            </a:r>
            <a:r>
              <a:rPr lang="es-AR" dirty="0"/>
              <a:t>-SQL y lo llena ejecutando la </a:t>
            </a:r>
            <a:r>
              <a:rPr lang="es-AR" dirty="0" smtClean="0"/>
              <a:t>	instrucción </a:t>
            </a:r>
            <a:r>
              <a:rPr lang="es-AR" dirty="0" err="1"/>
              <a:t>Transact</a:t>
            </a:r>
            <a:r>
              <a:rPr lang="es-AR" dirty="0"/>
              <a:t>-SQL especificada en la instrucción DECLARE </a:t>
            </a:r>
            <a:r>
              <a:rPr lang="es-AR" dirty="0" smtClean="0"/>
              <a:t>	CURSOR </a:t>
            </a:r>
            <a:r>
              <a:rPr lang="es-AR" dirty="0"/>
              <a:t>o SET </a:t>
            </a:r>
            <a:r>
              <a:rPr lang="es-AR" i="1" dirty="0" err="1"/>
              <a:t>cursor_variable</a:t>
            </a:r>
            <a:r>
              <a:rPr lang="es-AR" dirty="0"/>
              <a:t>.</a:t>
            </a:r>
          </a:p>
          <a:p>
            <a:endParaRPr lang="es-AR" b="1" dirty="0" smtClean="0"/>
          </a:p>
          <a:p>
            <a:r>
              <a:rPr lang="es-AR" b="1" dirty="0" smtClean="0"/>
              <a:t>Sintaxis</a:t>
            </a:r>
            <a:endParaRPr lang="es-AR" b="1" dirty="0"/>
          </a:p>
          <a:p>
            <a:pPr marL="0" indent="0">
              <a:buNone/>
            </a:pPr>
            <a:r>
              <a:rPr lang="es-AR" dirty="0" smtClean="0"/>
              <a:t>	</a:t>
            </a:r>
          </a:p>
          <a:p>
            <a:pPr marL="0" indent="0">
              <a:buNone/>
            </a:pPr>
            <a:r>
              <a:rPr lang="es-AR" dirty="0"/>
              <a:t>	</a:t>
            </a:r>
            <a:r>
              <a:rPr lang="es-AR" dirty="0" smtClean="0"/>
              <a:t>OPEN [ </a:t>
            </a:r>
            <a:r>
              <a:rPr lang="es-AR" dirty="0"/>
              <a:t>GLOBAL ] </a:t>
            </a:r>
            <a:r>
              <a:rPr lang="es-AR" i="1" dirty="0" err="1" smtClean="0"/>
              <a:t>cursor_name</a:t>
            </a:r>
            <a:endParaRPr lang="es-AR" dirty="0"/>
          </a:p>
        </p:txBody>
      </p:sp>
    </p:spTree>
    <p:extLst>
      <p:ext uri="{BB962C8B-B14F-4D97-AF65-F5344CB8AC3E}">
        <p14:creationId xmlns:p14="http://schemas.microsoft.com/office/powerpoint/2010/main" val="24049131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CURSORES – CIERRE</a:t>
            </a:r>
            <a:br>
              <a:rPr lang="es-ES" dirty="0" smtClean="0"/>
            </a:br>
            <a:endParaRPr lang="es-AR" dirty="0"/>
          </a:p>
        </p:txBody>
      </p:sp>
      <p:sp>
        <p:nvSpPr>
          <p:cNvPr id="3" name="Marcador de contenido 2"/>
          <p:cNvSpPr>
            <a:spLocks noGrp="1"/>
          </p:cNvSpPr>
          <p:nvPr>
            <p:ph idx="1"/>
          </p:nvPr>
        </p:nvSpPr>
        <p:spPr/>
        <p:txBody>
          <a:bodyPr>
            <a:normAutofit/>
          </a:bodyPr>
          <a:lstStyle/>
          <a:p>
            <a:r>
              <a:rPr lang="es-AR" b="1" i="1" dirty="0"/>
              <a:t>CLOSE</a:t>
            </a:r>
          </a:p>
          <a:p>
            <a:pPr marL="0" indent="0">
              <a:buNone/>
            </a:pPr>
            <a:endParaRPr lang="es-AR" dirty="0" smtClean="0"/>
          </a:p>
          <a:p>
            <a:pPr marL="0" indent="0">
              <a:buNone/>
            </a:pPr>
            <a:r>
              <a:rPr lang="es-AR" dirty="0" smtClean="0"/>
              <a:t>	Cierra </a:t>
            </a:r>
            <a:r>
              <a:rPr lang="es-AR" dirty="0"/>
              <a:t>un cursor abierto liberando el conjunto actual de resultados </a:t>
            </a:r>
            <a:r>
              <a:rPr lang="es-AR" dirty="0" smtClean="0"/>
              <a:t>	y todos </a:t>
            </a:r>
            <a:r>
              <a:rPr lang="es-AR" dirty="0"/>
              <a:t>los bloqueos mantenidos sobre las filas en las que está </a:t>
            </a:r>
            <a:r>
              <a:rPr lang="es-AR" dirty="0" smtClean="0"/>
              <a:t>	colocado 	el </a:t>
            </a:r>
            <a:r>
              <a:rPr lang="es-AR" dirty="0"/>
              <a:t>cursor. CLOSE deja las estructuras de datos </a:t>
            </a:r>
            <a:r>
              <a:rPr lang="es-AR" dirty="0" smtClean="0"/>
              <a:t>	accesibles </a:t>
            </a:r>
            <a:r>
              <a:rPr lang="es-AR" dirty="0"/>
              <a:t>para que </a:t>
            </a:r>
            <a:r>
              <a:rPr lang="es-AR" dirty="0" smtClean="0"/>
              <a:t>se puedan </a:t>
            </a:r>
            <a:r>
              <a:rPr lang="es-AR" dirty="0"/>
              <a:t>volver a </a:t>
            </a:r>
            <a:r>
              <a:rPr lang="es-AR" dirty="0" smtClean="0"/>
              <a:t>abrir.</a:t>
            </a:r>
          </a:p>
          <a:p>
            <a:endParaRPr lang="es-AR" b="1" dirty="0" smtClean="0"/>
          </a:p>
          <a:p>
            <a:r>
              <a:rPr lang="es-AR" b="1" dirty="0" smtClean="0"/>
              <a:t>Sintaxis</a:t>
            </a:r>
            <a:endParaRPr lang="es-AR" b="1" dirty="0"/>
          </a:p>
          <a:p>
            <a:endParaRPr lang="es-AR" dirty="0" smtClean="0"/>
          </a:p>
          <a:p>
            <a:pPr marL="0" indent="0">
              <a:buNone/>
            </a:pPr>
            <a:r>
              <a:rPr lang="es-AR" dirty="0"/>
              <a:t>	</a:t>
            </a:r>
            <a:r>
              <a:rPr lang="es-AR" dirty="0" smtClean="0"/>
              <a:t>CLOSE  </a:t>
            </a:r>
            <a:r>
              <a:rPr lang="es-AR" dirty="0"/>
              <a:t>[ GLOBAL ] </a:t>
            </a:r>
            <a:r>
              <a:rPr lang="es-AR" i="1" dirty="0" err="1"/>
              <a:t>cursor_name</a:t>
            </a:r>
            <a:r>
              <a:rPr lang="es-AR" dirty="0"/>
              <a:t> </a:t>
            </a:r>
            <a:endParaRPr lang="es-AR" dirty="0" smtClean="0"/>
          </a:p>
        </p:txBody>
      </p:sp>
    </p:spTree>
    <p:extLst>
      <p:ext uri="{BB962C8B-B14F-4D97-AF65-F5344CB8AC3E}">
        <p14:creationId xmlns:p14="http://schemas.microsoft.com/office/powerpoint/2010/main" val="16047883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CURSORES – LIBERACION</a:t>
            </a:r>
            <a:br>
              <a:rPr lang="es-ES" dirty="0" smtClean="0"/>
            </a:br>
            <a:endParaRPr lang="es-AR" dirty="0"/>
          </a:p>
        </p:txBody>
      </p:sp>
      <p:sp>
        <p:nvSpPr>
          <p:cNvPr id="3" name="Marcador de contenido 2"/>
          <p:cNvSpPr>
            <a:spLocks noGrp="1"/>
          </p:cNvSpPr>
          <p:nvPr>
            <p:ph idx="1"/>
          </p:nvPr>
        </p:nvSpPr>
        <p:spPr/>
        <p:txBody>
          <a:bodyPr>
            <a:normAutofit/>
          </a:bodyPr>
          <a:lstStyle/>
          <a:p>
            <a:r>
              <a:rPr lang="es-AR" b="1" i="1" dirty="0"/>
              <a:t>DEALLOCATE</a:t>
            </a:r>
          </a:p>
          <a:p>
            <a:endParaRPr lang="es-AR" dirty="0" smtClean="0"/>
          </a:p>
          <a:p>
            <a:pPr marL="0" indent="0">
              <a:buNone/>
            </a:pPr>
            <a:r>
              <a:rPr lang="es-AR" dirty="0"/>
              <a:t>	</a:t>
            </a:r>
            <a:r>
              <a:rPr lang="es-AR" dirty="0" smtClean="0"/>
              <a:t>Quita </a:t>
            </a:r>
            <a:r>
              <a:rPr lang="es-AR" dirty="0"/>
              <a:t>una referencia a un cursor. Cuando se ha quitado la última </a:t>
            </a:r>
            <a:r>
              <a:rPr lang="es-AR" dirty="0" smtClean="0"/>
              <a:t>	referencia </a:t>
            </a:r>
            <a:r>
              <a:rPr lang="es-AR" dirty="0"/>
              <a:t>al cursor, Microsoft® SQL Server™ libera las estructuras </a:t>
            </a:r>
            <a:r>
              <a:rPr lang="es-AR" dirty="0" smtClean="0"/>
              <a:t>	de </a:t>
            </a:r>
            <a:r>
              <a:rPr lang="es-AR" dirty="0"/>
              <a:t>datos que componen el cursor.</a:t>
            </a:r>
          </a:p>
          <a:p>
            <a:endParaRPr lang="es-AR" b="1" dirty="0" smtClean="0"/>
          </a:p>
          <a:p>
            <a:r>
              <a:rPr lang="es-AR" b="1" dirty="0" smtClean="0"/>
              <a:t>Sintaxis</a:t>
            </a:r>
            <a:endParaRPr lang="es-AR" b="1" dirty="0"/>
          </a:p>
          <a:p>
            <a:endParaRPr lang="en-US" dirty="0" smtClean="0"/>
          </a:p>
          <a:p>
            <a:pPr marL="0" indent="0">
              <a:buNone/>
            </a:pPr>
            <a:r>
              <a:rPr lang="en-US" dirty="0"/>
              <a:t>	</a:t>
            </a:r>
            <a:r>
              <a:rPr lang="en-US" dirty="0" smtClean="0"/>
              <a:t>DEALLOCATE [ </a:t>
            </a:r>
            <a:r>
              <a:rPr lang="en-US" dirty="0"/>
              <a:t>GLOBAL ] </a:t>
            </a:r>
            <a:r>
              <a:rPr lang="en-US" i="1" dirty="0" err="1"/>
              <a:t>cursor_name</a:t>
            </a:r>
            <a:r>
              <a:rPr lang="en-US" dirty="0"/>
              <a:t> </a:t>
            </a:r>
            <a:r>
              <a:rPr lang="en-US" dirty="0" smtClean="0"/>
              <a:t>}</a:t>
            </a:r>
          </a:p>
        </p:txBody>
      </p:sp>
    </p:spTree>
    <p:extLst>
      <p:ext uri="{BB962C8B-B14F-4D97-AF65-F5344CB8AC3E}">
        <p14:creationId xmlns:p14="http://schemas.microsoft.com/office/powerpoint/2010/main" val="67088822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DECLARACIONES</a:t>
            </a:r>
            <a:br>
              <a:rPr lang="es-ES" dirty="0" smtClean="0"/>
            </a:br>
            <a:endParaRPr lang="es-AR" dirty="0"/>
          </a:p>
        </p:txBody>
      </p:sp>
      <p:sp>
        <p:nvSpPr>
          <p:cNvPr id="3" name="Marcador de contenido 2"/>
          <p:cNvSpPr>
            <a:spLocks noGrp="1"/>
          </p:cNvSpPr>
          <p:nvPr>
            <p:ph idx="1"/>
          </p:nvPr>
        </p:nvSpPr>
        <p:spPr/>
        <p:txBody>
          <a:bodyPr>
            <a:normAutofit fontScale="92500" lnSpcReduction="20000"/>
          </a:bodyPr>
          <a:lstStyle/>
          <a:p>
            <a:r>
              <a:rPr lang="es-AR" b="1" i="1" dirty="0"/>
              <a:t>DECLARE</a:t>
            </a:r>
            <a:r>
              <a:rPr lang="es-AR" dirty="0" smtClean="0"/>
              <a:t>	</a:t>
            </a:r>
          </a:p>
          <a:p>
            <a:pPr marL="0" indent="0">
              <a:buNone/>
            </a:pPr>
            <a:r>
              <a:rPr lang="es-AR" dirty="0" smtClean="0"/>
              <a:t>	Las </a:t>
            </a:r>
            <a:r>
              <a:rPr lang="es-AR" dirty="0"/>
              <a:t>variables se declaran en el cuerpo de un proceso por lotes o </a:t>
            </a:r>
            <a:r>
              <a:rPr lang="es-AR" dirty="0" smtClean="0"/>
              <a:t>	procedimiento </a:t>
            </a:r>
            <a:r>
              <a:rPr lang="es-AR" dirty="0"/>
              <a:t>con la instrucción DECLARE, y se les asignan valores </a:t>
            </a:r>
            <a:r>
              <a:rPr lang="es-AR" dirty="0" smtClean="0"/>
              <a:t>	con </a:t>
            </a:r>
            <a:r>
              <a:rPr lang="es-AR" dirty="0"/>
              <a:t>una instrucción SET o SELECT</a:t>
            </a:r>
            <a:r>
              <a:rPr lang="es-AR" dirty="0" smtClean="0"/>
              <a:t>. En SQL Server es obligatorio que la 	variable comience con “@”</a:t>
            </a:r>
          </a:p>
          <a:p>
            <a:endParaRPr lang="en-US" b="1" dirty="0" smtClean="0"/>
          </a:p>
          <a:p>
            <a:r>
              <a:rPr lang="en-US" b="1" dirty="0" err="1" smtClean="0"/>
              <a:t>Sintaxis</a:t>
            </a:r>
            <a:endParaRPr lang="es-AR" b="1" dirty="0"/>
          </a:p>
          <a:p>
            <a:endParaRPr lang="en-US" dirty="0" smtClean="0"/>
          </a:p>
          <a:p>
            <a:pPr marL="0" indent="0">
              <a:buNone/>
            </a:pPr>
            <a:r>
              <a:rPr lang="en-US" dirty="0"/>
              <a:t>	DECLARE </a:t>
            </a:r>
            <a:r>
              <a:rPr lang="en-US" dirty="0" smtClean="0"/>
              <a:t>@</a:t>
            </a:r>
            <a:r>
              <a:rPr lang="en-US" i="1" dirty="0" err="1"/>
              <a:t>local_variable</a:t>
            </a:r>
            <a:r>
              <a:rPr lang="en-US" i="1" dirty="0"/>
              <a:t> </a:t>
            </a:r>
            <a:r>
              <a:rPr lang="en-US" i="1" dirty="0" err="1"/>
              <a:t>data_type</a:t>
            </a:r>
            <a:r>
              <a:rPr lang="en-US" i="1" dirty="0"/>
              <a:t> </a:t>
            </a:r>
            <a:r>
              <a:rPr lang="en-US" dirty="0" smtClean="0"/>
              <a:t> </a:t>
            </a:r>
            <a:r>
              <a:rPr lang="en-US" dirty="0"/>
              <a:t/>
            </a:r>
            <a:br>
              <a:rPr lang="en-US" dirty="0"/>
            </a:br>
            <a:endParaRPr lang="en-US" dirty="0" smtClean="0"/>
          </a:p>
          <a:p>
            <a:r>
              <a:rPr lang="en-US" b="1" i="1" dirty="0" err="1" smtClean="0"/>
              <a:t>Ejemplo</a:t>
            </a:r>
            <a:endParaRPr lang="en-US" b="1" i="1" dirty="0" smtClean="0"/>
          </a:p>
          <a:p>
            <a:pPr marL="0" indent="0">
              <a:buNone/>
            </a:pPr>
            <a:endParaRPr lang="es-ES" dirty="0" smtClean="0"/>
          </a:p>
          <a:p>
            <a:pPr marL="0" indent="0">
              <a:buNone/>
            </a:pPr>
            <a:r>
              <a:rPr lang="en-US" dirty="0" smtClean="0"/>
              <a:t>	DECLARE </a:t>
            </a:r>
            <a:r>
              <a:rPr lang="en-US" dirty="0"/>
              <a:t>@find varchar(30</a:t>
            </a:r>
            <a:r>
              <a:rPr lang="en-US" dirty="0" smtClean="0"/>
              <a:t>)	</a:t>
            </a:r>
            <a:endParaRPr lang="es-AR" dirty="0"/>
          </a:p>
        </p:txBody>
      </p:sp>
    </p:spTree>
    <p:extLst>
      <p:ext uri="{BB962C8B-B14F-4D97-AF65-F5344CB8AC3E}">
        <p14:creationId xmlns:p14="http://schemas.microsoft.com/office/powerpoint/2010/main" val="10078349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CURSORES – RECORRIDO</a:t>
            </a:r>
            <a:br>
              <a:rPr lang="es-ES" dirty="0" smtClean="0"/>
            </a:br>
            <a:endParaRPr lang="es-AR" dirty="0"/>
          </a:p>
        </p:txBody>
      </p:sp>
      <p:sp>
        <p:nvSpPr>
          <p:cNvPr id="3" name="Marcador de contenido 2"/>
          <p:cNvSpPr>
            <a:spLocks noGrp="1"/>
          </p:cNvSpPr>
          <p:nvPr>
            <p:ph idx="1"/>
          </p:nvPr>
        </p:nvSpPr>
        <p:spPr/>
        <p:txBody>
          <a:bodyPr>
            <a:normAutofit/>
          </a:bodyPr>
          <a:lstStyle/>
          <a:p>
            <a:r>
              <a:rPr lang="es-AR" b="1" i="1" dirty="0"/>
              <a:t>FETCH</a:t>
            </a:r>
          </a:p>
          <a:p>
            <a:endParaRPr lang="es-AR" dirty="0" smtClean="0"/>
          </a:p>
          <a:p>
            <a:pPr marL="0" indent="0">
              <a:buNone/>
            </a:pPr>
            <a:r>
              <a:rPr lang="es-AR" dirty="0"/>
              <a:t>	</a:t>
            </a:r>
            <a:r>
              <a:rPr lang="es-AR" dirty="0" smtClean="0"/>
              <a:t>Obtiene </a:t>
            </a:r>
            <a:r>
              <a:rPr lang="es-AR" dirty="0"/>
              <a:t>una fila específica de un cursor </a:t>
            </a:r>
            <a:r>
              <a:rPr lang="es-AR" dirty="0" err="1"/>
              <a:t>Transact</a:t>
            </a:r>
            <a:r>
              <a:rPr lang="es-AR" dirty="0"/>
              <a:t>-SQL del servidor.</a:t>
            </a:r>
          </a:p>
          <a:p>
            <a:endParaRPr lang="es-AR" b="1" dirty="0" smtClean="0"/>
          </a:p>
          <a:p>
            <a:r>
              <a:rPr lang="es-AR" b="1" dirty="0" smtClean="0"/>
              <a:t>Sintaxis</a:t>
            </a:r>
            <a:endParaRPr lang="es-AR" b="1" dirty="0"/>
          </a:p>
          <a:p>
            <a:pPr marL="0" indent="0">
              <a:buNone/>
            </a:pPr>
            <a:r>
              <a:rPr lang="es-AR" dirty="0" smtClean="0"/>
              <a:t>	</a:t>
            </a:r>
          </a:p>
          <a:p>
            <a:pPr marL="0" indent="0">
              <a:buNone/>
            </a:pPr>
            <a:r>
              <a:rPr lang="es-AR" dirty="0"/>
              <a:t>	</a:t>
            </a:r>
            <a:r>
              <a:rPr lang="es-AR" dirty="0" smtClean="0"/>
              <a:t>FETCH  [ NEXT </a:t>
            </a:r>
            <a:r>
              <a:rPr lang="es-AR" dirty="0"/>
              <a:t>| PRIOR | FIRST | </a:t>
            </a:r>
            <a:r>
              <a:rPr lang="es-AR" dirty="0" smtClean="0"/>
              <a:t>LAST ] </a:t>
            </a:r>
          </a:p>
          <a:p>
            <a:pPr marL="0" indent="0">
              <a:buNone/>
            </a:pPr>
            <a:r>
              <a:rPr lang="es-AR" dirty="0"/>
              <a:t>            FROM </a:t>
            </a:r>
            <a:r>
              <a:rPr lang="es-AR" dirty="0" smtClean="0"/>
              <a:t> [ GLOBAL </a:t>
            </a:r>
            <a:r>
              <a:rPr lang="es-AR" dirty="0"/>
              <a:t>] </a:t>
            </a:r>
            <a:r>
              <a:rPr lang="es-AR" i="1" dirty="0" err="1" smtClean="0"/>
              <a:t>cursor_name</a:t>
            </a:r>
            <a:endParaRPr lang="es-AR" i="1" dirty="0" smtClean="0"/>
          </a:p>
          <a:p>
            <a:pPr marL="0" indent="0">
              <a:buNone/>
            </a:pPr>
            <a:r>
              <a:rPr lang="es-AR" dirty="0" smtClean="0"/>
              <a:t>		[ </a:t>
            </a:r>
            <a:r>
              <a:rPr lang="es-AR" dirty="0"/>
              <a:t>INTO</a:t>
            </a:r>
            <a:r>
              <a:rPr lang="es-AR" i="1" dirty="0"/>
              <a:t> </a:t>
            </a:r>
            <a:r>
              <a:rPr lang="es-AR" b="1" dirty="0"/>
              <a:t>@</a:t>
            </a:r>
            <a:r>
              <a:rPr lang="es-AR" i="1" dirty="0" err="1"/>
              <a:t>variable_name</a:t>
            </a:r>
            <a:r>
              <a:rPr lang="es-AR" i="1" dirty="0"/>
              <a:t> </a:t>
            </a:r>
            <a:r>
              <a:rPr lang="es-AR" dirty="0"/>
              <a:t>[ </a:t>
            </a:r>
            <a:r>
              <a:rPr lang="es-AR" b="1" dirty="0"/>
              <a:t>,</a:t>
            </a:r>
            <a:r>
              <a:rPr lang="es-AR" dirty="0"/>
              <a:t>...</a:t>
            </a:r>
            <a:r>
              <a:rPr lang="es-AR" i="1" dirty="0"/>
              <a:t>n </a:t>
            </a:r>
            <a:r>
              <a:rPr lang="es-AR" dirty="0"/>
              <a:t>] ] </a:t>
            </a:r>
          </a:p>
          <a:p>
            <a:pPr marL="0" indent="0">
              <a:buNone/>
            </a:pPr>
            <a:endParaRPr lang="es-AR" i="1" dirty="0" smtClean="0"/>
          </a:p>
        </p:txBody>
      </p:sp>
    </p:spTree>
    <p:extLst>
      <p:ext uri="{BB962C8B-B14F-4D97-AF65-F5344CB8AC3E}">
        <p14:creationId xmlns:p14="http://schemas.microsoft.com/office/powerpoint/2010/main" val="339528742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CURSORES – VARIABLES DE CURSORES</a:t>
            </a:r>
            <a:br>
              <a:rPr lang="es-ES" dirty="0" smtClean="0"/>
            </a:br>
            <a:endParaRPr lang="es-AR" dirty="0"/>
          </a:p>
        </p:txBody>
      </p:sp>
      <p:sp>
        <p:nvSpPr>
          <p:cNvPr id="3" name="Marcador de contenido 2"/>
          <p:cNvSpPr>
            <a:spLocks noGrp="1"/>
          </p:cNvSpPr>
          <p:nvPr>
            <p:ph idx="1"/>
          </p:nvPr>
        </p:nvSpPr>
        <p:spPr/>
        <p:txBody>
          <a:bodyPr>
            <a:normAutofit/>
          </a:bodyPr>
          <a:lstStyle/>
          <a:p>
            <a:r>
              <a:rPr lang="es-AR" b="1" i="1" dirty="0"/>
              <a:t>@@FETCH_STATUS</a:t>
            </a:r>
          </a:p>
          <a:p>
            <a:pPr marL="0" indent="0">
              <a:buNone/>
            </a:pPr>
            <a:r>
              <a:rPr lang="es-AR" dirty="0" smtClean="0"/>
              <a:t>	Devuelve </a:t>
            </a:r>
            <a:r>
              <a:rPr lang="es-AR" dirty="0"/>
              <a:t>el estado de la última instrucción FETCH de cursor </a:t>
            </a:r>
            <a:r>
              <a:rPr lang="es-AR" dirty="0" smtClean="0"/>
              <a:t>	ejecutada </a:t>
            </a:r>
            <a:r>
              <a:rPr lang="es-AR" dirty="0"/>
              <a:t>sobre cualquier cursor que la conexión haya abierto.</a:t>
            </a:r>
          </a:p>
          <a:p>
            <a:endParaRPr lang="es-AR" b="1" dirty="0" smtClean="0"/>
          </a:p>
        </p:txBody>
      </p:sp>
      <p:sp>
        <p:nvSpPr>
          <p:cNvPr id="7" name="Rectangle 2"/>
          <p:cNvSpPr>
            <a:spLocks noChangeArrowheads="1"/>
          </p:cNvSpPr>
          <p:nvPr/>
        </p:nvSpPr>
        <p:spPr bwMode="auto">
          <a:xfrm>
            <a:off x="2781300" y="36179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altLang="es-AR" sz="1800" b="0" i="0" u="none" strike="noStrike" cap="none" normalizeH="0" baseline="0" smtClean="0">
              <a:ln>
                <a:noFill/>
              </a:ln>
              <a:solidFill>
                <a:schemeClr val="tx1"/>
              </a:solidFill>
              <a:effectLst/>
              <a:latin typeface="Arial" pitchFamily="34" charset="0"/>
              <a:cs typeface="Arial" pitchFamily="34"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9010" y="3763478"/>
            <a:ext cx="9114131" cy="2137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22345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CURSORES – VARIABLES DE CURSORES</a:t>
            </a:r>
            <a:br>
              <a:rPr lang="es-ES" dirty="0" smtClean="0"/>
            </a:br>
            <a:endParaRPr lang="es-AR" dirty="0"/>
          </a:p>
        </p:txBody>
      </p:sp>
      <p:sp>
        <p:nvSpPr>
          <p:cNvPr id="3" name="Marcador de contenido 2"/>
          <p:cNvSpPr>
            <a:spLocks noGrp="1"/>
          </p:cNvSpPr>
          <p:nvPr>
            <p:ph idx="1"/>
          </p:nvPr>
        </p:nvSpPr>
        <p:spPr/>
        <p:txBody>
          <a:bodyPr>
            <a:normAutofit/>
          </a:bodyPr>
          <a:lstStyle/>
          <a:p>
            <a:r>
              <a:rPr lang="es-AR" b="1" i="1" dirty="0"/>
              <a:t>@@CURSOR_ROWS</a:t>
            </a:r>
          </a:p>
          <a:p>
            <a:pPr marL="0" indent="0">
              <a:buNone/>
            </a:pPr>
            <a:r>
              <a:rPr lang="es-AR" sz="1600" dirty="0" smtClean="0"/>
              <a:t>	Devuelve </a:t>
            </a:r>
            <a:r>
              <a:rPr lang="es-AR" sz="1600" dirty="0"/>
              <a:t>el número de filas correspondientes actualmente al último cursor abierto </a:t>
            </a:r>
            <a:r>
              <a:rPr lang="es-AR" sz="1600" dirty="0" smtClean="0"/>
              <a:t>	en </a:t>
            </a:r>
            <a:r>
              <a:rPr lang="es-AR" sz="1600" dirty="0"/>
              <a:t>la conexión. Para mejorar el rendimiento, Microsoft® SQL Server™ puede llenar </a:t>
            </a:r>
            <a:r>
              <a:rPr lang="es-AR" sz="1600" dirty="0" smtClean="0"/>
              <a:t>	asincrónicamente </a:t>
            </a:r>
            <a:r>
              <a:rPr lang="es-AR" sz="1600" dirty="0"/>
              <a:t>los conjuntos de claves y los cursores estáticos de gran tamaño. </a:t>
            </a:r>
            <a:r>
              <a:rPr lang="es-AR" sz="1600" dirty="0" smtClean="0"/>
              <a:t>	Puede </a:t>
            </a:r>
            <a:r>
              <a:rPr lang="es-AR" sz="1600" dirty="0"/>
              <a:t>llamar a @@CURSOR_ROWS para determinar que el número de filas que </a:t>
            </a:r>
            <a:r>
              <a:rPr lang="es-AR" sz="1600" dirty="0" smtClean="0"/>
              <a:t>	cumplan </a:t>
            </a:r>
            <a:r>
              <a:rPr lang="es-AR" sz="1600" dirty="0"/>
              <a:t>las condiciones del cursor se recuperen en el momento en que se llama a </a:t>
            </a:r>
            <a:r>
              <a:rPr lang="es-AR" sz="1600" dirty="0" smtClean="0"/>
              <a:t>	@@</a:t>
            </a:r>
            <a:r>
              <a:rPr lang="es-AR" sz="1600" dirty="0"/>
              <a:t>CURSOR_ROWS.</a:t>
            </a:r>
          </a:p>
        </p:txBody>
      </p:sp>
      <p:sp>
        <p:nvSpPr>
          <p:cNvPr id="7" name="Rectangle 2"/>
          <p:cNvSpPr>
            <a:spLocks noChangeArrowheads="1"/>
          </p:cNvSpPr>
          <p:nvPr/>
        </p:nvSpPr>
        <p:spPr bwMode="auto">
          <a:xfrm>
            <a:off x="2781300" y="36179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altLang="es-AR" sz="1800" b="0" i="0" u="none" strike="noStrike" cap="none" normalizeH="0" baseline="0" smtClean="0">
              <a:ln>
                <a:noFill/>
              </a:ln>
              <a:solidFill>
                <a:schemeClr val="tx1"/>
              </a:solidFill>
              <a:effectLst/>
              <a:latin typeface="Arial" pitchFamily="34" charset="0"/>
              <a:cs typeface="Arial" pitchFamily="34"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7322" y="4075113"/>
            <a:ext cx="5874218" cy="254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788206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CURSORES - ESTADO</a:t>
            </a:r>
            <a:br>
              <a:rPr lang="es-ES" dirty="0" smtClean="0"/>
            </a:br>
            <a:endParaRPr lang="es-AR" dirty="0"/>
          </a:p>
        </p:txBody>
      </p:sp>
      <p:sp>
        <p:nvSpPr>
          <p:cNvPr id="3" name="Marcador de contenido 2"/>
          <p:cNvSpPr>
            <a:spLocks noGrp="1"/>
          </p:cNvSpPr>
          <p:nvPr>
            <p:ph idx="1"/>
          </p:nvPr>
        </p:nvSpPr>
        <p:spPr/>
        <p:txBody>
          <a:bodyPr>
            <a:normAutofit/>
          </a:bodyPr>
          <a:lstStyle/>
          <a:p>
            <a:r>
              <a:rPr lang="es-AR" b="1" i="1" dirty="0"/>
              <a:t>CURSOR_STATUS</a:t>
            </a:r>
          </a:p>
          <a:p>
            <a:pPr marL="0" indent="0">
              <a:buNone/>
            </a:pPr>
            <a:endParaRPr lang="es-AR" dirty="0" smtClean="0"/>
          </a:p>
          <a:p>
            <a:pPr marL="0" indent="0">
              <a:buNone/>
            </a:pPr>
            <a:r>
              <a:rPr lang="es-AR" dirty="0" smtClean="0"/>
              <a:t>	Una </a:t>
            </a:r>
            <a:r>
              <a:rPr lang="es-AR" dirty="0"/>
              <a:t>función escalar que permite al que llama a un procedimiento </a:t>
            </a:r>
            <a:r>
              <a:rPr lang="es-AR" dirty="0" smtClean="0"/>
              <a:t>	almacenado </a:t>
            </a:r>
            <a:r>
              <a:rPr lang="es-AR" dirty="0"/>
              <a:t>determinar si el procedimiento ha devuelto un cursor </a:t>
            </a:r>
            <a:r>
              <a:rPr lang="es-AR" dirty="0" smtClean="0"/>
              <a:t>	y </a:t>
            </a:r>
            <a:r>
              <a:rPr lang="es-AR" dirty="0"/>
              <a:t>el conjunto de resultados de un determinado parámetro.</a:t>
            </a:r>
          </a:p>
          <a:p>
            <a:endParaRPr lang="es-AR" b="1" dirty="0" smtClean="0"/>
          </a:p>
          <a:p>
            <a:r>
              <a:rPr lang="es-AR" b="1" dirty="0" smtClean="0"/>
              <a:t>Sintaxis</a:t>
            </a:r>
            <a:endParaRPr lang="es-AR" b="1" dirty="0"/>
          </a:p>
          <a:p>
            <a:endParaRPr lang="es-AR" dirty="0" smtClean="0"/>
          </a:p>
          <a:p>
            <a:pPr marL="0" indent="0">
              <a:buNone/>
            </a:pPr>
            <a:r>
              <a:rPr lang="es-AR" dirty="0"/>
              <a:t>	</a:t>
            </a:r>
            <a:r>
              <a:rPr lang="es-AR" dirty="0" smtClean="0"/>
              <a:t>CURSOR_STATUS  </a:t>
            </a:r>
            <a:r>
              <a:rPr lang="es-AR" b="1" dirty="0" smtClean="0"/>
              <a:t>( '</a:t>
            </a:r>
            <a:r>
              <a:rPr lang="es-AR" dirty="0" smtClean="0"/>
              <a:t>local</a:t>
            </a:r>
            <a:r>
              <a:rPr lang="es-AR" b="1" dirty="0"/>
              <a:t>' , '</a:t>
            </a:r>
            <a:r>
              <a:rPr lang="es-AR" i="1" dirty="0" err="1"/>
              <a:t>cursor_name</a:t>
            </a:r>
            <a:r>
              <a:rPr lang="es-AR" b="1" dirty="0"/>
              <a:t>' </a:t>
            </a:r>
            <a:r>
              <a:rPr lang="es-AR" dirty="0" smtClean="0"/>
              <a:t>| </a:t>
            </a:r>
            <a:r>
              <a:rPr lang="es-AR" b="1" dirty="0" smtClean="0"/>
              <a:t>'</a:t>
            </a:r>
            <a:r>
              <a:rPr lang="es-AR" dirty="0" smtClean="0"/>
              <a:t>global</a:t>
            </a:r>
            <a:r>
              <a:rPr lang="es-AR" b="1" dirty="0"/>
              <a:t>' , '</a:t>
            </a:r>
            <a:r>
              <a:rPr lang="es-AR" i="1" dirty="0" err="1"/>
              <a:t>cursor_name</a:t>
            </a:r>
            <a:r>
              <a:rPr lang="es-AR" b="1" dirty="0"/>
              <a:t>' </a:t>
            </a:r>
            <a:r>
              <a:rPr lang="es-AR" b="1" dirty="0" smtClean="0"/>
              <a:t>) </a:t>
            </a:r>
            <a:endParaRPr lang="es-AR" dirty="0"/>
          </a:p>
        </p:txBody>
      </p:sp>
      <p:sp>
        <p:nvSpPr>
          <p:cNvPr id="7" name="Rectangle 2"/>
          <p:cNvSpPr>
            <a:spLocks noChangeArrowheads="1"/>
          </p:cNvSpPr>
          <p:nvPr/>
        </p:nvSpPr>
        <p:spPr bwMode="auto">
          <a:xfrm>
            <a:off x="2781300" y="36179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altLang="es-AR"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385999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CURSORES - ESTADO</a:t>
            </a:r>
            <a:br>
              <a:rPr lang="es-ES" dirty="0" smtClean="0"/>
            </a:br>
            <a:endParaRPr lang="es-AR" dirty="0"/>
          </a:p>
        </p:txBody>
      </p:sp>
      <p:sp>
        <p:nvSpPr>
          <p:cNvPr id="3" name="Marcador de contenido 2"/>
          <p:cNvSpPr>
            <a:spLocks noGrp="1"/>
          </p:cNvSpPr>
          <p:nvPr>
            <p:ph idx="1"/>
          </p:nvPr>
        </p:nvSpPr>
        <p:spPr/>
        <p:txBody>
          <a:bodyPr>
            <a:normAutofit/>
          </a:bodyPr>
          <a:lstStyle/>
          <a:p>
            <a:r>
              <a:rPr lang="es-AR" b="1" i="1" dirty="0" smtClean="0"/>
              <a:t>Valores de Retorno</a:t>
            </a:r>
          </a:p>
        </p:txBody>
      </p:sp>
      <p:sp>
        <p:nvSpPr>
          <p:cNvPr id="7" name="Rectangle 2"/>
          <p:cNvSpPr>
            <a:spLocks noChangeArrowheads="1"/>
          </p:cNvSpPr>
          <p:nvPr/>
        </p:nvSpPr>
        <p:spPr bwMode="auto">
          <a:xfrm>
            <a:off x="2781300" y="36179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altLang="es-AR" sz="1800" b="0" i="0" u="none" strike="noStrike" cap="none" normalizeH="0" baseline="0" smtClean="0">
              <a:ln>
                <a:noFill/>
              </a:ln>
              <a:solidFill>
                <a:schemeClr val="tx1"/>
              </a:solidFill>
              <a:effectLst/>
              <a:latin typeface="Arial" pitchFamily="34" charset="0"/>
              <a:cs typeface="Arial" pitchFamily="34"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58078" y="2695074"/>
            <a:ext cx="6151549" cy="3716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7379914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CURSORES – EJEMPLOS</a:t>
            </a:r>
            <a:br>
              <a:rPr lang="es-ES" dirty="0" smtClean="0"/>
            </a:br>
            <a:endParaRPr lang="es-AR" dirty="0"/>
          </a:p>
        </p:txBody>
      </p:sp>
      <p:sp>
        <p:nvSpPr>
          <p:cNvPr id="3" name="Marcador de contenido 2"/>
          <p:cNvSpPr>
            <a:spLocks noGrp="1"/>
          </p:cNvSpPr>
          <p:nvPr>
            <p:ph idx="1"/>
          </p:nvPr>
        </p:nvSpPr>
        <p:spPr/>
        <p:txBody>
          <a:bodyPr>
            <a:normAutofit fontScale="85000" lnSpcReduction="20000"/>
          </a:bodyPr>
          <a:lstStyle/>
          <a:p>
            <a:r>
              <a:rPr lang="es-AR" dirty="0"/>
              <a:t>Este ejemplo utiliza @@FETCH_STATUS para controlar las actividades del cursor en un bucle WHILE.</a:t>
            </a:r>
          </a:p>
          <a:p>
            <a:endParaRPr lang="en-US" dirty="0" smtClean="0"/>
          </a:p>
          <a:p>
            <a:pPr marL="0" indent="0">
              <a:buNone/>
            </a:pPr>
            <a:r>
              <a:rPr lang="en-US" dirty="0"/>
              <a:t>	</a:t>
            </a:r>
            <a:r>
              <a:rPr lang="en-US" dirty="0" smtClean="0"/>
              <a:t>DECLARE </a:t>
            </a:r>
            <a:r>
              <a:rPr lang="en-US" dirty="0" err="1"/>
              <a:t>Employee_Cursor</a:t>
            </a:r>
            <a:r>
              <a:rPr lang="en-US" dirty="0"/>
              <a:t> CURSOR </a:t>
            </a:r>
            <a:r>
              <a:rPr lang="en-US" dirty="0" smtClean="0"/>
              <a:t>FOR</a:t>
            </a:r>
          </a:p>
          <a:p>
            <a:pPr marL="0" indent="0">
              <a:buNone/>
            </a:pPr>
            <a:r>
              <a:rPr lang="en-US" dirty="0"/>
              <a:t>		</a:t>
            </a:r>
            <a:r>
              <a:rPr lang="en-US" dirty="0" smtClean="0"/>
              <a:t>SELECT </a:t>
            </a:r>
            <a:r>
              <a:rPr lang="en-US" dirty="0" err="1"/>
              <a:t>LastName</a:t>
            </a:r>
            <a:r>
              <a:rPr lang="en-US" dirty="0"/>
              <a:t>, </a:t>
            </a:r>
            <a:r>
              <a:rPr lang="en-US" dirty="0" err="1"/>
              <a:t>FirstName</a:t>
            </a:r>
            <a:r>
              <a:rPr lang="en-US" dirty="0"/>
              <a:t> FROM </a:t>
            </a:r>
            <a:r>
              <a:rPr lang="en-US" dirty="0" smtClean="0"/>
              <a:t>Employees</a:t>
            </a:r>
          </a:p>
          <a:p>
            <a:pPr marL="0" indent="0">
              <a:buNone/>
            </a:pPr>
            <a:r>
              <a:rPr lang="en-US" dirty="0"/>
              <a:t>	</a:t>
            </a:r>
            <a:r>
              <a:rPr lang="en-US" dirty="0" smtClean="0"/>
              <a:t>OPEN </a:t>
            </a:r>
            <a:r>
              <a:rPr lang="en-US" dirty="0" err="1" smtClean="0"/>
              <a:t>Employee_Cursor</a:t>
            </a:r>
            <a:endParaRPr lang="en-US" dirty="0" smtClean="0"/>
          </a:p>
          <a:p>
            <a:pPr marL="0" indent="0">
              <a:buNone/>
            </a:pPr>
            <a:r>
              <a:rPr lang="en-US" dirty="0"/>
              <a:t>	</a:t>
            </a:r>
            <a:r>
              <a:rPr lang="en-US" dirty="0" smtClean="0"/>
              <a:t>FETCH </a:t>
            </a:r>
            <a:r>
              <a:rPr lang="en-US" dirty="0"/>
              <a:t>NEXT FROM </a:t>
            </a:r>
            <a:r>
              <a:rPr lang="en-US" dirty="0" err="1" smtClean="0"/>
              <a:t>Employee_Cursor</a:t>
            </a:r>
            <a:endParaRPr lang="en-US" dirty="0" smtClean="0"/>
          </a:p>
          <a:p>
            <a:pPr marL="0" indent="0">
              <a:buNone/>
            </a:pPr>
            <a:r>
              <a:rPr lang="en-US" dirty="0"/>
              <a:t>	</a:t>
            </a:r>
            <a:r>
              <a:rPr lang="en-US" dirty="0" smtClean="0"/>
              <a:t>WHILE </a:t>
            </a:r>
            <a:r>
              <a:rPr lang="en-US" dirty="0"/>
              <a:t>@@FETCH_STATUS = </a:t>
            </a:r>
            <a:r>
              <a:rPr lang="en-US" dirty="0" smtClean="0"/>
              <a:t>0</a:t>
            </a:r>
          </a:p>
          <a:p>
            <a:pPr marL="0" indent="0">
              <a:buNone/>
            </a:pPr>
            <a:r>
              <a:rPr lang="en-US" dirty="0"/>
              <a:t>	</a:t>
            </a:r>
            <a:r>
              <a:rPr lang="en-US" dirty="0" smtClean="0"/>
              <a:t>BEGIN</a:t>
            </a:r>
          </a:p>
          <a:p>
            <a:pPr marL="0" indent="0">
              <a:buNone/>
            </a:pPr>
            <a:r>
              <a:rPr lang="en-US" dirty="0"/>
              <a:t>	</a:t>
            </a:r>
            <a:r>
              <a:rPr lang="en-US" dirty="0" smtClean="0"/>
              <a:t>	FETCH </a:t>
            </a:r>
            <a:r>
              <a:rPr lang="en-US" dirty="0"/>
              <a:t>NEXT FROM </a:t>
            </a:r>
            <a:r>
              <a:rPr lang="en-US" dirty="0" err="1" smtClean="0"/>
              <a:t>Employee_Cursor</a:t>
            </a:r>
            <a:endParaRPr lang="en-US" dirty="0" smtClean="0"/>
          </a:p>
          <a:p>
            <a:pPr marL="0" indent="0">
              <a:buNone/>
            </a:pPr>
            <a:r>
              <a:rPr lang="en-US" dirty="0"/>
              <a:t>	</a:t>
            </a:r>
            <a:r>
              <a:rPr lang="en-US" dirty="0" smtClean="0"/>
              <a:t>END</a:t>
            </a:r>
          </a:p>
          <a:p>
            <a:pPr marL="0" indent="0">
              <a:buNone/>
            </a:pPr>
            <a:r>
              <a:rPr lang="en-US" dirty="0"/>
              <a:t>	</a:t>
            </a:r>
            <a:r>
              <a:rPr lang="en-US" dirty="0" smtClean="0"/>
              <a:t>CLOSE </a:t>
            </a:r>
            <a:r>
              <a:rPr lang="en-US" dirty="0" err="1" smtClean="0"/>
              <a:t>Employee_Cursor</a:t>
            </a:r>
            <a:endParaRPr lang="en-US" dirty="0" smtClean="0"/>
          </a:p>
          <a:p>
            <a:pPr marL="0" indent="0">
              <a:buNone/>
            </a:pPr>
            <a:r>
              <a:rPr lang="en-US" dirty="0"/>
              <a:t>	</a:t>
            </a:r>
            <a:r>
              <a:rPr lang="en-US" dirty="0" smtClean="0"/>
              <a:t>DEALLOCATE </a:t>
            </a:r>
            <a:r>
              <a:rPr lang="en-US" dirty="0" err="1"/>
              <a:t>Employee_Cursor</a:t>
            </a:r>
            <a:endParaRPr lang="es-AR" b="1" i="1" dirty="0" smtClean="0"/>
          </a:p>
        </p:txBody>
      </p:sp>
      <p:sp>
        <p:nvSpPr>
          <p:cNvPr id="7" name="Rectangle 2"/>
          <p:cNvSpPr>
            <a:spLocks noChangeArrowheads="1"/>
          </p:cNvSpPr>
          <p:nvPr/>
        </p:nvSpPr>
        <p:spPr bwMode="auto">
          <a:xfrm>
            <a:off x="2781300" y="3617913"/>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s-AR" altLang="es-AR"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6813949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MANEJO DE ERRORES</a:t>
            </a:r>
            <a:br>
              <a:rPr lang="es-ES" dirty="0" smtClean="0"/>
            </a:br>
            <a:endParaRPr lang="es-AR" dirty="0"/>
          </a:p>
        </p:txBody>
      </p:sp>
      <p:sp>
        <p:nvSpPr>
          <p:cNvPr id="3" name="Marcador de contenido 2"/>
          <p:cNvSpPr>
            <a:spLocks noGrp="1"/>
          </p:cNvSpPr>
          <p:nvPr>
            <p:ph idx="1"/>
          </p:nvPr>
        </p:nvSpPr>
        <p:spPr/>
        <p:txBody>
          <a:bodyPr>
            <a:normAutofit/>
          </a:bodyPr>
          <a:lstStyle/>
          <a:p>
            <a:r>
              <a:rPr lang="es-AR" dirty="0"/>
              <a:t>Al usar el </a:t>
            </a:r>
            <a:r>
              <a:rPr lang="es-AR" dirty="0" err="1"/>
              <a:t>lenguage</a:t>
            </a:r>
            <a:r>
              <a:rPr lang="es-AR" dirty="0"/>
              <a:t> </a:t>
            </a:r>
            <a:r>
              <a:rPr lang="es-AR" dirty="0" err="1"/>
              <a:t>Transact</a:t>
            </a:r>
            <a:r>
              <a:rPr lang="es-AR" dirty="0"/>
              <a:t>-SQL debemos tener en cuenta, como en cualquier lenguaje de programación, que algunas instrucciones nos pueden dar errores debido a los valores de parámetros de entrada incorrectos o </a:t>
            </a:r>
            <a:r>
              <a:rPr lang="es-AR" dirty="0" smtClean="0"/>
              <a:t>faltantes.</a:t>
            </a:r>
          </a:p>
          <a:p>
            <a:endParaRPr lang="es-AR" dirty="0"/>
          </a:p>
          <a:p>
            <a:r>
              <a:rPr lang="es-AR" dirty="0"/>
              <a:t>ingresos de datos con tipos incorrectos, falta de datos en un procedimiento o función definida por el usuario o de manera general en una transacción no finalizada de manera correcta.</a:t>
            </a:r>
          </a:p>
        </p:txBody>
      </p:sp>
    </p:spTree>
    <p:extLst>
      <p:ext uri="{BB962C8B-B14F-4D97-AF65-F5344CB8AC3E}">
        <p14:creationId xmlns:p14="http://schemas.microsoft.com/office/powerpoint/2010/main" val="149116845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MANEJO DE ERRORES</a:t>
            </a:r>
            <a:br>
              <a:rPr lang="es-ES" dirty="0" smtClean="0"/>
            </a:br>
            <a:endParaRPr lang="es-AR" dirty="0"/>
          </a:p>
        </p:txBody>
      </p:sp>
      <p:sp>
        <p:nvSpPr>
          <p:cNvPr id="3" name="Marcador de contenido 2"/>
          <p:cNvSpPr>
            <a:spLocks noGrp="1"/>
          </p:cNvSpPr>
          <p:nvPr>
            <p:ph idx="1"/>
          </p:nvPr>
        </p:nvSpPr>
        <p:spPr/>
        <p:txBody>
          <a:bodyPr>
            <a:normAutofit/>
          </a:bodyPr>
          <a:lstStyle/>
          <a:p>
            <a:r>
              <a:rPr lang="es-AR" b="1" dirty="0"/>
              <a:t>Funciones para el manejo de errores</a:t>
            </a:r>
          </a:p>
          <a:p>
            <a:pPr marL="0" indent="0">
              <a:buNone/>
            </a:pPr>
            <a:endParaRPr lang="es-AR" dirty="0"/>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6478" y="2738771"/>
            <a:ext cx="8358356" cy="3402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4671125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MANEJO DE ERRORES</a:t>
            </a:r>
            <a:br>
              <a:rPr lang="es-ES" dirty="0" smtClean="0"/>
            </a:br>
            <a:endParaRPr lang="es-AR" dirty="0"/>
          </a:p>
        </p:txBody>
      </p:sp>
      <p:sp>
        <p:nvSpPr>
          <p:cNvPr id="3" name="Marcador de contenido 2"/>
          <p:cNvSpPr>
            <a:spLocks noGrp="1"/>
          </p:cNvSpPr>
          <p:nvPr>
            <p:ph idx="1"/>
          </p:nvPr>
        </p:nvSpPr>
        <p:spPr/>
        <p:txBody>
          <a:bodyPr>
            <a:normAutofit/>
          </a:bodyPr>
          <a:lstStyle/>
          <a:p>
            <a:r>
              <a:rPr lang="es-AR" b="1" dirty="0" smtClean="0"/>
              <a:t>@@ERROR: </a:t>
            </a:r>
            <a:r>
              <a:rPr lang="es-AR" dirty="0" smtClean="0"/>
              <a:t>La variable </a:t>
            </a:r>
            <a:r>
              <a:rPr lang="es-AR" dirty="0"/>
              <a:t>@@ERROR almacena el número de error producido por la última sentencia </a:t>
            </a:r>
            <a:r>
              <a:rPr lang="es-AR" dirty="0" err="1"/>
              <a:t>Transact</a:t>
            </a:r>
            <a:r>
              <a:rPr lang="es-AR" dirty="0"/>
              <a:t> SQL ejecutada, si no se ha producido ningún error el valor de la función es CERO</a:t>
            </a:r>
            <a:r>
              <a:rPr lang="es-AR" dirty="0" smtClean="0"/>
              <a:t>.  Se </a:t>
            </a:r>
            <a:r>
              <a:rPr lang="es-AR" dirty="0"/>
              <a:t>puede usar esta función para controlar los errores usando una estructura </a:t>
            </a:r>
            <a:r>
              <a:rPr lang="es-AR" dirty="0" err="1" smtClean="0"/>
              <a:t>If</a:t>
            </a:r>
            <a:endParaRPr lang="es-AR" dirty="0" smtClean="0"/>
          </a:p>
          <a:p>
            <a:endParaRPr lang="es-AR" dirty="0"/>
          </a:p>
          <a:p>
            <a:r>
              <a:rPr lang="es-AR" dirty="0" smtClean="0"/>
              <a:t>El </a:t>
            </a:r>
            <a:r>
              <a:rPr lang="es-AR" dirty="0"/>
              <a:t>siguiente ejemplo muestra una división entre CERO, lo que arroja </a:t>
            </a:r>
            <a:r>
              <a:rPr lang="es-AR" dirty="0" smtClean="0"/>
              <a:t>error</a:t>
            </a:r>
            <a:r>
              <a:rPr lang="es-AR" dirty="0"/>
              <a:t>, luego se da consistencia al error con una estructura </a:t>
            </a:r>
            <a:r>
              <a:rPr lang="es-AR" dirty="0" smtClean="0"/>
              <a:t>IF.</a:t>
            </a:r>
          </a:p>
          <a:p>
            <a:endParaRPr lang="es-AR" dirty="0"/>
          </a:p>
        </p:txBody>
      </p:sp>
    </p:spTree>
    <p:extLst>
      <p:ext uri="{BB962C8B-B14F-4D97-AF65-F5344CB8AC3E}">
        <p14:creationId xmlns:p14="http://schemas.microsoft.com/office/powerpoint/2010/main" val="6947851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MANEJO DE ERRORES</a:t>
            </a:r>
            <a:br>
              <a:rPr lang="es-ES" dirty="0" smtClean="0"/>
            </a:br>
            <a:endParaRPr lang="es-AR" dirty="0"/>
          </a:p>
        </p:txBody>
      </p:sp>
      <p:sp>
        <p:nvSpPr>
          <p:cNvPr id="3" name="Marcador de contenido 2"/>
          <p:cNvSpPr>
            <a:spLocks noGrp="1"/>
          </p:cNvSpPr>
          <p:nvPr>
            <p:ph idx="1"/>
          </p:nvPr>
        </p:nvSpPr>
        <p:spPr/>
        <p:txBody>
          <a:bodyPr>
            <a:normAutofit fontScale="77500" lnSpcReduction="20000"/>
          </a:bodyPr>
          <a:lstStyle/>
          <a:p>
            <a:pPr marL="0" indent="0">
              <a:buNone/>
            </a:pPr>
            <a:r>
              <a:rPr lang="es-AR" dirty="0"/>
              <a:t>	</a:t>
            </a:r>
            <a:r>
              <a:rPr lang="es-AR" dirty="0" smtClean="0"/>
              <a:t>DECLARE </a:t>
            </a:r>
            <a:r>
              <a:rPr lang="es-AR" dirty="0"/>
              <a:t>@Valor1 </a:t>
            </a:r>
            <a:r>
              <a:rPr lang="es-AR" dirty="0" err="1"/>
              <a:t>Numeric</a:t>
            </a:r>
            <a:r>
              <a:rPr lang="es-AR" dirty="0"/>
              <a:t>(9,2),@Valor2 </a:t>
            </a:r>
            <a:r>
              <a:rPr lang="es-AR" dirty="0" err="1"/>
              <a:t>Numeric</a:t>
            </a:r>
            <a:r>
              <a:rPr lang="es-AR" dirty="0"/>
              <a:t>(9,2), @</a:t>
            </a:r>
            <a:r>
              <a:rPr lang="es-AR" dirty="0" err="1"/>
              <a:t>Division</a:t>
            </a:r>
            <a:r>
              <a:rPr lang="es-AR" dirty="0"/>
              <a:t> </a:t>
            </a:r>
            <a:r>
              <a:rPr lang="es-AR" dirty="0" err="1"/>
              <a:t>Numeric</a:t>
            </a:r>
            <a:r>
              <a:rPr lang="es-AR" dirty="0"/>
              <a:t>(9,2)</a:t>
            </a:r>
          </a:p>
          <a:p>
            <a:pPr marL="0" indent="0">
              <a:buNone/>
            </a:pPr>
            <a:r>
              <a:rPr lang="es-AR" dirty="0" smtClean="0"/>
              <a:t>	SET </a:t>
            </a:r>
            <a:r>
              <a:rPr lang="es-AR" dirty="0"/>
              <a:t>@Valor1 = 100</a:t>
            </a:r>
          </a:p>
          <a:p>
            <a:pPr marL="0" indent="0">
              <a:buNone/>
            </a:pPr>
            <a:r>
              <a:rPr lang="es-AR" dirty="0" smtClean="0"/>
              <a:t>	SET </a:t>
            </a:r>
            <a:r>
              <a:rPr lang="es-AR" dirty="0"/>
              <a:t>@Valor2 = 0</a:t>
            </a:r>
          </a:p>
          <a:p>
            <a:pPr marL="0" indent="0">
              <a:buNone/>
            </a:pPr>
            <a:r>
              <a:rPr lang="es-AR" dirty="0" smtClean="0"/>
              <a:t>	SET </a:t>
            </a:r>
            <a:r>
              <a:rPr lang="es-AR" dirty="0"/>
              <a:t>@</a:t>
            </a:r>
            <a:r>
              <a:rPr lang="es-AR" dirty="0" err="1"/>
              <a:t>Division</a:t>
            </a:r>
            <a:r>
              <a:rPr lang="es-AR" dirty="0"/>
              <a:t> = @Valor1/@</a:t>
            </a:r>
            <a:r>
              <a:rPr lang="es-AR" dirty="0" smtClean="0"/>
              <a:t>Valor2</a:t>
            </a:r>
          </a:p>
          <a:p>
            <a:pPr marL="0" indent="0">
              <a:buNone/>
            </a:pPr>
            <a:r>
              <a:rPr lang="es-AR" dirty="0"/>
              <a:t>	</a:t>
            </a:r>
            <a:r>
              <a:rPr lang="es-AR" dirty="0" err="1" smtClean="0"/>
              <a:t>If</a:t>
            </a:r>
            <a:r>
              <a:rPr lang="es-AR" dirty="0" smtClean="0"/>
              <a:t> </a:t>
            </a:r>
            <a:r>
              <a:rPr lang="es-AR" dirty="0"/>
              <a:t>@@ERROR = 0</a:t>
            </a:r>
          </a:p>
          <a:p>
            <a:pPr marL="0" indent="0">
              <a:buNone/>
            </a:pPr>
            <a:r>
              <a:rPr lang="es-AR" dirty="0" smtClean="0"/>
              <a:t>		Begin</a:t>
            </a:r>
            <a:endParaRPr lang="es-AR" dirty="0"/>
          </a:p>
          <a:p>
            <a:pPr marL="0" indent="0">
              <a:buNone/>
            </a:pPr>
            <a:r>
              <a:rPr lang="es-AR" dirty="0" smtClean="0"/>
              <a:t>			</a:t>
            </a:r>
            <a:r>
              <a:rPr lang="es-AR" dirty="0" err="1" smtClean="0"/>
              <a:t>Print</a:t>
            </a:r>
            <a:r>
              <a:rPr lang="es-AR" dirty="0" smtClean="0"/>
              <a:t> </a:t>
            </a:r>
            <a:r>
              <a:rPr lang="es-AR" dirty="0"/>
              <a:t>‘El resultado es: ‘ + </a:t>
            </a:r>
            <a:r>
              <a:rPr lang="es-AR" dirty="0" err="1"/>
              <a:t>Str</a:t>
            </a:r>
            <a:r>
              <a:rPr lang="es-AR" dirty="0"/>
              <a:t>(@</a:t>
            </a:r>
            <a:r>
              <a:rPr lang="es-AR" dirty="0" err="1"/>
              <a:t>Division</a:t>
            </a:r>
            <a:r>
              <a:rPr lang="es-AR" dirty="0"/>
              <a:t>)</a:t>
            </a:r>
          </a:p>
          <a:p>
            <a:pPr marL="0" indent="0">
              <a:buNone/>
            </a:pPr>
            <a:r>
              <a:rPr lang="es-AR" dirty="0" smtClean="0"/>
              <a:t>			</a:t>
            </a:r>
            <a:r>
              <a:rPr lang="es-AR" dirty="0" err="1" smtClean="0"/>
              <a:t>Print</a:t>
            </a:r>
            <a:r>
              <a:rPr lang="es-AR" dirty="0" smtClean="0"/>
              <a:t> </a:t>
            </a:r>
            <a:r>
              <a:rPr lang="es-AR" dirty="0"/>
              <a:t>‘No hubo error’</a:t>
            </a:r>
          </a:p>
          <a:p>
            <a:pPr marL="0" indent="0">
              <a:buNone/>
            </a:pPr>
            <a:r>
              <a:rPr lang="es-AR" dirty="0" smtClean="0"/>
              <a:t>		</a:t>
            </a:r>
            <a:r>
              <a:rPr lang="es-AR" dirty="0" err="1" smtClean="0"/>
              <a:t>End</a:t>
            </a:r>
            <a:endParaRPr lang="es-AR" dirty="0"/>
          </a:p>
          <a:p>
            <a:pPr marL="0" indent="0">
              <a:buNone/>
            </a:pPr>
            <a:r>
              <a:rPr lang="es-AR" dirty="0" smtClean="0"/>
              <a:t>	</a:t>
            </a:r>
            <a:r>
              <a:rPr lang="es-AR" dirty="0" err="1" smtClean="0"/>
              <a:t>Else</a:t>
            </a:r>
            <a:endParaRPr lang="es-AR" dirty="0"/>
          </a:p>
          <a:p>
            <a:pPr marL="0" indent="0">
              <a:buNone/>
            </a:pPr>
            <a:r>
              <a:rPr lang="es-AR" dirty="0" smtClean="0"/>
              <a:t>		Begin</a:t>
            </a:r>
            <a:endParaRPr lang="es-AR" dirty="0"/>
          </a:p>
          <a:p>
            <a:pPr marL="0" indent="0">
              <a:buNone/>
            </a:pPr>
            <a:r>
              <a:rPr lang="es-AR" dirty="0" smtClean="0"/>
              <a:t>			</a:t>
            </a:r>
            <a:r>
              <a:rPr lang="es-AR" dirty="0" err="1" smtClean="0"/>
              <a:t>Print</a:t>
            </a:r>
            <a:r>
              <a:rPr lang="es-AR" dirty="0" smtClean="0"/>
              <a:t> </a:t>
            </a:r>
            <a:r>
              <a:rPr lang="es-AR" dirty="0"/>
              <a:t>‘Error al dividir entre CERO’</a:t>
            </a:r>
          </a:p>
          <a:p>
            <a:pPr marL="0" indent="0">
              <a:buNone/>
            </a:pPr>
            <a:r>
              <a:rPr lang="es-AR" dirty="0" smtClean="0"/>
              <a:t>		</a:t>
            </a:r>
            <a:r>
              <a:rPr lang="es-AR" dirty="0" err="1" smtClean="0"/>
              <a:t>End</a:t>
            </a:r>
            <a:endParaRPr lang="es-AR" dirty="0"/>
          </a:p>
          <a:p>
            <a:endParaRPr lang="es-AR" dirty="0"/>
          </a:p>
        </p:txBody>
      </p:sp>
    </p:spTree>
    <p:extLst>
      <p:ext uri="{BB962C8B-B14F-4D97-AF65-F5344CB8AC3E}">
        <p14:creationId xmlns:p14="http://schemas.microsoft.com/office/powerpoint/2010/main" val="42723767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IMPRESIÓN</a:t>
            </a:r>
            <a:br>
              <a:rPr lang="es-ES" dirty="0" smtClean="0"/>
            </a:br>
            <a:endParaRPr lang="es-AR" dirty="0"/>
          </a:p>
        </p:txBody>
      </p:sp>
      <p:sp>
        <p:nvSpPr>
          <p:cNvPr id="3" name="Marcador de contenido 2"/>
          <p:cNvSpPr>
            <a:spLocks noGrp="1"/>
          </p:cNvSpPr>
          <p:nvPr>
            <p:ph idx="1"/>
          </p:nvPr>
        </p:nvSpPr>
        <p:spPr/>
        <p:txBody>
          <a:bodyPr>
            <a:normAutofit fontScale="92500" lnSpcReduction="10000"/>
          </a:bodyPr>
          <a:lstStyle/>
          <a:p>
            <a:r>
              <a:rPr lang="es-AR" b="1" i="1" dirty="0" smtClean="0"/>
              <a:t>PRINT</a:t>
            </a:r>
            <a:r>
              <a:rPr lang="es-AR" dirty="0" smtClean="0"/>
              <a:t>	</a:t>
            </a:r>
          </a:p>
          <a:p>
            <a:pPr marL="0" indent="0">
              <a:buNone/>
            </a:pPr>
            <a:r>
              <a:rPr lang="es-AR" dirty="0" smtClean="0"/>
              <a:t>	Permite la impresión de un </a:t>
            </a:r>
            <a:r>
              <a:rPr lang="es-AR" dirty="0" err="1" smtClean="0"/>
              <a:t>string</a:t>
            </a:r>
            <a:r>
              <a:rPr lang="es-AR" dirty="0" smtClean="0"/>
              <a:t> o el contenido de una variable en 	pantalla.</a:t>
            </a:r>
          </a:p>
          <a:p>
            <a:endParaRPr lang="en-US" b="1" dirty="0" smtClean="0"/>
          </a:p>
          <a:p>
            <a:r>
              <a:rPr lang="en-US" b="1" dirty="0" err="1" smtClean="0"/>
              <a:t>Sintaxis</a:t>
            </a:r>
            <a:endParaRPr lang="es-AR" b="1" dirty="0"/>
          </a:p>
          <a:p>
            <a:endParaRPr lang="en-US" dirty="0" smtClean="0"/>
          </a:p>
          <a:p>
            <a:pPr marL="0" indent="0">
              <a:buNone/>
            </a:pPr>
            <a:r>
              <a:rPr lang="en-US" dirty="0"/>
              <a:t>	PRINT </a:t>
            </a:r>
            <a:r>
              <a:rPr lang="en-US" dirty="0" err="1"/>
              <a:t>msg_str</a:t>
            </a:r>
            <a:r>
              <a:rPr lang="en-US" dirty="0"/>
              <a:t> | @</a:t>
            </a:r>
            <a:r>
              <a:rPr lang="en-US" dirty="0" err="1"/>
              <a:t>local_variable</a:t>
            </a:r>
            <a:r>
              <a:rPr lang="en-US" dirty="0"/>
              <a:t> | </a:t>
            </a:r>
            <a:r>
              <a:rPr lang="en-US" dirty="0" err="1"/>
              <a:t>string_expr</a:t>
            </a:r>
            <a:r>
              <a:rPr lang="en-US" dirty="0"/>
              <a:t/>
            </a:r>
            <a:br>
              <a:rPr lang="en-US" dirty="0"/>
            </a:br>
            <a:endParaRPr lang="en-US" dirty="0" smtClean="0"/>
          </a:p>
          <a:p>
            <a:r>
              <a:rPr lang="en-US" b="1" i="1" dirty="0" err="1" smtClean="0"/>
              <a:t>Ejemplo</a:t>
            </a:r>
            <a:endParaRPr lang="en-US" b="1" i="1" dirty="0" smtClean="0"/>
          </a:p>
          <a:p>
            <a:pPr marL="0" indent="0">
              <a:buNone/>
            </a:pPr>
            <a:endParaRPr lang="es-ES" dirty="0" smtClean="0"/>
          </a:p>
          <a:p>
            <a:pPr marL="0" indent="0">
              <a:buNone/>
            </a:pPr>
            <a:r>
              <a:rPr lang="en-US" dirty="0" smtClean="0"/>
              <a:t>	</a:t>
            </a:r>
            <a:r>
              <a:rPr lang="en-US" dirty="0"/>
              <a:t>PRINT 'Average title price is more than $15.'</a:t>
            </a:r>
            <a:r>
              <a:rPr lang="en-US" dirty="0" smtClean="0"/>
              <a:t>	</a:t>
            </a:r>
            <a:endParaRPr lang="es-AR" dirty="0"/>
          </a:p>
        </p:txBody>
      </p:sp>
    </p:spTree>
    <p:extLst>
      <p:ext uri="{BB962C8B-B14F-4D97-AF65-F5344CB8AC3E}">
        <p14:creationId xmlns:p14="http://schemas.microsoft.com/office/powerpoint/2010/main" val="1586164272"/>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MANEJO DE ERRORES</a:t>
            </a:r>
            <a:br>
              <a:rPr lang="es-ES" dirty="0" smtClean="0"/>
            </a:br>
            <a:endParaRPr lang="es-AR" dirty="0"/>
          </a:p>
        </p:txBody>
      </p:sp>
      <p:sp>
        <p:nvSpPr>
          <p:cNvPr id="3" name="Marcador de contenido 2"/>
          <p:cNvSpPr>
            <a:spLocks noGrp="1"/>
          </p:cNvSpPr>
          <p:nvPr>
            <p:ph idx="1"/>
          </p:nvPr>
        </p:nvSpPr>
        <p:spPr/>
        <p:txBody>
          <a:bodyPr>
            <a:normAutofit/>
          </a:bodyPr>
          <a:lstStyle/>
          <a:p>
            <a:r>
              <a:rPr lang="es-AR" b="1" i="1" dirty="0" smtClean="0"/>
              <a:t>Niveles de Severidad del Error</a:t>
            </a:r>
            <a:r>
              <a:rPr lang="es-AR" dirty="0" smtClean="0"/>
              <a:t>: el sistema genera una severidad del error, ese valor va entre 0 – 24.  El nivel de severidad del 0 al 10 son errores no graves y el DBMS no los muestra como errores.  Del nivel 11 al 16 indica errores que pueden ser resueltos por el usuario.  Del nivel 17 al 19 indica errores de software que no pueden ser resueltos por el usuario. Del nivel 20 al 24 indica errores del sistema que son irrecuperables, </a:t>
            </a:r>
            <a:r>
              <a:rPr lang="es-AR" dirty="0"/>
              <a:t>lo que significa que ya no está en ejecución la tarea de Motor de base de datos que esté ejecutando una instrucción o </a:t>
            </a:r>
            <a:r>
              <a:rPr lang="es-AR" dirty="0" smtClean="0"/>
              <a:t>lote. </a:t>
            </a:r>
            <a:endParaRPr lang="es-AR" dirty="0"/>
          </a:p>
        </p:txBody>
      </p:sp>
    </p:spTree>
    <p:extLst>
      <p:ext uri="{BB962C8B-B14F-4D97-AF65-F5344CB8AC3E}">
        <p14:creationId xmlns:p14="http://schemas.microsoft.com/office/powerpoint/2010/main" val="345291814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MANEJO DE ERRORES</a:t>
            </a:r>
            <a:br>
              <a:rPr lang="es-ES" dirty="0" smtClean="0"/>
            </a:br>
            <a:endParaRPr lang="es-AR" dirty="0"/>
          </a:p>
        </p:txBody>
      </p:sp>
      <p:sp>
        <p:nvSpPr>
          <p:cNvPr id="4" name="3 Marcador de contenido"/>
          <p:cNvSpPr>
            <a:spLocks noGrp="1"/>
          </p:cNvSpPr>
          <p:nvPr>
            <p:ph idx="1"/>
          </p:nvPr>
        </p:nvSpPr>
        <p:spPr/>
        <p:txBody>
          <a:bodyPr/>
          <a:lstStyle/>
          <a:p>
            <a:endParaRPr lang="es-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781" y="1395782"/>
            <a:ext cx="8221094" cy="5365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1806500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MANEJO DE ERRORES</a:t>
            </a:r>
            <a:br>
              <a:rPr lang="es-ES" dirty="0" smtClean="0"/>
            </a:br>
            <a:endParaRPr lang="es-AR" dirty="0"/>
          </a:p>
        </p:txBody>
      </p:sp>
      <p:sp>
        <p:nvSpPr>
          <p:cNvPr id="3" name="Marcador de contenido 2"/>
          <p:cNvSpPr>
            <a:spLocks noGrp="1"/>
          </p:cNvSpPr>
          <p:nvPr>
            <p:ph idx="1"/>
          </p:nvPr>
        </p:nvSpPr>
        <p:spPr/>
        <p:txBody>
          <a:bodyPr>
            <a:normAutofit fontScale="92500" lnSpcReduction="10000"/>
          </a:bodyPr>
          <a:lstStyle/>
          <a:p>
            <a:r>
              <a:rPr lang="es-AR" b="1" dirty="0"/>
              <a:t>Mensajes de </a:t>
            </a:r>
            <a:r>
              <a:rPr lang="es-AR" b="1" dirty="0" smtClean="0"/>
              <a:t>error:  </a:t>
            </a:r>
            <a:r>
              <a:rPr lang="es-AR" dirty="0" smtClean="0"/>
              <a:t>SQL </a:t>
            </a:r>
            <a:r>
              <a:rPr lang="es-AR" dirty="0"/>
              <a:t>Server tienen una vista de catálogo con los mensajes definidos por defecto, la vista es </a:t>
            </a:r>
            <a:r>
              <a:rPr lang="es-AR" b="1" dirty="0" err="1"/>
              <a:t>sys.messages</a:t>
            </a:r>
            <a:r>
              <a:rPr lang="es-AR" dirty="0"/>
              <a:t>, a la cual se le pueden añadir mensajes de error con sus parámetros respectivos usando el procedimiento almacenado </a:t>
            </a:r>
            <a:r>
              <a:rPr lang="es-AR" b="1" dirty="0" err="1" smtClean="0"/>
              <a:t>sp_addmessage</a:t>
            </a:r>
            <a:r>
              <a:rPr lang="es-AR" dirty="0" smtClean="0"/>
              <a:t>.  </a:t>
            </a:r>
            <a:endParaRPr lang="es-AR" dirty="0"/>
          </a:p>
          <a:p>
            <a:endParaRPr lang="es-AR" dirty="0" smtClean="0"/>
          </a:p>
          <a:p>
            <a:r>
              <a:rPr lang="es-AR" b="1" i="1" dirty="0" smtClean="0"/>
              <a:t>RAISERROR</a:t>
            </a:r>
            <a:r>
              <a:rPr lang="es-AR" dirty="0" smtClean="0"/>
              <a:t> </a:t>
            </a:r>
            <a:r>
              <a:rPr lang="es-AR" dirty="0"/>
              <a:t>puede hacer referencia a un mensaje de error definidos por el usuario almacenados en la vista </a:t>
            </a:r>
            <a:r>
              <a:rPr lang="es-AR" dirty="0" smtClean="0"/>
              <a:t>de catálogo </a:t>
            </a:r>
            <a:r>
              <a:rPr lang="es-AR" dirty="0" err="1"/>
              <a:t>sys.messages</a:t>
            </a:r>
            <a:r>
              <a:rPr lang="es-AR" dirty="0"/>
              <a:t> </a:t>
            </a:r>
            <a:r>
              <a:rPr lang="es-AR" dirty="0" smtClean="0"/>
              <a:t>o puede </a:t>
            </a:r>
            <a:r>
              <a:rPr lang="es-AR" dirty="0"/>
              <a:t>generar un mensaje dinámicamente. </a:t>
            </a:r>
            <a:endParaRPr lang="es-AR" dirty="0" smtClean="0"/>
          </a:p>
          <a:p>
            <a:endParaRPr lang="es-AR" dirty="0"/>
          </a:p>
          <a:p>
            <a:r>
              <a:rPr lang="es-AR" dirty="0" smtClean="0"/>
              <a:t>Para </a:t>
            </a:r>
            <a:r>
              <a:rPr lang="es-AR" dirty="0"/>
              <a:t>visualizar los mensajes de la vista de catálogo </a:t>
            </a:r>
            <a:r>
              <a:rPr lang="es-AR" dirty="0" err="1"/>
              <a:t>Sys.messages</a:t>
            </a:r>
            <a:r>
              <a:rPr lang="es-AR" dirty="0"/>
              <a:t> puede ejecutar la siguiente instrucción.</a:t>
            </a:r>
          </a:p>
          <a:p>
            <a:pPr marL="0" indent="0">
              <a:buNone/>
            </a:pPr>
            <a:r>
              <a:rPr lang="es-AR" b="1" dirty="0" smtClean="0"/>
              <a:t>	</a:t>
            </a:r>
            <a:r>
              <a:rPr lang="es-AR" b="1" dirty="0" err="1" smtClean="0"/>
              <a:t>select</a:t>
            </a:r>
            <a:r>
              <a:rPr lang="es-AR" b="1" dirty="0" smtClean="0"/>
              <a:t> </a:t>
            </a:r>
            <a:r>
              <a:rPr lang="es-AR" b="1" dirty="0"/>
              <a:t>* </a:t>
            </a:r>
            <a:r>
              <a:rPr lang="es-AR" b="1" dirty="0" err="1"/>
              <a:t>from</a:t>
            </a:r>
            <a:r>
              <a:rPr lang="es-AR" b="1" dirty="0"/>
              <a:t> </a:t>
            </a:r>
            <a:r>
              <a:rPr lang="es-AR" b="1" dirty="0" err="1"/>
              <a:t>sys.messages</a:t>
            </a:r>
            <a:endParaRPr lang="es-AR" dirty="0"/>
          </a:p>
        </p:txBody>
      </p:sp>
    </p:spTree>
    <p:extLst>
      <p:ext uri="{BB962C8B-B14F-4D97-AF65-F5344CB8AC3E}">
        <p14:creationId xmlns:p14="http://schemas.microsoft.com/office/powerpoint/2010/main" val="159722449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MANEJO DE ERRORES</a:t>
            </a:r>
            <a:br>
              <a:rPr lang="es-ES" dirty="0" smtClean="0"/>
            </a:br>
            <a:endParaRPr lang="es-AR" dirty="0"/>
          </a:p>
        </p:txBody>
      </p:sp>
      <p:sp>
        <p:nvSpPr>
          <p:cNvPr id="3" name="Marcador de contenido 2"/>
          <p:cNvSpPr>
            <a:spLocks noGrp="1"/>
          </p:cNvSpPr>
          <p:nvPr>
            <p:ph idx="1"/>
          </p:nvPr>
        </p:nvSpPr>
        <p:spPr/>
        <p:txBody>
          <a:bodyPr>
            <a:normAutofit/>
          </a:bodyPr>
          <a:lstStyle/>
          <a:p>
            <a:r>
              <a:rPr lang="es-AR" b="1" i="1" dirty="0" smtClean="0"/>
              <a:t>RAISERROR: </a:t>
            </a:r>
            <a:r>
              <a:rPr lang="es-AR" dirty="0" smtClean="0"/>
              <a:t>Devuelve </a:t>
            </a:r>
            <a:r>
              <a:rPr lang="es-AR" dirty="0"/>
              <a:t>un mensaje de error definido por el usuario y establece un indicador del sistema para registrar que se ha producido un error. Con RAISERROR, el cliente puede obtener una entrada de la tabla </a:t>
            </a:r>
            <a:r>
              <a:rPr lang="es-AR" b="1" dirty="0" err="1"/>
              <a:t>sysmessages</a:t>
            </a:r>
            <a:r>
              <a:rPr lang="es-AR" dirty="0"/>
              <a:t> o generar un mensaje dinámicamente con una gravedad definida por el usuario y con información acerca del estado. Una vez definido, el mensaje se devuelve al cliente como un mensaje de error del servidor.</a:t>
            </a:r>
          </a:p>
          <a:p>
            <a:endParaRPr lang="en-US" b="1" dirty="0" smtClean="0"/>
          </a:p>
          <a:p>
            <a:r>
              <a:rPr lang="en-US" b="1" dirty="0" err="1" smtClean="0"/>
              <a:t>Sintaxis</a:t>
            </a:r>
            <a:endParaRPr lang="es-AR" b="1" dirty="0"/>
          </a:p>
          <a:p>
            <a:pPr marL="0" indent="0">
              <a:buNone/>
            </a:pPr>
            <a:r>
              <a:rPr lang="en-US" dirty="0" smtClean="0"/>
              <a:t>	</a:t>
            </a:r>
          </a:p>
          <a:p>
            <a:pPr marL="0" indent="0">
              <a:buNone/>
            </a:pPr>
            <a:r>
              <a:rPr lang="en-US" dirty="0"/>
              <a:t>	</a:t>
            </a:r>
            <a:r>
              <a:rPr lang="en-US" dirty="0" smtClean="0"/>
              <a:t>RAISERROR </a:t>
            </a:r>
            <a:r>
              <a:rPr lang="en-US" b="1" dirty="0"/>
              <a:t>( </a:t>
            </a:r>
            <a:r>
              <a:rPr lang="en-US" i="1" dirty="0" err="1" smtClean="0"/>
              <a:t>msg_id</a:t>
            </a:r>
            <a:r>
              <a:rPr lang="en-US" dirty="0" smtClean="0"/>
              <a:t> </a:t>
            </a:r>
            <a:r>
              <a:rPr lang="en-US" dirty="0"/>
              <a:t>| </a:t>
            </a:r>
            <a:r>
              <a:rPr lang="en-US" i="1" dirty="0" err="1"/>
              <a:t>msg_str</a:t>
            </a:r>
            <a:r>
              <a:rPr lang="en-US" i="1" dirty="0"/>
              <a:t> </a:t>
            </a:r>
            <a:r>
              <a:rPr lang="en-US" dirty="0" smtClean="0"/>
              <a:t> </a:t>
            </a:r>
            <a:r>
              <a:rPr lang="en-US" b="1" dirty="0"/>
              <a:t>,</a:t>
            </a:r>
            <a:r>
              <a:rPr lang="en-US" dirty="0"/>
              <a:t> </a:t>
            </a:r>
            <a:r>
              <a:rPr lang="en-US" i="1" dirty="0"/>
              <a:t>severity </a:t>
            </a:r>
            <a:r>
              <a:rPr lang="en-US" b="1" dirty="0" smtClean="0"/>
              <a:t>) </a:t>
            </a:r>
            <a:r>
              <a:rPr lang="en-US" dirty="0" smtClean="0"/>
              <a:t> </a:t>
            </a:r>
            <a:endParaRPr lang="es-AR" dirty="0"/>
          </a:p>
        </p:txBody>
      </p:sp>
    </p:spTree>
    <p:extLst>
      <p:ext uri="{BB962C8B-B14F-4D97-AF65-F5344CB8AC3E}">
        <p14:creationId xmlns:p14="http://schemas.microsoft.com/office/powerpoint/2010/main" val="336569104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MANEJO DE ERRORES</a:t>
            </a:r>
            <a:br>
              <a:rPr lang="es-ES" dirty="0" smtClean="0"/>
            </a:br>
            <a:endParaRPr lang="es-AR" dirty="0"/>
          </a:p>
        </p:txBody>
      </p:sp>
      <p:sp>
        <p:nvSpPr>
          <p:cNvPr id="3" name="Marcador de contenido 2"/>
          <p:cNvSpPr>
            <a:spLocks noGrp="1"/>
          </p:cNvSpPr>
          <p:nvPr>
            <p:ph idx="1"/>
          </p:nvPr>
        </p:nvSpPr>
        <p:spPr/>
        <p:txBody>
          <a:bodyPr>
            <a:normAutofit fontScale="70000" lnSpcReduction="20000"/>
          </a:bodyPr>
          <a:lstStyle/>
          <a:p>
            <a:r>
              <a:rPr lang="es-AR" b="1" i="1" dirty="0" smtClean="0"/>
              <a:t>Try Catch</a:t>
            </a:r>
            <a:r>
              <a:rPr lang="es-AR" b="1" dirty="0" smtClean="0"/>
              <a:t>: </a:t>
            </a:r>
            <a:r>
              <a:rPr lang="es-AR" dirty="0" smtClean="0"/>
              <a:t>Permite </a:t>
            </a:r>
            <a:r>
              <a:rPr lang="es-AR" dirty="0"/>
              <a:t>implementar el manejo de errores para </a:t>
            </a:r>
            <a:r>
              <a:rPr lang="es-AR" dirty="0" err="1"/>
              <a:t>Transact</a:t>
            </a:r>
            <a:r>
              <a:rPr lang="es-AR" dirty="0"/>
              <a:t>-SQL, esta estructura es similar a la de los lenguajes de </a:t>
            </a:r>
            <a:r>
              <a:rPr lang="es-AR" dirty="0" smtClean="0"/>
              <a:t>programación. La </a:t>
            </a:r>
            <a:r>
              <a:rPr lang="es-AR" dirty="0"/>
              <a:t>sentencias </a:t>
            </a:r>
            <a:r>
              <a:rPr lang="es-AR" dirty="0" err="1"/>
              <a:t>Transact</a:t>
            </a:r>
            <a:r>
              <a:rPr lang="es-AR" dirty="0"/>
              <a:t>-SQL que pueden dar error se incluyen en el bloque TRY. Si se produce un error en el bloque TRY,  el control se pasa a otro grupo de sentencias incluidas en un bloque CATCH.</a:t>
            </a:r>
          </a:p>
          <a:p>
            <a:endParaRPr lang="es-AR" b="1" dirty="0" smtClean="0"/>
          </a:p>
          <a:p>
            <a:r>
              <a:rPr lang="es-AR" b="1" dirty="0" smtClean="0"/>
              <a:t>Sintaxis</a:t>
            </a:r>
            <a:r>
              <a:rPr lang="es-AR" b="1" dirty="0"/>
              <a:t>:</a:t>
            </a:r>
            <a:endParaRPr lang="es-AR" dirty="0"/>
          </a:p>
          <a:p>
            <a:pPr marL="0" indent="0">
              <a:buNone/>
            </a:pPr>
            <a:r>
              <a:rPr lang="es-AR" dirty="0" smtClean="0"/>
              <a:t>	</a:t>
            </a:r>
          </a:p>
          <a:p>
            <a:pPr marL="0" indent="0">
              <a:buNone/>
            </a:pPr>
            <a:r>
              <a:rPr lang="es-AR" dirty="0"/>
              <a:t>	</a:t>
            </a:r>
            <a:r>
              <a:rPr lang="es-AR" dirty="0" smtClean="0"/>
              <a:t>BEGIN </a:t>
            </a:r>
            <a:r>
              <a:rPr lang="es-AR" dirty="0"/>
              <a:t>TRY</a:t>
            </a:r>
          </a:p>
          <a:p>
            <a:pPr marL="0" indent="0">
              <a:buNone/>
            </a:pPr>
            <a:r>
              <a:rPr lang="es-AR" dirty="0" smtClean="0"/>
              <a:t>	Instrucciones </a:t>
            </a:r>
            <a:r>
              <a:rPr lang="es-AR" dirty="0" err="1"/>
              <a:t>Transact</a:t>
            </a:r>
            <a:r>
              <a:rPr lang="es-AR" dirty="0"/>
              <a:t> – SQL que pueden dar error</a:t>
            </a:r>
          </a:p>
          <a:p>
            <a:pPr marL="0" indent="0">
              <a:buNone/>
            </a:pPr>
            <a:r>
              <a:rPr lang="es-AR" dirty="0" smtClean="0"/>
              <a:t>	END </a:t>
            </a:r>
            <a:r>
              <a:rPr lang="es-AR" dirty="0"/>
              <a:t>TRY</a:t>
            </a:r>
          </a:p>
          <a:p>
            <a:pPr marL="0" indent="0">
              <a:buNone/>
            </a:pPr>
            <a:r>
              <a:rPr lang="es-AR" dirty="0" smtClean="0"/>
              <a:t>	</a:t>
            </a:r>
          </a:p>
          <a:p>
            <a:pPr marL="0" indent="0">
              <a:buNone/>
            </a:pPr>
            <a:r>
              <a:rPr lang="es-AR" dirty="0"/>
              <a:t>	</a:t>
            </a:r>
            <a:r>
              <a:rPr lang="es-AR" dirty="0" smtClean="0"/>
              <a:t>BEGIN </a:t>
            </a:r>
            <a:r>
              <a:rPr lang="es-AR" dirty="0"/>
              <a:t>CATCH</a:t>
            </a:r>
          </a:p>
          <a:p>
            <a:pPr marL="0" indent="0">
              <a:buNone/>
            </a:pPr>
            <a:r>
              <a:rPr lang="es-AR" dirty="0" smtClean="0"/>
              <a:t>	Instrucciones </a:t>
            </a:r>
            <a:r>
              <a:rPr lang="es-AR" dirty="0" err="1"/>
              <a:t>Transact</a:t>
            </a:r>
            <a:r>
              <a:rPr lang="es-AR" dirty="0"/>
              <a:t> – SQL para manejar el error</a:t>
            </a:r>
          </a:p>
          <a:p>
            <a:pPr marL="0" indent="0">
              <a:buNone/>
            </a:pPr>
            <a:r>
              <a:rPr lang="es-AR" dirty="0" smtClean="0"/>
              <a:t>	END </a:t>
            </a:r>
            <a:r>
              <a:rPr lang="es-AR" dirty="0"/>
              <a:t>CATCH</a:t>
            </a:r>
          </a:p>
        </p:txBody>
      </p:sp>
    </p:spTree>
    <p:extLst>
      <p:ext uri="{BB962C8B-B14F-4D97-AF65-F5344CB8AC3E}">
        <p14:creationId xmlns:p14="http://schemas.microsoft.com/office/powerpoint/2010/main" val="4901636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MANEJO DE ERRORES</a:t>
            </a:r>
            <a:br>
              <a:rPr lang="es-ES" dirty="0" smtClean="0"/>
            </a:br>
            <a:endParaRPr lang="es-AR" dirty="0"/>
          </a:p>
        </p:txBody>
      </p:sp>
      <p:sp>
        <p:nvSpPr>
          <p:cNvPr id="3" name="Marcador de contenido 2"/>
          <p:cNvSpPr>
            <a:spLocks noGrp="1"/>
          </p:cNvSpPr>
          <p:nvPr>
            <p:ph idx="1"/>
          </p:nvPr>
        </p:nvSpPr>
        <p:spPr>
          <a:xfrm>
            <a:off x="1112937" y="2052918"/>
            <a:ext cx="8946541" cy="4195481"/>
          </a:xfrm>
        </p:spPr>
        <p:txBody>
          <a:bodyPr>
            <a:normAutofit fontScale="62500" lnSpcReduction="20000"/>
          </a:bodyPr>
          <a:lstStyle/>
          <a:p>
            <a:pPr marL="0" indent="0">
              <a:buNone/>
            </a:pPr>
            <a:r>
              <a:rPr lang="es-AR" dirty="0" smtClean="0"/>
              <a:t>El </a:t>
            </a:r>
            <a:r>
              <a:rPr lang="es-AR" dirty="0"/>
              <a:t>siguiente ejemplo muestra una división entre CERO, lo que arroja error, luego se muestran los valores de cada función. Se utiliza la estructura Try Catch cuya explicación está al final de este artículo.</a:t>
            </a:r>
          </a:p>
          <a:p>
            <a:endParaRPr lang="es-ES" b="1" dirty="0" smtClean="0"/>
          </a:p>
          <a:p>
            <a:pPr marL="0" indent="0">
              <a:buNone/>
            </a:pPr>
            <a:r>
              <a:rPr lang="es-AR" dirty="0" smtClean="0"/>
              <a:t>	BEGIN </a:t>
            </a:r>
            <a:r>
              <a:rPr lang="es-AR" dirty="0"/>
              <a:t>TRY</a:t>
            </a:r>
          </a:p>
          <a:p>
            <a:pPr marL="0" indent="0">
              <a:buNone/>
            </a:pPr>
            <a:r>
              <a:rPr lang="es-AR" dirty="0" smtClean="0"/>
              <a:t>	DECLARE </a:t>
            </a:r>
            <a:r>
              <a:rPr lang="es-AR" dirty="0"/>
              <a:t>@Valor1 </a:t>
            </a:r>
            <a:r>
              <a:rPr lang="es-AR" dirty="0" err="1"/>
              <a:t>Numeric</a:t>
            </a:r>
            <a:r>
              <a:rPr lang="es-AR" dirty="0"/>
              <a:t>(9,2),@Valor2 </a:t>
            </a:r>
            <a:r>
              <a:rPr lang="es-AR" dirty="0" err="1"/>
              <a:t>Numeric</a:t>
            </a:r>
            <a:r>
              <a:rPr lang="es-AR" dirty="0"/>
              <a:t>(9,2), @</a:t>
            </a:r>
            <a:r>
              <a:rPr lang="es-AR" dirty="0" err="1"/>
              <a:t>Division</a:t>
            </a:r>
            <a:r>
              <a:rPr lang="es-AR" dirty="0"/>
              <a:t> </a:t>
            </a:r>
            <a:r>
              <a:rPr lang="es-AR" dirty="0" err="1"/>
              <a:t>Numeric</a:t>
            </a:r>
            <a:r>
              <a:rPr lang="es-AR" dirty="0"/>
              <a:t>(9,2)</a:t>
            </a:r>
          </a:p>
          <a:p>
            <a:pPr marL="0" indent="0">
              <a:buNone/>
            </a:pPr>
            <a:r>
              <a:rPr lang="es-AR" dirty="0" smtClean="0"/>
              <a:t>	SET </a:t>
            </a:r>
            <a:r>
              <a:rPr lang="es-AR" dirty="0"/>
              <a:t>@Valor1 = 100</a:t>
            </a:r>
          </a:p>
          <a:p>
            <a:pPr marL="0" indent="0">
              <a:buNone/>
            </a:pPr>
            <a:r>
              <a:rPr lang="es-AR" dirty="0" smtClean="0"/>
              <a:t>	SET </a:t>
            </a:r>
            <a:r>
              <a:rPr lang="es-AR" dirty="0"/>
              <a:t>@Valor2 = 0</a:t>
            </a:r>
          </a:p>
          <a:p>
            <a:pPr marL="0" indent="0">
              <a:buNone/>
            </a:pPr>
            <a:r>
              <a:rPr lang="es-AR" dirty="0" smtClean="0"/>
              <a:t>	SET </a:t>
            </a:r>
            <a:r>
              <a:rPr lang="es-AR" dirty="0"/>
              <a:t>@</a:t>
            </a:r>
            <a:r>
              <a:rPr lang="es-AR" dirty="0" err="1"/>
              <a:t>Division</a:t>
            </a:r>
            <a:r>
              <a:rPr lang="es-AR" dirty="0"/>
              <a:t> = @Valor1/@Valor2</a:t>
            </a:r>
          </a:p>
          <a:p>
            <a:pPr marL="0" indent="0">
              <a:buNone/>
            </a:pPr>
            <a:r>
              <a:rPr lang="es-AR" dirty="0" smtClean="0"/>
              <a:t>	PRINT </a:t>
            </a:r>
            <a:r>
              <a:rPr lang="es-AR" dirty="0"/>
              <a:t>‘La división no reporta error’</a:t>
            </a:r>
          </a:p>
          <a:p>
            <a:pPr marL="0" indent="0">
              <a:buNone/>
            </a:pPr>
            <a:r>
              <a:rPr lang="es-AR" dirty="0" smtClean="0"/>
              <a:t>	END </a:t>
            </a:r>
            <a:r>
              <a:rPr lang="es-AR" dirty="0"/>
              <a:t>TRY</a:t>
            </a:r>
          </a:p>
          <a:p>
            <a:pPr marL="0" indent="0">
              <a:buNone/>
            </a:pPr>
            <a:r>
              <a:rPr lang="es-AR" dirty="0" smtClean="0"/>
              <a:t>	BEGIN </a:t>
            </a:r>
            <a:r>
              <a:rPr lang="es-AR" dirty="0"/>
              <a:t>CATCH</a:t>
            </a:r>
          </a:p>
          <a:p>
            <a:pPr marL="0" indent="0">
              <a:buNone/>
            </a:pPr>
            <a:r>
              <a:rPr lang="es-AR" dirty="0" smtClean="0"/>
              <a:t>	SELECT </a:t>
            </a:r>
            <a:r>
              <a:rPr lang="es-AR" dirty="0"/>
              <a:t>ERROR_NUMBER() As ‘Nº de Error’, ERROR_SEVERITY() As ‘Severidad’,</a:t>
            </a:r>
          </a:p>
          <a:p>
            <a:pPr marL="0" indent="0">
              <a:buNone/>
            </a:pPr>
            <a:r>
              <a:rPr lang="es-AR" dirty="0" smtClean="0"/>
              <a:t>	ERROR_STATE</a:t>
            </a:r>
            <a:r>
              <a:rPr lang="es-AR" dirty="0"/>
              <a:t>() As ‘Estado’, ERROR_PROCEDURE() As ‘Procedimiento’, ERROR_LINE() As ‘Nº línea’,</a:t>
            </a:r>
          </a:p>
          <a:p>
            <a:pPr marL="0" indent="0">
              <a:buNone/>
            </a:pPr>
            <a:r>
              <a:rPr lang="es-AR" dirty="0" smtClean="0"/>
              <a:t>	ERROR_MESSAGE</a:t>
            </a:r>
            <a:r>
              <a:rPr lang="es-AR" dirty="0"/>
              <a:t>() As ‘Mensaje’</a:t>
            </a:r>
          </a:p>
          <a:p>
            <a:pPr marL="0" indent="0">
              <a:buNone/>
            </a:pPr>
            <a:r>
              <a:rPr lang="es-AR" dirty="0" smtClean="0"/>
              <a:t>	END </a:t>
            </a:r>
            <a:r>
              <a:rPr lang="es-AR" dirty="0"/>
              <a:t>CATCH</a:t>
            </a:r>
          </a:p>
          <a:p>
            <a:endParaRPr lang="es-AR" b="1" dirty="0"/>
          </a:p>
          <a:p>
            <a:pPr marL="0" indent="0">
              <a:buNone/>
            </a:pPr>
            <a:endParaRPr lang="es-AR" dirty="0"/>
          </a:p>
        </p:txBody>
      </p:sp>
    </p:spTree>
    <p:extLst>
      <p:ext uri="{BB962C8B-B14F-4D97-AF65-F5344CB8AC3E}">
        <p14:creationId xmlns:p14="http://schemas.microsoft.com/office/powerpoint/2010/main" val="7618089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TRANSACCIONALIDAD</a:t>
            </a:r>
            <a:br>
              <a:rPr lang="es-ES" dirty="0" smtClean="0"/>
            </a:br>
            <a:endParaRPr lang="es-AR" dirty="0"/>
          </a:p>
        </p:txBody>
      </p:sp>
      <p:sp>
        <p:nvSpPr>
          <p:cNvPr id="3" name="Marcador de contenido 2"/>
          <p:cNvSpPr>
            <a:spLocks noGrp="1"/>
          </p:cNvSpPr>
          <p:nvPr>
            <p:ph idx="1"/>
          </p:nvPr>
        </p:nvSpPr>
        <p:spPr/>
        <p:txBody>
          <a:bodyPr>
            <a:normAutofit/>
          </a:bodyPr>
          <a:lstStyle/>
          <a:p>
            <a:r>
              <a:rPr lang="es-ES" b="1" i="1" dirty="0" smtClean="0"/>
              <a:t>Atomicidad</a:t>
            </a:r>
            <a:r>
              <a:rPr lang="es-ES" dirty="0" smtClean="0"/>
              <a:t>: Es la propiedad de un DBMS que permite unificar un grupo de sentencias en un bloque denominado Transacción de los que o bien se ejecutan todas o ninguna, o sea, las transacciones son completas.</a:t>
            </a:r>
          </a:p>
          <a:p>
            <a:endParaRPr lang="es-ES" dirty="0" smtClean="0"/>
          </a:p>
          <a:p>
            <a:r>
              <a:rPr lang="es-ES" b="1" i="1" dirty="0" smtClean="0"/>
              <a:t>Transacción</a:t>
            </a:r>
            <a:r>
              <a:rPr lang="es-ES" dirty="0" smtClean="0"/>
              <a:t>: es un conjunto de sentencias que se incluyen en un bloque y que se ejecutan en su conjunto siendo para el DBMS el equivalente a una sola instrucción.  Pudiendo ejecutarse todas correctamente y cerrar la transacción o que alguna de ellas produzca un error lo cual genera que se vuelva al estado de los datos anterior al </a:t>
            </a:r>
            <a:r>
              <a:rPr lang="es-ES" dirty="0" err="1" smtClean="0"/>
              <a:t>incio</a:t>
            </a:r>
            <a:r>
              <a:rPr lang="es-ES" dirty="0" smtClean="0"/>
              <a:t> de la transacción.  </a:t>
            </a:r>
            <a:endParaRPr lang="es-AR" dirty="0"/>
          </a:p>
        </p:txBody>
      </p:sp>
    </p:spTree>
    <p:extLst>
      <p:ext uri="{BB962C8B-B14F-4D97-AF65-F5344CB8AC3E}">
        <p14:creationId xmlns:p14="http://schemas.microsoft.com/office/powerpoint/2010/main" val="9909664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TRANSACCIONALIDAD</a:t>
            </a:r>
            <a:br>
              <a:rPr lang="es-ES" dirty="0" smtClean="0"/>
            </a:br>
            <a:endParaRPr lang="es-AR" dirty="0"/>
          </a:p>
        </p:txBody>
      </p:sp>
      <p:sp>
        <p:nvSpPr>
          <p:cNvPr id="3" name="Marcador de contenido 2"/>
          <p:cNvSpPr>
            <a:spLocks noGrp="1"/>
          </p:cNvSpPr>
          <p:nvPr>
            <p:ph idx="1"/>
          </p:nvPr>
        </p:nvSpPr>
        <p:spPr/>
        <p:txBody>
          <a:bodyPr>
            <a:normAutofit/>
          </a:bodyPr>
          <a:lstStyle/>
          <a:p>
            <a:r>
              <a:rPr lang="es-AR" b="1" i="1" dirty="0"/>
              <a:t>BEGIN TRANSACTION</a:t>
            </a:r>
          </a:p>
          <a:p>
            <a:pPr marL="0" indent="0">
              <a:buNone/>
            </a:pPr>
            <a:endParaRPr lang="es-AR" dirty="0" smtClean="0"/>
          </a:p>
          <a:p>
            <a:pPr marL="0" indent="0">
              <a:buNone/>
            </a:pPr>
            <a:r>
              <a:rPr lang="es-AR" dirty="0" smtClean="0"/>
              <a:t>	Marca </a:t>
            </a:r>
            <a:r>
              <a:rPr lang="es-AR" dirty="0"/>
              <a:t>el punto de inicio de una transacción local explícita. La </a:t>
            </a:r>
            <a:r>
              <a:rPr lang="es-AR" dirty="0" smtClean="0"/>
              <a:t>	instrucción </a:t>
            </a:r>
            <a:r>
              <a:rPr lang="es-AR" dirty="0"/>
              <a:t>BEGIN TRANSACTION incrementa @@TRANCOUNT en 1.</a:t>
            </a:r>
          </a:p>
          <a:p>
            <a:endParaRPr lang="en-US" b="1" dirty="0" smtClean="0"/>
          </a:p>
          <a:p>
            <a:r>
              <a:rPr lang="en-US" b="1" dirty="0" err="1" smtClean="0"/>
              <a:t>Sintaxis</a:t>
            </a:r>
            <a:endParaRPr lang="es-AR" b="1" dirty="0"/>
          </a:p>
          <a:p>
            <a:endParaRPr lang="en-US" dirty="0" smtClean="0"/>
          </a:p>
          <a:p>
            <a:pPr marL="0" indent="0">
              <a:buNone/>
            </a:pPr>
            <a:r>
              <a:rPr lang="en-US" dirty="0"/>
              <a:t>	</a:t>
            </a:r>
            <a:r>
              <a:rPr lang="en-US" dirty="0" smtClean="0"/>
              <a:t>BEGIN TRAN[SACTION] [</a:t>
            </a:r>
            <a:r>
              <a:rPr lang="en-US" i="1" dirty="0" err="1" smtClean="0"/>
              <a:t>transaction_name</a:t>
            </a:r>
            <a:r>
              <a:rPr lang="en-US" dirty="0" smtClean="0"/>
              <a:t> |</a:t>
            </a:r>
            <a:r>
              <a:rPr lang="en-US" i="1" dirty="0" smtClean="0"/>
              <a:t>@</a:t>
            </a:r>
            <a:r>
              <a:rPr lang="en-US" i="1" dirty="0" err="1" smtClean="0"/>
              <a:t>tran_name_variable</a:t>
            </a:r>
            <a:r>
              <a:rPr lang="en-US" dirty="0" smtClean="0"/>
              <a:t>] </a:t>
            </a:r>
            <a:endParaRPr lang="es-AR" dirty="0"/>
          </a:p>
        </p:txBody>
      </p:sp>
    </p:spTree>
    <p:extLst>
      <p:ext uri="{BB962C8B-B14F-4D97-AF65-F5344CB8AC3E}">
        <p14:creationId xmlns:p14="http://schemas.microsoft.com/office/powerpoint/2010/main" val="288409604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TRANSACCIONALIDAD</a:t>
            </a:r>
            <a:br>
              <a:rPr lang="es-ES" dirty="0" smtClean="0"/>
            </a:br>
            <a:endParaRPr lang="es-AR" dirty="0"/>
          </a:p>
        </p:txBody>
      </p:sp>
      <p:sp>
        <p:nvSpPr>
          <p:cNvPr id="3" name="Marcador de contenido 2"/>
          <p:cNvSpPr>
            <a:spLocks noGrp="1"/>
          </p:cNvSpPr>
          <p:nvPr>
            <p:ph idx="1"/>
          </p:nvPr>
        </p:nvSpPr>
        <p:spPr/>
        <p:txBody>
          <a:bodyPr>
            <a:normAutofit fontScale="92500" lnSpcReduction="10000"/>
          </a:bodyPr>
          <a:lstStyle/>
          <a:p>
            <a:r>
              <a:rPr lang="en-US" b="1" i="1" dirty="0"/>
              <a:t>COMMIT TRANSACTION</a:t>
            </a:r>
            <a:endParaRPr lang="es-AR" b="1" i="1" dirty="0"/>
          </a:p>
          <a:p>
            <a:pPr marL="0" indent="0">
              <a:buNone/>
            </a:pPr>
            <a:r>
              <a:rPr lang="es-AR" dirty="0" smtClean="0"/>
              <a:t>	Marca </a:t>
            </a:r>
            <a:r>
              <a:rPr lang="es-AR" dirty="0"/>
              <a:t>el final de una transacción correcta, implícita o definida </a:t>
            </a:r>
            <a:r>
              <a:rPr lang="es-AR" dirty="0" smtClean="0"/>
              <a:t>por </a:t>
            </a:r>
            <a:r>
              <a:rPr lang="es-AR" dirty="0"/>
              <a:t>el </a:t>
            </a:r>
            <a:r>
              <a:rPr lang="es-AR" dirty="0" smtClean="0"/>
              <a:t>	usuario</a:t>
            </a:r>
            <a:r>
              <a:rPr lang="es-AR" dirty="0"/>
              <a:t>. Si @@TRANCOUNT es 1, COMMIT TRANSACTION hace </a:t>
            </a:r>
            <a:r>
              <a:rPr lang="es-AR" dirty="0" smtClean="0"/>
              <a:t>que 	todas </a:t>
            </a:r>
            <a:r>
              <a:rPr lang="es-AR" dirty="0"/>
              <a:t>las modificaciones efectuadas sobre los datos desde el </a:t>
            </a:r>
            <a:r>
              <a:rPr lang="es-AR" dirty="0" smtClean="0"/>
              <a:t>inicio </a:t>
            </a:r>
            <a:r>
              <a:rPr lang="es-AR" dirty="0"/>
              <a:t>de </a:t>
            </a:r>
            <a:r>
              <a:rPr lang="es-AR" dirty="0" smtClean="0"/>
              <a:t>	la </a:t>
            </a:r>
            <a:r>
              <a:rPr lang="es-AR" dirty="0"/>
              <a:t>transacción sean parte permanente de la base de </a:t>
            </a:r>
            <a:r>
              <a:rPr lang="es-AR" dirty="0" smtClean="0"/>
              <a:t>datos</a:t>
            </a:r>
            <a:r>
              <a:rPr lang="es-AR" dirty="0"/>
              <a:t>, libera los </a:t>
            </a:r>
            <a:r>
              <a:rPr lang="es-AR" dirty="0" smtClean="0"/>
              <a:t>	recursos </a:t>
            </a:r>
            <a:r>
              <a:rPr lang="es-AR" dirty="0"/>
              <a:t>mantenidos por la conexión y reduce </a:t>
            </a:r>
            <a:r>
              <a:rPr lang="es-AR" dirty="0" smtClean="0"/>
              <a:t>@@</a:t>
            </a:r>
            <a:r>
              <a:rPr lang="es-AR" dirty="0"/>
              <a:t>TRANCOUNT a 0. Si </a:t>
            </a:r>
            <a:r>
              <a:rPr lang="es-AR" dirty="0" smtClean="0"/>
              <a:t>	@@</a:t>
            </a:r>
            <a:r>
              <a:rPr lang="es-AR" dirty="0"/>
              <a:t>TRANCOUNT es mayor que 1, COMMIT </a:t>
            </a:r>
            <a:r>
              <a:rPr lang="es-AR" dirty="0" smtClean="0"/>
              <a:t>	TRANSACTION </a:t>
            </a:r>
            <a:r>
              <a:rPr lang="es-AR" dirty="0"/>
              <a:t>sólo reduce </a:t>
            </a:r>
            <a:r>
              <a:rPr lang="es-AR" dirty="0" smtClean="0"/>
              <a:t>	@@</a:t>
            </a:r>
            <a:r>
              <a:rPr lang="es-AR" dirty="0"/>
              <a:t>TRANCOUNT en 1.</a:t>
            </a:r>
          </a:p>
          <a:p>
            <a:endParaRPr lang="en-US" b="1" dirty="0" smtClean="0"/>
          </a:p>
          <a:p>
            <a:r>
              <a:rPr lang="en-US" b="1" dirty="0" err="1" smtClean="0"/>
              <a:t>Sintaxis</a:t>
            </a:r>
            <a:endParaRPr lang="es-AR" b="1" dirty="0"/>
          </a:p>
          <a:p>
            <a:endParaRPr lang="en-US" dirty="0" smtClean="0"/>
          </a:p>
          <a:p>
            <a:pPr marL="0" indent="0">
              <a:buNone/>
            </a:pPr>
            <a:r>
              <a:rPr lang="en-US" dirty="0" smtClean="0"/>
              <a:t>	COMMIT [TRAN[SACTION] [</a:t>
            </a:r>
            <a:r>
              <a:rPr lang="en-US" i="1" dirty="0" err="1" smtClean="0"/>
              <a:t>transaction_name</a:t>
            </a:r>
            <a:r>
              <a:rPr lang="en-US" dirty="0" smtClean="0"/>
              <a:t> </a:t>
            </a:r>
            <a:r>
              <a:rPr lang="en-US" dirty="0"/>
              <a:t>| </a:t>
            </a:r>
            <a:r>
              <a:rPr lang="en-US" b="1" dirty="0"/>
              <a:t>@</a:t>
            </a:r>
            <a:r>
              <a:rPr lang="en-US" i="1" dirty="0" err="1" smtClean="0"/>
              <a:t>tran_name_variable</a:t>
            </a:r>
            <a:r>
              <a:rPr lang="en-US" dirty="0" smtClean="0"/>
              <a:t>]]</a:t>
            </a:r>
            <a:endParaRPr lang="es-AR" dirty="0"/>
          </a:p>
        </p:txBody>
      </p:sp>
    </p:spTree>
    <p:extLst>
      <p:ext uri="{BB962C8B-B14F-4D97-AF65-F5344CB8AC3E}">
        <p14:creationId xmlns:p14="http://schemas.microsoft.com/office/powerpoint/2010/main" val="10328100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TRANSACCIONALIDAD</a:t>
            </a:r>
            <a:br>
              <a:rPr lang="es-ES" dirty="0" smtClean="0"/>
            </a:br>
            <a:endParaRPr lang="es-AR" dirty="0"/>
          </a:p>
        </p:txBody>
      </p:sp>
      <p:sp>
        <p:nvSpPr>
          <p:cNvPr id="3" name="Marcador de contenido 2"/>
          <p:cNvSpPr>
            <a:spLocks noGrp="1"/>
          </p:cNvSpPr>
          <p:nvPr>
            <p:ph idx="1"/>
          </p:nvPr>
        </p:nvSpPr>
        <p:spPr/>
        <p:txBody>
          <a:bodyPr>
            <a:normAutofit/>
          </a:bodyPr>
          <a:lstStyle/>
          <a:p>
            <a:r>
              <a:rPr lang="en-US" b="1" i="1" dirty="0"/>
              <a:t>ROLLBACK TRANSACTION</a:t>
            </a:r>
            <a:endParaRPr lang="es-AR" b="1" i="1" dirty="0"/>
          </a:p>
          <a:p>
            <a:pPr marL="0" indent="0">
              <a:buNone/>
            </a:pPr>
            <a:endParaRPr lang="es-AR" dirty="0" smtClean="0"/>
          </a:p>
          <a:p>
            <a:pPr marL="0" indent="0">
              <a:buNone/>
            </a:pPr>
            <a:r>
              <a:rPr lang="es-AR" dirty="0" smtClean="0"/>
              <a:t>	Deshace </a:t>
            </a:r>
            <a:r>
              <a:rPr lang="es-AR" dirty="0"/>
              <a:t>una transacción explícita o implícita hasta el inicio de la </a:t>
            </a:r>
            <a:r>
              <a:rPr lang="es-AR" dirty="0" smtClean="0"/>
              <a:t>	transacción </a:t>
            </a:r>
            <a:r>
              <a:rPr lang="es-AR" dirty="0"/>
              <a:t>o hasta un punto de almacenamiento dentro de una </a:t>
            </a:r>
            <a:r>
              <a:rPr lang="es-AR" dirty="0" smtClean="0"/>
              <a:t>	transacción</a:t>
            </a:r>
            <a:r>
              <a:rPr lang="es-AR" dirty="0"/>
              <a:t>.</a:t>
            </a:r>
          </a:p>
          <a:p>
            <a:endParaRPr lang="en-US" b="1" dirty="0" smtClean="0"/>
          </a:p>
          <a:p>
            <a:r>
              <a:rPr lang="en-US" b="1" dirty="0" err="1" smtClean="0"/>
              <a:t>Sintaxis</a:t>
            </a:r>
            <a:endParaRPr lang="es-AR" b="1" dirty="0"/>
          </a:p>
          <a:p>
            <a:pPr marL="0" indent="0">
              <a:buNone/>
            </a:pPr>
            <a:endParaRPr lang="en-US" dirty="0" smtClean="0"/>
          </a:p>
          <a:p>
            <a:pPr marL="0" indent="0">
              <a:buNone/>
            </a:pPr>
            <a:r>
              <a:rPr lang="en-US" dirty="0"/>
              <a:t>	</a:t>
            </a:r>
            <a:r>
              <a:rPr lang="en-US" sz="1800" dirty="0" smtClean="0"/>
              <a:t>ROLLBACK [TRAN[SACTION] [</a:t>
            </a:r>
            <a:r>
              <a:rPr lang="en-US" sz="1800" i="1" dirty="0" err="1" smtClean="0"/>
              <a:t>transaction_name</a:t>
            </a:r>
            <a:r>
              <a:rPr lang="en-US" sz="1800" i="1" dirty="0" smtClean="0"/>
              <a:t> </a:t>
            </a:r>
            <a:r>
              <a:rPr lang="en-US" sz="1800" dirty="0" smtClean="0"/>
              <a:t>|@</a:t>
            </a:r>
            <a:r>
              <a:rPr lang="en-US" sz="1800" i="1" dirty="0" err="1" smtClean="0"/>
              <a:t>tran_name_variable</a:t>
            </a:r>
            <a:r>
              <a:rPr lang="en-US" sz="1800" dirty="0" smtClean="0"/>
              <a:t>]</a:t>
            </a:r>
            <a:endParaRPr lang="es-AR" sz="1800" dirty="0"/>
          </a:p>
        </p:txBody>
      </p:sp>
    </p:spTree>
    <p:extLst>
      <p:ext uri="{BB962C8B-B14F-4D97-AF65-F5344CB8AC3E}">
        <p14:creationId xmlns:p14="http://schemas.microsoft.com/office/powerpoint/2010/main" val="2522936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CONTROLES DE FLUJO</a:t>
            </a:r>
            <a:endParaRPr lang="es-AR" dirty="0"/>
          </a:p>
        </p:txBody>
      </p:sp>
      <p:sp>
        <p:nvSpPr>
          <p:cNvPr id="3" name="Marcador de contenido 2"/>
          <p:cNvSpPr>
            <a:spLocks noGrp="1"/>
          </p:cNvSpPr>
          <p:nvPr>
            <p:ph idx="1"/>
          </p:nvPr>
        </p:nvSpPr>
        <p:spPr/>
        <p:txBody>
          <a:bodyPr>
            <a:normAutofit fontScale="92500" lnSpcReduction="20000"/>
          </a:bodyPr>
          <a:lstStyle/>
          <a:p>
            <a:r>
              <a:rPr lang="en-US" b="1" i="1" dirty="0"/>
              <a:t>BEGIN...END</a:t>
            </a:r>
            <a:endParaRPr lang="es-AR" b="1" i="1" dirty="0"/>
          </a:p>
          <a:p>
            <a:pPr marL="457200" lvl="1" indent="0">
              <a:buNone/>
            </a:pPr>
            <a:endParaRPr lang="es-ES" dirty="0"/>
          </a:p>
          <a:p>
            <a:pPr marL="457200" lvl="1" indent="0">
              <a:buNone/>
            </a:pPr>
            <a:r>
              <a:rPr lang="es-AR" dirty="0"/>
              <a:t>Encierra un conjunto de instrucciones </a:t>
            </a:r>
            <a:r>
              <a:rPr lang="es-AR" dirty="0" err="1"/>
              <a:t>Transact</a:t>
            </a:r>
            <a:r>
              <a:rPr lang="es-AR" dirty="0"/>
              <a:t>-SQL de forma que se pueda ejecutar. BEGIN y END </a:t>
            </a:r>
            <a:r>
              <a:rPr lang="es-AR" dirty="0" smtClean="0"/>
              <a:t>son   </a:t>
            </a:r>
            <a:r>
              <a:rPr lang="es-AR" dirty="0"/>
              <a:t>palabras clave del lenguaje de control de flujo. </a:t>
            </a:r>
          </a:p>
          <a:p>
            <a:pPr lvl="1"/>
            <a:endParaRPr lang="es-ES" dirty="0"/>
          </a:p>
          <a:p>
            <a:r>
              <a:rPr lang="es-AR" dirty="0" smtClean="0"/>
              <a:t>	</a:t>
            </a:r>
            <a:r>
              <a:rPr lang="en-US" b="1" dirty="0" err="1"/>
              <a:t>Sintaxis</a:t>
            </a:r>
            <a:endParaRPr lang="es-AR" b="1" dirty="0"/>
          </a:p>
          <a:p>
            <a:pPr marL="0" indent="0">
              <a:buNone/>
            </a:pPr>
            <a:r>
              <a:rPr lang="en-US" dirty="0" smtClean="0"/>
              <a:t>	</a:t>
            </a:r>
          </a:p>
          <a:p>
            <a:pPr marL="0" indent="0">
              <a:buNone/>
            </a:pPr>
            <a:r>
              <a:rPr lang="en-US" dirty="0"/>
              <a:t>	</a:t>
            </a:r>
            <a:r>
              <a:rPr lang="en-US" dirty="0" smtClean="0"/>
              <a:t>BEGIN</a:t>
            </a:r>
            <a:r>
              <a:rPr lang="en-US" dirty="0"/>
              <a:t/>
            </a:r>
            <a:br>
              <a:rPr lang="en-US" dirty="0"/>
            </a:br>
            <a:r>
              <a:rPr lang="en-US" dirty="0"/>
              <a:t>    </a:t>
            </a:r>
            <a:r>
              <a:rPr lang="en-US" dirty="0" smtClean="0"/>
              <a:t>		</a:t>
            </a:r>
            <a:r>
              <a:rPr lang="en-US" dirty="0"/>
              <a:t/>
            </a:r>
            <a:br>
              <a:rPr lang="en-US" dirty="0"/>
            </a:br>
            <a:r>
              <a:rPr lang="en-US" dirty="0"/>
              <a:t>        </a:t>
            </a:r>
            <a:r>
              <a:rPr lang="en-US" dirty="0" smtClean="0"/>
              <a:t>		</a:t>
            </a:r>
            <a:r>
              <a:rPr lang="en-US" i="1" dirty="0" err="1" smtClean="0"/>
              <a:t>sql_statement</a:t>
            </a:r>
            <a:r>
              <a:rPr lang="en-US" i="1" dirty="0" smtClean="0"/>
              <a:t> </a:t>
            </a:r>
            <a:r>
              <a:rPr lang="en-US" dirty="0" smtClean="0"/>
              <a:t>| </a:t>
            </a:r>
            <a:r>
              <a:rPr lang="en-US" i="1" dirty="0" err="1"/>
              <a:t>statement_block</a:t>
            </a:r>
            <a:r>
              <a:rPr lang="en-US" i="1" dirty="0"/>
              <a:t> </a:t>
            </a:r>
            <a:br>
              <a:rPr lang="en-US" i="1" dirty="0"/>
            </a:br>
            <a:r>
              <a:rPr lang="en-US" dirty="0"/>
              <a:t>    </a:t>
            </a:r>
            <a:r>
              <a:rPr lang="en-US" dirty="0" smtClean="0"/>
              <a:t>		 </a:t>
            </a:r>
            <a:r>
              <a:rPr lang="en-US" dirty="0"/>
              <a:t/>
            </a:r>
            <a:br>
              <a:rPr lang="en-US" dirty="0"/>
            </a:br>
            <a:r>
              <a:rPr lang="en-US" dirty="0" smtClean="0"/>
              <a:t>	 END</a:t>
            </a:r>
            <a:endParaRPr lang="es-AR" dirty="0"/>
          </a:p>
          <a:p>
            <a:pPr marL="0" indent="0">
              <a:buNone/>
            </a:pPr>
            <a:r>
              <a:rPr lang="es-AR" dirty="0" smtClean="0"/>
              <a:t>	</a:t>
            </a:r>
          </a:p>
        </p:txBody>
      </p:sp>
    </p:spTree>
    <p:extLst>
      <p:ext uri="{BB962C8B-B14F-4D97-AF65-F5344CB8AC3E}">
        <p14:creationId xmlns:p14="http://schemas.microsoft.com/office/powerpoint/2010/main" val="418878121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TRANSACCIONALIDAD</a:t>
            </a:r>
            <a:br>
              <a:rPr lang="es-ES" dirty="0" smtClean="0"/>
            </a:br>
            <a:endParaRPr lang="es-AR" dirty="0"/>
          </a:p>
        </p:txBody>
      </p:sp>
      <p:sp>
        <p:nvSpPr>
          <p:cNvPr id="3" name="Marcador de contenido 2"/>
          <p:cNvSpPr>
            <a:spLocks noGrp="1"/>
          </p:cNvSpPr>
          <p:nvPr>
            <p:ph idx="1"/>
          </p:nvPr>
        </p:nvSpPr>
        <p:spPr/>
        <p:txBody>
          <a:bodyPr>
            <a:normAutofit/>
          </a:bodyPr>
          <a:lstStyle/>
          <a:p>
            <a:r>
              <a:rPr lang="es-AR" b="1" i="1" dirty="0" smtClean="0"/>
              <a:t>Ejemplos</a:t>
            </a:r>
          </a:p>
          <a:p>
            <a:endParaRPr lang="es-ES" b="1" i="1" dirty="0"/>
          </a:p>
          <a:p>
            <a:pPr marL="0" indent="0">
              <a:buNone/>
            </a:pPr>
            <a:r>
              <a:rPr lang="en-US" dirty="0" smtClean="0"/>
              <a:t>	DECLARE </a:t>
            </a:r>
            <a:r>
              <a:rPr lang="en-US" dirty="0"/>
              <a:t>@</a:t>
            </a:r>
            <a:r>
              <a:rPr lang="en-US" dirty="0" err="1"/>
              <a:t>TranName</a:t>
            </a:r>
            <a:r>
              <a:rPr lang="en-US" dirty="0"/>
              <a:t> VARCHAR(20</a:t>
            </a:r>
            <a:r>
              <a:rPr lang="en-US" dirty="0" smtClean="0"/>
              <a:t>)</a:t>
            </a:r>
          </a:p>
          <a:p>
            <a:pPr marL="0" indent="0">
              <a:buNone/>
            </a:pPr>
            <a:r>
              <a:rPr lang="en-US" dirty="0"/>
              <a:t>	</a:t>
            </a:r>
            <a:r>
              <a:rPr lang="en-US" dirty="0" smtClean="0"/>
              <a:t>SELECT </a:t>
            </a:r>
            <a:r>
              <a:rPr lang="en-US" dirty="0"/>
              <a:t>@</a:t>
            </a:r>
            <a:r>
              <a:rPr lang="en-US" dirty="0" err="1"/>
              <a:t>TranName</a:t>
            </a:r>
            <a:r>
              <a:rPr lang="en-US" dirty="0"/>
              <a:t> = '</a:t>
            </a:r>
            <a:r>
              <a:rPr lang="en-US" dirty="0" err="1"/>
              <a:t>MyTransaction</a:t>
            </a:r>
            <a:r>
              <a:rPr lang="en-US" dirty="0"/>
              <a:t>' </a:t>
            </a:r>
            <a:endParaRPr lang="en-US" dirty="0" smtClean="0"/>
          </a:p>
          <a:p>
            <a:pPr marL="0" indent="0">
              <a:buNone/>
            </a:pPr>
            <a:r>
              <a:rPr lang="en-US" dirty="0"/>
              <a:t>	</a:t>
            </a:r>
            <a:r>
              <a:rPr lang="en-US" dirty="0" smtClean="0"/>
              <a:t>BEGIN </a:t>
            </a:r>
            <a:r>
              <a:rPr lang="en-US" dirty="0"/>
              <a:t>TRANSACTION @</a:t>
            </a:r>
            <a:r>
              <a:rPr lang="en-US" dirty="0" err="1" smtClean="0"/>
              <a:t>TranName</a:t>
            </a:r>
            <a:endParaRPr lang="en-US" dirty="0" smtClean="0"/>
          </a:p>
          <a:p>
            <a:pPr marL="0" indent="0">
              <a:buNone/>
            </a:pPr>
            <a:r>
              <a:rPr lang="en-US" dirty="0"/>
              <a:t>	</a:t>
            </a:r>
            <a:r>
              <a:rPr lang="en-US" dirty="0" smtClean="0"/>
              <a:t>	UPDATE </a:t>
            </a:r>
            <a:r>
              <a:rPr lang="en-US" dirty="0" err="1"/>
              <a:t>royschedSET</a:t>
            </a:r>
            <a:r>
              <a:rPr lang="en-US" dirty="0"/>
              <a:t> royalty = royalty * </a:t>
            </a:r>
            <a:r>
              <a:rPr lang="en-US" dirty="0" smtClean="0"/>
              <a:t>1.10</a:t>
            </a:r>
          </a:p>
          <a:p>
            <a:pPr marL="0" indent="0">
              <a:buNone/>
            </a:pPr>
            <a:r>
              <a:rPr lang="en-US" dirty="0"/>
              <a:t>	</a:t>
            </a:r>
            <a:r>
              <a:rPr lang="en-US" dirty="0" smtClean="0"/>
              <a:t>	WHERE </a:t>
            </a:r>
            <a:r>
              <a:rPr lang="en-US" dirty="0" err="1"/>
              <a:t>title_id</a:t>
            </a:r>
            <a:r>
              <a:rPr lang="en-US" dirty="0"/>
              <a:t> LIKE 'Pc</a:t>
            </a:r>
            <a:r>
              <a:rPr lang="en-US" dirty="0" smtClean="0"/>
              <a:t>%‘</a:t>
            </a:r>
          </a:p>
          <a:p>
            <a:pPr marL="0" indent="0">
              <a:buNone/>
            </a:pPr>
            <a:r>
              <a:rPr lang="en-US" dirty="0"/>
              <a:t>	</a:t>
            </a:r>
            <a:r>
              <a:rPr lang="es-AR" dirty="0" smtClean="0"/>
              <a:t>COMMIT </a:t>
            </a:r>
            <a:r>
              <a:rPr lang="es-AR" dirty="0"/>
              <a:t>TRANSACTION </a:t>
            </a:r>
            <a:r>
              <a:rPr lang="es-AR" dirty="0" err="1"/>
              <a:t>MyTransaction</a:t>
            </a:r>
            <a:endParaRPr lang="es-AR" b="1" i="1" dirty="0" smtClean="0"/>
          </a:p>
        </p:txBody>
      </p:sp>
    </p:spTree>
    <p:extLst>
      <p:ext uri="{BB962C8B-B14F-4D97-AF65-F5344CB8AC3E}">
        <p14:creationId xmlns:p14="http://schemas.microsoft.com/office/powerpoint/2010/main" val="383719055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CACHE</a:t>
            </a:r>
            <a:br>
              <a:rPr lang="es-ES" dirty="0" smtClean="0"/>
            </a:br>
            <a:endParaRPr lang="es-AR" dirty="0"/>
          </a:p>
        </p:txBody>
      </p:sp>
      <p:pic>
        <p:nvPicPr>
          <p:cNvPr id="5123" name="Picture 3"/>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85050" y="1540042"/>
            <a:ext cx="6753374" cy="50585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067944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CONCURRENCIA y BLOQUEOS</a:t>
            </a:r>
            <a:br>
              <a:rPr lang="es-ES" dirty="0" smtClean="0"/>
            </a:br>
            <a:endParaRPr lang="es-AR" dirty="0"/>
          </a:p>
        </p:txBody>
      </p:sp>
      <p:sp>
        <p:nvSpPr>
          <p:cNvPr id="3" name="Marcador de contenido 2"/>
          <p:cNvSpPr>
            <a:spLocks noGrp="1"/>
          </p:cNvSpPr>
          <p:nvPr>
            <p:ph idx="1"/>
          </p:nvPr>
        </p:nvSpPr>
        <p:spPr/>
        <p:txBody>
          <a:bodyPr>
            <a:normAutofit/>
          </a:bodyPr>
          <a:lstStyle/>
          <a:p>
            <a:r>
              <a:rPr lang="es-AR" dirty="0"/>
              <a:t>Los niveles de aislamiento de transacciones controlan lo siguiente:</a:t>
            </a:r>
            <a:endParaRPr lang="es-AR" sz="1800" dirty="0"/>
          </a:p>
          <a:p>
            <a:pPr lvl="1"/>
            <a:endParaRPr lang="es-AR" dirty="0" smtClean="0"/>
          </a:p>
          <a:p>
            <a:pPr lvl="1"/>
            <a:r>
              <a:rPr lang="es-AR" dirty="0" smtClean="0"/>
              <a:t>Controla </a:t>
            </a:r>
            <a:r>
              <a:rPr lang="es-AR" dirty="0"/>
              <a:t>si se realizan bloqueos cuando se leen los datos y qué tipos de bloqueos se solicitan.</a:t>
            </a:r>
            <a:endParaRPr lang="es-AR" sz="1600" dirty="0"/>
          </a:p>
          <a:p>
            <a:pPr lvl="1"/>
            <a:r>
              <a:rPr lang="es-AR" dirty="0"/>
              <a:t>Duración de los bloqueos de lectura.</a:t>
            </a:r>
            <a:endParaRPr lang="es-AR" sz="1600" dirty="0"/>
          </a:p>
          <a:p>
            <a:pPr lvl="1"/>
            <a:r>
              <a:rPr lang="es-AR" dirty="0"/>
              <a:t>Si una operación de lectura que hace referencia a filas modificadas por otra transacción:</a:t>
            </a:r>
            <a:endParaRPr lang="es-AR" sz="1600" dirty="0"/>
          </a:p>
          <a:p>
            <a:pPr lvl="2"/>
            <a:r>
              <a:rPr lang="es-AR" dirty="0"/>
              <a:t>Se bloquea hasta que se libera el bloqueo exclusivo de la fila.</a:t>
            </a:r>
            <a:endParaRPr lang="es-AR" sz="1400" dirty="0"/>
          </a:p>
          <a:p>
            <a:pPr lvl="2"/>
            <a:r>
              <a:rPr lang="es-AR" dirty="0"/>
              <a:t>Recupera la versión confirmada de la fila que existía en el momento en el que se inició la instrucción o la transacción.</a:t>
            </a:r>
            <a:endParaRPr lang="es-AR" sz="1400" dirty="0"/>
          </a:p>
          <a:p>
            <a:pPr lvl="2"/>
            <a:r>
              <a:rPr lang="es-AR" dirty="0"/>
              <a:t>Lee la modificación de los datos no confirmada.</a:t>
            </a:r>
            <a:endParaRPr lang="es-AR" sz="1400" dirty="0"/>
          </a:p>
        </p:txBody>
      </p:sp>
    </p:spTree>
    <p:extLst>
      <p:ext uri="{BB962C8B-B14F-4D97-AF65-F5344CB8AC3E}">
        <p14:creationId xmlns:p14="http://schemas.microsoft.com/office/powerpoint/2010/main" val="365915861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CONCURRENCIA y BLOQUEOS</a:t>
            </a:r>
            <a:br>
              <a:rPr lang="es-ES" dirty="0" smtClean="0"/>
            </a:br>
            <a:endParaRPr lang="es-AR" dirty="0"/>
          </a:p>
        </p:txBody>
      </p:sp>
      <p:sp>
        <p:nvSpPr>
          <p:cNvPr id="3" name="Marcador de contenido 2"/>
          <p:cNvSpPr>
            <a:spLocks noGrp="1"/>
          </p:cNvSpPr>
          <p:nvPr>
            <p:ph idx="1"/>
          </p:nvPr>
        </p:nvSpPr>
        <p:spPr/>
        <p:txBody>
          <a:bodyPr>
            <a:normAutofit lnSpcReduction="10000"/>
          </a:bodyPr>
          <a:lstStyle/>
          <a:p>
            <a:r>
              <a:rPr lang="es-AR" dirty="0"/>
              <a:t>La selección de un nivel de aislamiento de transacción no afecta a los bloqueos adquiridos para proteger las modificaciones de datos. Siempre se obtiene un bloqueo exclusivo en los datos modificados de una transacción, bloqueo que se mantiene hasta que se completa la transacción, </a:t>
            </a:r>
            <a:endParaRPr lang="es-AR" dirty="0" smtClean="0"/>
          </a:p>
          <a:p>
            <a:endParaRPr lang="es-AR" dirty="0" smtClean="0"/>
          </a:p>
          <a:p>
            <a:r>
              <a:rPr lang="es-AR" dirty="0" smtClean="0"/>
              <a:t>Un nivel de aislamiento menor significa que los usuarios tienen un mayor acceso a los datos simultáneamente, con lo que aumentan los efectos de la simultaneidad que pueden experimentar, como las lecturas de datos sucios o la pérdida de actualizaciones. Por el contrario, un nivel de aislamiento mayor reduce los tipos de efectos de simultaneidad, pero requiere más recursos del sistema y aumenta las posibilidades de que una transacción bloquee a otra.</a:t>
            </a:r>
          </a:p>
        </p:txBody>
      </p:sp>
    </p:spTree>
    <p:extLst>
      <p:ext uri="{BB962C8B-B14F-4D97-AF65-F5344CB8AC3E}">
        <p14:creationId xmlns:p14="http://schemas.microsoft.com/office/powerpoint/2010/main" val="13033586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CONCURRENCIA y BLOQUEOS</a:t>
            </a:r>
            <a:br>
              <a:rPr lang="es-ES" dirty="0" smtClean="0"/>
            </a:br>
            <a:endParaRPr lang="es-AR" dirty="0"/>
          </a:p>
        </p:txBody>
      </p:sp>
      <p:sp>
        <p:nvSpPr>
          <p:cNvPr id="3" name="Marcador de contenido 2"/>
          <p:cNvSpPr>
            <a:spLocks noGrp="1"/>
          </p:cNvSpPr>
          <p:nvPr>
            <p:ph idx="1"/>
          </p:nvPr>
        </p:nvSpPr>
        <p:spPr/>
        <p:txBody>
          <a:bodyPr>
            <a:normAutofit/>
          </a:bodyPr>
          <a:lstStyle/>
          <a:p>
            <a:r>
              <a:rPr lang="es-AR" b="1" i="1" dirty="0" smtClean="0"/>
              <a:t>Lectura Sucia</a:t>
            </a:r>
            <a:r>
              <a:rPr lang="es-AR" dirty="0" smtClean="0"/>
              <a:t>: se produce </a:t>
            </a:r>
            <a:r>
              <a:rPr lang="es-ES" dirty="0" smtClean="0"/>
              <a:t>cuando </a:t>
            </a:r>
            <a:r>
              <a:rPr lang="es-ES" dirty="0"/>
              <a:t>se le permite a una transacción </a:t>
            </a:r>
            <a:r>
              <a:rPr lang="es-ES" dirty="0" smtClean="0"/>
              <a:t>la lectura de </a:t>
            </a:r>
            <a:r>
              <a:rPr lang="es-ES" dirty="0"/>
              <a:t>una fila que ha sido modificada por otra transacción concurrente pero todavía no ha sido cometida</a:t>
            </a:r>
            <a:endParaRPr lang="es-AR" dirty="0" smtClean="0"/>
          </a:p>
          <a:p>
            <a:endParaRPr lang="es-AR" dirty="0" smtClean="0"/>
          </a:p>
          <a:p>
            <a:r>
              <a:rPr lang="es-AR" b="1" i="1" dirty="0" smtClean="0"/>
              <a:t>Lectura no Repetible</a:t>
            </a:r>
            <a:r>
              <a:rPr lang="es-AR" dirty="0" smtClean="0"/>
              <a:t>:  se produce </a:t>
            </a:r>
            <a:r>
              <a:rPr lang="es-ES" dirty="0"/>
              <a:t>ocurre </a:t>
            </a:r>
            <a:r>
              <a:rPr lang="es-ES" dirty="0" smtClean="0"/>
              <a:t>en </a:t>
            </a:r>
            <a:r>
              <a:rPr lang="es-ES" dirty="0"/>
              <a:t>el curso de una transacción una fila se lee dos veces y los valores no coinciden</a:t>
            </a:r>
            <a:endParaRPr lang="es-AR" dirty="0" smtClean="0"/>
          </a:p>
          <a:p>
            <a:endParaRPr lang="es-AR" dirty="0" smtClean="0"/>
          </a:p>
          <a:p>
            <a:r>
              <a:rPr lang="es-AR" b="1" i="1" dirty="0" smtClean="0"/>
              <a:t>Datos fantasma</a:t>
            </a:r>
            <a:r>
              <a:rPr lang="es-AR" dirty="0" smtClean="0"/>
              <a:t>: se produce</a:t>
            </a:r>
            <a:r>
              <a:rPr lang="es-ES" dirty="0" smtClean="0"/>
              <a:t> </a:t>
            </a:r>
            <a:r>
              <a:rPr lang="es-ES" dirty="0"/>
              <a:t>cuando, durante una transacción, se ejecutan dos consultas idénticas, y los resultados de la segunda no son iguales a los de la primera. </a:t>
            </a:r>
            <a:endParaRPr lang="es-AR" dirty="0" smtClean="0"/>
          </a:p>
        </p:txBody>
      </p:sp>
    </p:spTree>
    <p:extLst>
      <p:ext uri="{BB962C8B-B14F-4D97-AF65-F5344CB8AC3E}">
        <p14:creationId xmlns:p14="http://schemas.microsoft.com/office/powerpoint/2010/main" val="53914495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ISOLATION LEVEL</a:t>
            </a:r>
            <a:br>
              <a:rPr lang="es-ES" dirty="0" smtClean="0"/>
            </a:br>
            <a:endParaRPr lang="es-AR" dirty="0"/>
          </a:p>
        </p:txBody>
      </p:sp>
      <p:sp>
        <p:nvSpPr>
          <p:cNvPr id="3" name="Marcador de contenido 2"/>
          <p:cNvSpPr>
            <a:spLocks noGrp="1"/>
          </p:cNvSpPr>
          <p:nvPr>
            <p:ph idx="1"/>
          </p:nvPr>
        </p:nvSpPr>
        <p:spPr/>
        <p:txBody>
          <a:bodyPr>
            <a:normAutofit/>
          </a:bodyPr>
          <a:lstStyle/>
          <a:p>
            <a:r>
              <a:rPr lang="es-AR" b="1" i="1" dirty="0"/>
              <a:t>SET TRANSACTION ISOLATION LEVEL</a:t>
            </a:r>
          </a:p>
          <a:p>
            <a:pPr marL="0" indent="0">
              <a:buNone/>
            </a:pPr>
            <a:r>
              <a:rPr lang="es-AR" dirty="0" smtClean="0"/>
              <a:t>	Controla </a:t>
            </a:r>
            <a:r>
              <a:rPr lang="es-AR" dirty="0"/>
              <a:t>el comportamiento de bloqueo predeterminado de </a:t>
            </a:r>
            <a:r>
              <a:rPr lang="es-AR" dirty="0" smtClean="0"/>
              <a:t>	todas </a:t>
            </a:r>
            <a:r>
              <a:rPr lang="es-AR" dirty="0"/>
              <a:t>las instrucciones SELECT de Microsoft® SQL Server™ </a:t>
            </a:r>
            <a:r>
              <a:rPr lang="es-AR" dirty="0" smtClean="0"/>
              <a:t>	ejecutadas </a:t>
            </a:r>
            <a:r>
              <a:rPr lang="es-AR" dirty="0"/>
              <a:t>en una conexión.</a:t>
            </a:r>
          </a:p>
          <a:p>
            <a:endParaRPr lang="en-US" b="1" dirty="0" smtClean="0"/>
          </a:p>
          <a:p>
            <a:r>
              <a:rPr lang="en-US" b="1" dirty="0" err="1" smtClean="0"/>
              <a:t>Sintaxis</a:t>
            </a:r>
            <a:endParaRPr lang="es-AR" b="1" dirty="0"/>
          </a:p>
          <a:p>
            <a:endParaRPr lang="en-US" dirty="0" smtClean="0"/>
          </a:p>
          <a:p>
            <a:pPr marL="0" indent="0">
              <a:buNone/>
            </a:pPr>
            <a:r>
              <a:rPr lang="en-US" dirty="0"/>
              <a:t>	</a:t>
            </a:r>
            <a:r>
              <a:rPr lang="en-US" dirty="0" smtClean="0"/>
              <a:t>SET </a:t>
            </a:r>
            <a:r>
              <a:rPr lang="en-US" dirty="0"/>
              <a:t>TRANSACTION ISOLATION </a:t>
            </a:r>
            <a:r>
              <a:rPr lang="en-US" dirty="0" smtClean="0"/>
              <a:t>LEVEL  READ COMMITTED | </a:t>
            </a:r>
          </a:p>
          <a:p>
            <a:pPr marL="0" indent="0">
              <a:buNone/>
            </a:pPr>
            <a:r>
              <a:rPr lang="en-US" dirty="0"/>
              <a:t>	</a:t>
            </a:r>
            <a:r>
              <a:rPr lang="en-US" dirty="0" smtClean="0"/>
              <a:t>READ UNCOMMITTED | </a:t>
            </a:r>
            <a:r>
              <a:rPr lang="en-US" dirty="0"/>
              <a:t>REPEATABLE </a:t>
            </a:r>
            <a:r>
              <a:rPr lang="en-US" dirty="0" smtClean="0"/>
              <a:t>READ | SERIALIZABLE</a:t>
            </a:r>
            <a:endParaRPr lang="es-AR" dirty="0"/>
          </a:p>
        </p:txBody>
      </p:sp>
    </p:spTree>
    <p:extLst>
      <p:ext uri="{BB962C8B-B14F-4D97-AF65-F5344CB8AC3E}">
        <p14:creationId xmlns:p14="http://schemas.microsoft.com/office/powerpoint/2010/main" val="205403623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ISOLATION LEVEL</a:t>
            </a:r>
            <a:br>
              <a:rPr lang="es-ES" dirty="0" smtClean="0"/>
            </a:br>
            <a:endParaRPr lang="es-AR" dirty="0"/>
          </a:p>
        </p:txBody>
      </p:sp>
      <p:sp>
        <p:nvSpPr>
          <p:cNvPr id="3" name="Marcador de contenido 2"/>
          <p:cNvSpPr>
            <a:spLocks noGrp="1"/>
          </p:cNvSpPr>
          <p:nvPr>
            <p:ph idx="1"/>
          </p:nvPr>
        </p:nvSpPr>
        <p:spPr/>
        <p:txBody>
          <a:bodyPr>
            <a:normAutofit/>
          </a:bodyPr>
          <a:lstStyle/>
          <a:p>
            <a:r>
              <a:rPr lang="es-AR" b="1" dirty="0"/>
              <a:t>READ </a:t>
            </a:r>
            <a:r>
              <a:rPr lang="es-AR" b="1" dirty="0" smtClean="0"/>
              <a:t>UNCOMMITTED</a:t>
            </a:r>
            <a:endParaRPr lang="es-AR" b="1" dirty="0"/>
          </a:p>
          <a:p>
            <a:pPr marL="0" indent="0">
              <a:buNone/>
            </a:pPr>
            <a:r>
              <a:rPr lang="es-AR" dirty="0" smtClean="0"/>
              <a:t>	</a:t>
            </a:r>
          </a:p>
          <a:p>
            <a:pPr marL="0" indent="0">
              <a:buNone/>
            </a:pPr>
            <a:r>
              <a:rPr lang="es-AR" dirty="0" smtClean="0"/>
              <a:t>	Implementa </a:t>
            </a:r>
            <a:r>
              <a:rPr lang="es-AR" dirty="0"/>
              <a:t>las lecturas no confirmadas o el bloqueo de nivel de </a:t>
            </a:r>
            <a:r>
              <a:rPr lang="es-AR" dirty="0" smtClean="0"/>
              <a:t>	aislamiento </a:t>
            </a:r>
            <a:r>
              <a:rPr lang="es-AR" dirty="0"/>
              <a:t>0, lo que significa que no hay bloqueos compartidos y </a:t>
            </a:r>
            <a:r>
              <a:rPr lang="es-AR" dirty="0" smtClean="0"/>
              <a:t>	que </a:t>
            </a:r>
            <a:r>
              <a:rPr lang="es-AR" dirty="0"/>
              <a:t>los bloqueos exclusivos no están garantizados. Cuando se </a:t>
            </a:r>
            <a:r>
              <a:rPr lang="es-AR" dirty="0" smtClean="0"/>
              <a:t>	establece </a:t>
            </a:r>
            <a:r>
              <a:rPr lang="es-AR" dirty="0"/>
              <a:t>esta opción, es posible leer datos no confirmados, los </a:t>
            </a:r>
            <a:r>
              <a:rPr lang="es-AR" dirty="0" smtClean="0"/>
              <a:t>	valores </a:t>
            </a:r>
            <a:r>
              <a:rPr lang="es-AR" dirty="0"/>
              <a:t>pueden cambiar y pueden aparecer y desaparecer filas </a:t>
            </a:r>
            <a:r>
              <a:rPr lang="es-AR" dirty="0" smtClean="0"/>
              <a:t>	en </a:t>
            </a:r>
            <a:r>
              <a:rPr lang="es-AR" dirty="0"/>
              <a:t>el conjunto de datos antes del final de la transacción. Esta </a:t>
            </a:r>
            <a:r>
              <a:rPr lang="es-AR" dirty="0" smtClean="0"/>
              <a:t>	opción </a:t>
            </a:r>
            <a:r>
              <a:rPr lang="es-AR" dirty="0"/>
              <a:t>tiene el mismo efecto que establecer NOLOCK en todas las </a:t>
            </a:r>
            <a:r>
              <a:rPr lang="es-AR" dirty="0" smtClean="0"/>
              <a:t>	tablas </a:t>
            </a:r>
            <a:r>
              <a:rPr lang="es-AR" dirty="0"/>
              <a:t>y en todas las instrucciones SELECT de la transacción. Se </a:t>
            </a:r>
            <a:r>
              <a:rPr lang="es-AR" dirty="0" smtClean="0"/>
              <a:t>	trata </a:t>
            </a:r>
            <a:r>
              <a:rPr lang="es-AR" dirty="0"/>
              <a:t>del menos restrictivo de los cuatro niveles de aislamiento.</a:t>
            </a:r>
          </a:p>
        </p:txBody>
      </p:sp>
    </p:spTree>
    <p:extLst>
      <p:ext uri="{BB962C8B-B14F-4D97-AF65-F5344CB8AC3E}">
        <p14:creationId xmlns:p14="http://schemas.microsoft.com/office/powerpoint/2010/main" val="34356010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ISOLATION LEVEL</a:t>
            </a:r>
            <a:br>
              <a:rPr lang="es-ES" dirty="0" smtClean="0"/>
            </a:br>
            <a:endParaRPr lang="es-AR" dirty="0"/>
          </a:p>
        </p:txBody>
      </p:sp>
      <p:sp>
        <p:nvSpPr>
          <p:cNvPr id="3" name="Marcador de contenido 2"/>
          <p:cNvSpPr>
            <a:spLocks noGrp="1"/>
          </p:cNvSpPr>
          <p:nvPr>
            <p:ph idx="1"/>
          </p:nvPr>
        </p:nvSpPr>
        <p:spPr/>
        <p:txBody>
          <a:bodyPr>
            <a:normAutofit/>
          </a:bodyPr>
          <a:lstStyle/>
          <a:p>
            <a:r>
              <a:rPr lang="es-AR" b="1" dirty="0"/>
              <a:t>READ COMMITTED</a:t>
            </a:r>
          </a:p>
          <a:p>
            <a:pPr marL="0" indent="0">
              <a:buNone/>
            </a:pPr>
            <a:r>
              <a:rPr lang="es-AR" dirty="0" smtClean="0"/>
              <a:t>	</a:t>
            </a:r>
          </a:p>
          <a:p>
            <a:pPr marL="0" indent="0">
              <a:buNone/>
            </a:pPr>
            <a:r>
              <a:rPr lang="es-AR" dirty="0"/>
              <a:t>	</a:t>
            </a:r>
            <a:r>
              <a:rPr lang="es-AR" dirty="0" smtClean="0"/>
              <a:t>Especifica </a:t>
            </a:r>
            <a:r>
              <a:rPr lang="es-AR" dirty="0"/>
              <a:t>que se mantengan los bloqueos compartidos mientras </a:t>
            </a:r>
            <a:r>
              <a:rPr lang="es-AR" dirty="0" smtClean="0"/>
              <a:t>	se </a:t>
            </a:r>
            <a:r>
              <a:rPr lang="es-AR" dirty="0"/>
              <a:t>leen datos para evitar lecturas no actualizadas, pero se pueden </a:t>
            </a:r>
            <a:r>
              <a:rPr lang="es-AR" dirty="0" smtClean="0"/>
              <a:t>	modificar </a:t>
            </a:r>
            <a:r>
              <a:rPr lang="es-AR" dirty="0"/>
              <a:t>los datos antes del final de la transacción, lo que </a:t>
            </a:r>
            <a:r>
              <a:rPr lang="es-AR" dirty="0" smtClean="0"/>
              <a:t>	provoca </a:t>
            </a:r>
            <a:r>
              <a:rPr lang="es-AR" dirty="0"/>
              <a:t>lecturas no repetibles</a:t>
            </a:r>
            <a:r>
              <a:rPr lang="es-AR" i="1" dirty="0"/>
              <a:t> </a:t>
            </a:r>
            <a:r>
              <a:rPr lang="es-AR" dirty="0"/>
              <a:t>o datos fantasma. Esta opción es la </a:t>
            </a:r>
            <a:r>
              <a:rPr lang="es-AR" dirty="0" smtClean="0"/>
              <a:t>	predeterminada </a:t>
            </a:r>
            <a:r>
              <a:rPr lang="es-AR" dirty="0"/>
              <a:t>en SQL Server.</a:t>
            </a:r>
          </a:p>
        </p:txBody>
      </p:sp>
    </p:spTree>
    <p:extLst>
      <p:ext uri="{BB962C8B-B14F-4D97-AF65-F5344CB8AC3E}">
        <p14:creationId xmlns:p14="http://schemas.microsoft.com/office/powerpoint/2010/main" val="411385639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ISOLATION LEVEL</a:t>
            </a:r>
            <a:br>
              <a:rPr lang="es-ES" dirty="0" smtClean="0"/>
            </a:br>
            <a:endParaRPr lang="es-AR" dirty="0"/>
          </a:p>
        </p:txBody>
      </p:sp>
      <p:sp>
        <p:nvSpPr>
          <p:cNvPr id="3" name="Marcador de contenido 2"/>
          <p:cNvSpPr>
            <a:spLocks noGrp="1"/>
          </p:cNvSpPr>
          <p:nvPr>
            <p:ph idx="1"/>
          </p:nvPr>
        </p:nvSpPr>
        <p:spPr/>
        <p:txBody>
          <a:bodyPr>
            <a:normAutofit/>
          </a:bodyPr>
          <a:lstStyle/>
          <a:p>
            <a:r>
              <a:rPr lang="es-AR" b="1" dirty="0" smtClean="0"/>
              <a:t>REPEATABLE READ</a:t>
            </a:r>
            <a:endParaRPr lang="es-AR" b="1" dirty="0"/>
          </a:p>
          <a:p>
            <a:pPr marL="0" indent="0">
              <a:buNone/>
            </a:pPr>
            <a:r>
              <a:rPr lang="es-AR" dirty="0" smtClean="0"/>
              <a:t>	</a:t>
            </a:r>
          </a:p>
          <a:p>
            <a:pPr marL="0" indent="0">
              <a:buNone/>
            </a:pPr>
            <a:r>
              <a:rPr lang="es-AR" dirty="0" smtClean="0"/>
              <a:t>	</a:t>
            </a:r>
            <a:r>
              <a:rPr lang="es-AR" dirty="0"/>
              <a:t>Se establecen bloqueos para todos los datos utilizados en la </a:t>
            </a:r>
            <a:r>
              <a:rPr lang="es-AR" dirty="0" smtClean="0"/>
              <a:t>	consulta</a:t>
            </a:r>
            <a:r>
              <a:rPr lang="es-AR" dirty="0"/>
              <a:t>, lo que impide que otros usuarios los actualicen, aunque </a:t>
            </a:r>
            <a:r>
              <a:rPr lang="es-AR" dirty="0" smtClean="0"/>
              <a:t>	es </a:t>
            </a:r>
            <a:r>
              <a:rPr lang="es-AR" dirty="0"/>
              <a:t>posible insertar nuevas filas fantasmas en los datos que otro </a:t>
            </a:r>
            <a:r>
              <a:rPr lang="es-AR" dirty="0" smtClean="0"/>
              <a:t>	usuario </a:t>
            </a:r>
            <a:r>
              <a:rPr lang="es-AR" dirty="0"/>
              <a:t>establezca, de modo que se incluyan en lecturas </a:t>
            </a:r>
            <a:r>
              <a:rPr lang="es-AR" dirty="0" smtClean="0"/>
              <a:t>	posteriores </a:t>
            </a:r>
            <a:r>
              <a:rPr lang="es-AR" dirty="0"/>
              <a:t>de la misma transacción. Como la simultaneidad es </a:t>
            </a:r>
            <a:r>
              <a:rPr lang="es-AR" dirty="0" smtClean="0"/>
              <a:t>	inferior </a:t>
            </a:r>
            <a:r>
              <a:rPr lang="es-AR" dirty="0"/>
              <a:t>que el nivel de aislamiento predeterminado, sólo se debe </a:t>
            </a:r>
            <a:r>
              <a:rPr lang="es-AR" dirty="0" smtClean="0"/>
              <a:t>	usar </a:t>
            </a:r>
            <a:r>
              <a:rPr lang="es-AR" dirty="0"/>
              <a:t>esta opción cuando sea necesario.</a:t>
            </a:r>
          </a:p>
          <a:p>
            <a:pPr marL="0" indent="0">
              <a:buNone/>
            </a:pPr>
            <a:r>
              <a:rPr lang="es-AR" dirty="0" smtClean="0"/>
              <a:t>.</a:t>
            </a:r>
            <a:endParaRPr lang="es-AR" dirty="0"/>
          </a:p>
        </p:txBody>
      </p:sp>
    </p:spTree>
    <p:extLst>
      <p:ext uri="{BB962C8B-B14F-4D97-AF65-F5344CB8AC3E}">
        <p14:creationId xmlns:p14="http://schemas.microsoft.com/office/powerpoint/2010/main" val="46153018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ISOLATION LEVEL</a:t>
            </a:r>
            <a:br>
              <a:rPr lang="es-ES" dirty="0" smtClean="0"/>
            </a:br>
            <a:endParaRPr lang="es-AR" dirty="0"/>
          </a:p>
        </p:txBody>
      </p:sp>
      <p:sp>
        <p:nvSpPr>
          <p:cNvPr id="3" name="Marcador de contenido 2"/>
          <p:cNvSpPr>
            <a:spLocks noGrp="1"/>
          </p:cNvSpPr>
          <p:nvPr>
            <p:ph idx="1"/>
          </p:nvPr>
        </p:nvSpPr>
        <p:spPr/>
        <p:txBody>
          <a:bodyPr>
            <a:normAutofit/>
          </a:bodyPr>
          <a:lstStyle/>
          <a:p>
            <a:r>
              <a:rPr lang="es-AR" b="1" dirty="0" smtClean="0"/>
              <a:t>SERIALIZABLE</a:t>
            </a:r>
            <a:endParaRPr lang="es-AR" b="1" dirty="0"/>
          </a:p>
          <a:p>
            <a:pPr marL="0" indent="0">
              <a:buNone/>
            </a:pPr>
            <a:r>
              <a:rPr lang="es-AR" dirty="0" smtClean="0"/>
              <a:t>	</a:t>
            </a:r>
          </a:p>
          <a:p>
            <a:pPr marL="0" indent="0">
              <a:buNone/>
            </a:pPr>
            <a:r>
              <a:rPr lang="es-AR" dirty="0"/>
              <a:t>	</a:t>
            </a:r>
            <a:r>
              <a:rPr lang="es-AR" dirty="0" smtClean="0"/>
              <a:t>Se </a:t>
            </a:r>
            <a:r>
              <a:rPr lang="es-AR" dirty="0"/>
              <a:t>establece un bloqueo de intervalo en el conjunto de datos, lo </a:t>
            </a:r>
            <a:r>
              <a:rPr lang="es-AR" dirty="0" smtClean="0"/>
              <a:t>	que </a:t>
            </a:r>
            <a:r>
              <a:rPr lang="es-AR" dirty="0"/>
              <a:t>impide que otros usuarios actualicen o inserten filas en el </a:t>
            </a:r>
            <a:r>
              <a:rPr lang="es-AR" dirty="0" smtClean="0"/>
              <a:t>	conjunto </a:t>
            </a:r>
            <a:r>
              <a:rPr lang="es-AR" dirty="0"/>
              <a:t>de datos hasta que finalice la transacción. Es el más </a:t>
            </a:r>
            <a:r>
              <a:rPr lang="es-AR" dirty="0" smtClean="0"/>
              <a:t>	restrictivo </a:t>
            </a:r>
            <a:r>
              <a:rPr lang="es-AR" dirty="0"/>
              <a:t>de los cuatro niveles de aislamiento. Al ser menor la </a:t>
            </a:r>
            <a:r>
              <a:rPr lang="es-AR" dirty="0" smtClean="0"/>
              <a:t>	simultaneidad</a:t>
            </a:r>
            <a:r>
              <a:rPr lang="es-AR" dirty="0"/>
              <a:t>, sólo se debe utilizar esta opción cuando sea </a:t>
            </a:r>
            <a:r>
              <a:rPr lang="es-AR" dirty="0" smtClean="0"/>
              <a:t>	necesario</a:t>
            </a:r>
            <a:r>
              <a:rPr lang="es-AR" dirty="0"/>
              <a:t>. Esta opción tiene el mismo efecto que establecer </a:t>
            </a:r>
            <a:r>
              <a:rPr lang="es-AR" dirty="0" smtClean="0"/>
              <a:t>	HOLDLOCK </a:t>
            </a:r>
            <a:r>
              <a:rPr lang="es-AR" dirty="0"/>
              <a:t>en todas las tablas y en todas las instrucciones SELECT </a:t>
            </a:r>
            <a:r>
              <a:rPr lang="es-AR" dirty="0" smtClean="0"/>
              <a:t>	de </a:t>
            </a:r>
            <a:r>
              <a:rPr lang="es-AR" dirty="0"/>
              <a:t>la transacción.</a:t>
            </a:r>
          </a:p>
          <a:p>
            <a:pPr marL="0" indent="0">
              <a:buNone/>
            </a:pPr>
            <a:r>
              <a:rPr lang="es-AR" dirty="0" smtClean="0"/>
              <a:t>.</a:t>
            </a:r>
            <a:endParaRPr lang="es-AR" dirty="0"/>
          </a:p>
        </p:txBody>
      </p:sp>
    </p:spTree>
    <p:extLst>
      <p:ext uri="{BB962C8B-B14F-4D97-AF65-F5344CB8AC3E}">
        <p14:creationId xmlns:p14="http://schemas.microsoft.com/office/powerpoint/2010/main" val="4023523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CONTROLES DE FLUJO</a:t>
            </a:r>
            <a:endParaRPr lang="es-AR" dirty="0"/>
          </a:p>
        </p:txBody>
      </p:sp>
      <p:sp>
        <p:nvSpPr>
          <p:cNvPr id="3" name="Marcador de contenido 2"/>
          <p:cNvSpPr>
            <a:spLocks noGrp="1"/>
          </p:cNvSpPr>
          <p:nvPr>
            <p:ph idx="1"/>
          </p:nvPr>
        </p:nvSpPr>
        <p:spPr/>
        <p:txBody>
          <a:bodyPr>
            <a:normAutofit lnSpcReduction="10000"/>
          </a:bodyPr>
          <a:lstStyle/>
          <a:p>
            <a:r>
              <a:rPr lang="es-AR" b="1" i="1" dirty="0"/>
              <a:t>IF...ELSE</a:t>
            </a:r>
          </a:p>
          <a:p>
            <a:pPr marL="0" indent="0">
              <a:buNone/>
            </a:pPr>
            <a:r>
              <a:rPr lang="es-AR" dirty="0" smtClean="0"/>
              <a:t>	Impone </a:t>
            </a:r>
            <a:r>
              <a:rPr lang="es-AR" dirty="0"/>
              <a:t>condiciones en la ejecución de una instrucción </a:t>
            </a:r>
            <a:r>
              <a:rPr lang="es-AR" dirty="0" err="1" smtClean="0"/>
              <a:t>Transact</a:t>
            </a:r>
            <a:r>
              <a:rPr lang="es-AR" dirty="0" smtClean="0"/>
              <a:t>-	SQL</a:t>
            </a:r>
            <a:r>
              <a:rPr lang="es-AR" dirty="0"/>
              <a:t>. La instrucción </a:t>
            </a:r>
            <a:r>
              <a:rPr lang="es-AR" dirty="0" err="1"/>
              <a:t>Transact</a:t>
            </a:r>
            <a:r>
              <a:rPr lang="es-AR" dirty="0"/>
              <a:t>-SQL que sigue a una palabra clave IF y </a:t>
            </a:r>
            <a:r>
              <a:rPr lang="es-AR" dirty="0" smtClean="0"/>
              <a:t>	a </a:t>
            </a:r>
            <a:r>
              <a:rPr lang="es-AR" dirty="0"/>
              <a:t>su condición se ejecuta si la condición se satisface (cuando la </a:t>
            </a:r>
            <a:r>
              <a:rPr lang="es-AR" dirty="0" smtClean="0"/>
              <a:t>	expresión </a:t>
            </a:r>
            <a:r>
              <a:rPr lang="es-AR" dirty="0"/>
              <a:t>booleana devuelve TRUE). La palabra clave opcional </a:t>
            </a:r>
            <a:r>
              <a:rPr lang="es-AR" dirty="0" smtClean="0"/>
              <a:t>	ELSE </a:t>
            </a:r>
            <a:r>
              <a:rPr lang="es-AR" dirty="0"/>
              <a:t>introduce una instrucción </a:t>
            </a:r>
            <a:r>
              <a:rPr lang="es-AR" dirty="0" err="1"/>
              <a:t>Transact</a:t>
            </a:r>
            <a:r>
              <a:rPr lang="es-AR" dirty="0"/>
              <a:t>-SQL alternativa que se </a:t>
            </a:r>
            <a:r>
              <a:rPr lang="es-AR" dirty="0" smtClean="0"/>
              <a:t>	ejecuta </a:t>
            </a:r>
            <a:r>
              <a:rPr lang="es-AR" dirty="0"/>
              <a:t>cuando la condición IF no se satisface (cuando la </a:t>
            </a:r>
            <a:r>
              <a:rPr lang="es-AR" dirty="0" smtClean="0"/>
              <a:t>	expresión </a:t>
            </a:r>
            <a:r>
              <a:rPr lang="es-AR" dirty="0"/>
              <a:t>booleana devuelve FALSE).</a:t>
            </a:r>
          </a:p>
          <a:p>
            <a:r>
              <a:rPr lang="en-US" b="1" dirty="0" err="1"/>
              <a:t>Sintaxis</a:t>
            </a:r>
            <a:endParaRPr lang="es-AR" b="1" dirty="0"/>
          </a:p>
          <a:p>
            <a:pPr marL="0" indent="0">
              <a:buNone/>
            </a:pPr>
            <a:r>
              <a:rPr lang="en-US" dirty="0" smtClean="0"/>
              <a:t>	IF </a:t>
            </a:r>
            <a:r>
              <a:rPr lang="en-US" i="1" dirty="0" err="1"/>
              <a:t>Boolean_expression</a:t>
            </a:r>
            <a:r>
              <a:rPr lang="en-US" i="1" dirty="0"/>
              <a:t> </a:t>
            </a:r>
            <a:r>
              <a:rPr lang="en-US" dirty="0"/>
              <a:t/>
            </a:r>
            <a:br>
              <a:rPr lang="en-US" dirty="0"/>
            </a:br>
            <a:r>
              <a:rPr lang="en-US" dirty="0"/>
              <a:t>    </a:t>
            </a:r>
            <a:r>
              <a:rPr lang="en-US" dirty="0" smtClean="0"/>
              <a:t>		 </a:t>
            </a:r>
            <a:r>
              <a:rPr lang="en-US" i="1" dirty="0" err="1"/>
              <a:t>sql_statement</a:t>
            </a:r>
            <a:r>
              <a:rPr lang="en-US" dirty="0"/>
              <a:t> | </a:t>
            </a:r>
            <a:r>
              <a:rPr lang="en-US" i="1" dirty="0" err="1"/>
              <a:t>statement_block</a:t>
            </a:r>
            <a:r>
              <a:rPr lang="en-US" i="1" dirty="0"/>
              <a:t> </a:t>
            </a:r>
            <a:r>
              <a:rPr lang="en-US" dirty="0" smtClean="0"/>
              <a:t> </a:t>
            </a:r>
            <a:r>
              <a:rPr lang="en-US" dirty="0"/>
              <a:t/>
            </a:r>
            <a:br>
              <a:rPr lang="en-US" dirty="0"/>
            </a:br>
            <a:r>
              <a:rPr lang="en-US" dirty="0" smtClean="0"/>
              <a:t>	[ </a:t>
            </a:r>
            <a:r>
              <a:rPr lang="en-US" dirty="0"/>
              <a:t>ELSE </a:t>
            </a:r>
            <a:br>
              <a:rPr lang="en-US" dirty="0"/>
            </a:br>
            <a:r>
              <a:rPr lang="en-US" dirty="0"/>
              <a:t>    </a:t>
            </a:r>
            <a:r>
              <a:rPr lang="en-US" dirty="0" smtClean="0"/>
              <a:t>		 </a:t>
            </a:r>
            <a:r>
              <a:rPr lang="en-US" i="1" dirty="0" err="1"/>
              <a:t>sql_statement</a:t>
            </a:r>
            <a:r>
              <a:rPr lang="en-US" dirty="0"/>
              <a:t> | </a:t>
            </a:r>
            <a:r>
              <a:rPr lang="en-US" i="1" dirty="0" err="1"/>
              <a:t>statement_block</a:t>
            </a:r>
            <a:r>
              <a:rPr lang="en-US" i="1" dirty="0"/>
              <a:t> </a:t>
            </a:r>
            <a:r>
              <a:rPr lang="en-US" dirty="0" smtClean="0"/>
              <a:t> </a:t>
            </a:r>
            <a:r>
              <a:rPr lang="en-US" dirty="0"/>
              <a:t>] </a:t>
            </a:r>
            <a:endParaRPr lang="es-AR" dirty="0"/>
          </a:p>
        </p:txBody>
      </p:sp>
    </p:spTree>
    <p:extLst>
      <p:ext uri="{BB962C8B-B14F-4D97-AF65-F5344CB8AC3E}">
        <p14:creationId xmlns:p14="http://schemas.microsoft.com/office/powerpoint/2010/main" val="79750589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ISOLATION LEVEL</a:t>
            </a:r>
            <a:br>
              <a:rPr lang="es-ES" dirty="0" smtClean="0"/>
            </a:br>
            <a:endParaRPr lang="es-AR" dirty="0"/>
          </a:p>
        </p:txBody>
      </p:sp>
      <p:sp>
        <p:nvSpPr>
          <p:cNvPr id="3" name="Marcador de contenido 2"/>
          <p:cNvSpPr>
            <a:spLocks noGrp="1"/>
          </p:cNvSpPr>
          <p:nvPr>
            <p:ph idx="1"/>
          </p:nvPr>
        </p:nvSpPr>
        <p:spPr/>
        <p:txBody>
          <a:bodyPr>
            <a:normAutofit/>
          </a:bodyPr>
          <a:lstStyle/>
          <a:p>
            <a:r>
              <a:rPr lang="es-ES" b="1" dirty="0" smtClean="0"/>
              <a:t>Comportamiento</a:t>
            </a:r>
            <a:endParaRPr lang="es-AR" b="1" dirty="0"/>
          </a:p>
          <a:p>
            <a:pPr marL="0" indent="0">
              <a:buNone/>
            </a:pPr>
            <a:r>
              <a:rPr lang="es-AR" dirty="0" smtClean="0"/>
              <a:t>	</a:t>
            </a:r>
          </a:p>
          <a:p>
            <a:pPr marL="0" indent="0">
              <a:buNone/>
            </a:pPr>
            <a:r>
              <a:rPr lang="es-AR" dirty="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8358" y="2906829"/>
            <a:ext cx="8779420" cy="2252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39870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ISOLATION LEVEL</a:t>
            </a:r>
            <a:br>
              <a:rPr lang="es-ES" dirty="0" smtClean="0"/>
            </a:br>
            <a:endParaRPr lang="es-AR" dirty="0"/>
          </a:p>
        </p:txBody>
      </p:sp>
      <p:sp>
        <p:nvSpPr>
          <p:cNvPr id="3" name="Marcador de contenido 2"/>
          <p:cNvSpPr>
            <a:spLocks noGrp="1"/>
          </p:cNvSpPr>
          <p:nvPr>
            <p:ph idx="1"/>
          </p:nvPr>
        </p:nvSpPr>
        <p:spPr/>
        <p:txBody>
          <a:bodyPr>
            <a:normAutofit/>
          </a:bodyPr>
          <a:lstStyle/>
          <a:p>
            <a:r>
              <a:rPr lang="es-AR" b="1" dirty="0" smtClean="0"/>
              <a:t>Ejemplo</a:t>
            </a:r>
            <a:endParaRPr lang="es-AR" b="1" dirty="0"/>
          </a:p>
          <a:p>
            <a:pPr marL="0" indent="0">
              <a:buNone/>
            </a:pPr>
            <a:r>
              <a:rPr lang="es-AR" dirty="0" smtClean="0"/>
              <a:t>	</a:t>
            </a:r>
          </a:p>
          <a:p>
            <a:pPr marL="0" indent="0">
              <a:buNone/>
            </a:pPr>
            <a:r>
              <a:rPr lang="es-AR" dirty="0"/>
              <a:t>	</a:t>
            </a:r>
            <a:r>
              <a:rPr lang="en-US" dirty="0"/>
              <a:t>SET TRANSACTION ISOLATION LEVEL REPEATABLE </a:t>
            </a:r>
            <a:r>
              <a:rPr lang="en-US" dirty="0" smtClean="0"/>
              <a:t>READ</a:t>
            </a:r>
          </a:p>
          <a:p>
            <a:pPr marL="0" indent="0">
              <a:buNone/>
            </a:pPr>
            <a:r>
              <a:rPr lang="en-US" dirty="0"/>
              <a:t>	</a:t>
            </a:r>
            <a:r>
              <a:rPr lang="en-US" dirty="0" smtClean="0"/>
              <a:t>BEGIN TRANSACTION</a:t>
            </a:r>
          </a:p>
          <a:p>
            <a:pPr marL="0" indent="0">
              <a:buNone/>
            </a:pPr>
            <a:r>
              <a:rPr lang="en-US" dirty="0"/>
              <a:t>	</a:t>
            </a:r>
            <a:r>
              <a:rPr lang="en-US" dirty="0" smtClean="0"/>
              <a:t>SELECT </a:t>
            </a:r>
            <a:r>
              <a:rPr lang="en-US" dirty="0"/>
              <a:t>* FROM </a:t>
            </a:r>
            <a:r>
              <a:rPr lang="en-US" dirty="0" smtClean="0"/>
              <a:t>publishers</a:t>
            </a:r>
          </a:p>
          <a:p>
            <a:pPr marL="0" indent="0">
              <a:buNone/>
            </a:pPr>
            <a:r>
              <a:rPr lang="en-US" dirty="0"/>
              <a:t>	</a:t>
            </a:r>
            <a:r>
              <a:rPr lang="en-US" dirty="0" smtClean="0"/>
              <a:t>SELECT </a:t>
            </a:r>
            <a:r>
              <a:rPr lang="en-US" dirty="0"/>
              <a:t>* FROM authors</a:t>
            </a:r>
            <a:r>
              <a:rPr lang="en-US" dirty="0" smtClean="0"/>
              <a:t>...</a:t>
            </a:r>
          </a:p>
          <a:p>
            <a:pPr marL="0" indent="0">
              <a:buNone/>
            </a:pPr>
            <a:r>
              <a:rPr lang="en-US" dirty="0"/>
              <a:t>	</a:t>
            </a:r>
            <a:r>
              <a:rPr lang="en-US" dirty="0" smtClean="0"/>
              <a:t>COMMIT TRANSACTION</a:t>
            </a:r>
            <a:endParaRPr lang="es-AR" dirty="0"/>
          </a:p>
        </p:txBody>
      </p:sp>
    </p:spTree>
    <p:extLst>
      <p:ext uri="{BB962C8B-B14F-4D97-AF65-F5344CB8AC3E}">
        <p14:creationId xmlns:p14="http://schemas.microsoft.com/office/powerpoint/2010/main" val="256881602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EJERCITACION</a:t>
            </a:r>
            <a:br>
              <a:rPr lang="es-ES" dirty="0" smtClean="0"/>
            </a:br>
            <a:endParaRPr lang="es-AR" dirty="0"/>
          </a:p>
        </p:txBody>
      </p:sp>
      <p:sp>
        <p:nvSpPr>
          <p:cNvPr id="3" name="Marcador de contenido 2"/>
          <p:cNvSpPr>
            <a:spLocks noGrp="1"/>
          </p:cNvSpPr>
          <p:nvPr>
            <p:ph idx="1"/>
          </p:nvPr>
        </p:nvSpPr>
        <p:spPr/>
        <p:txBody>
          <a:bodyPr>
            <a:normAutofit/>
          </a:bodyPr>
          <a:lstStyle/>
          <a:p>
            <a:pPr marL="0" indent="0">
              <a:buNone/>
            </a:pPr>
            <a:r>
              <a:rPr lang="es-AR" dirty="0"/>
              <a:t>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659" y="1636295"/>
            <a:ext cx="9724330" cy="48800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176924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EJERCITACION</a:t>
            </a:r>
            <a:br>
              <a:rPr lang="es-ES" dirty="0" smtClean="0"/>
            </a:br>
            <a:endParaRPr lang="es-AR" dirty="0"/>
          </a:p>
        </p:txBody>
      </p:sp>
      <p:sp>
        <p:nvSpPr>
          <p:cNvPr id="3" name="Marcador de contenido 2"/>
          <p:cNvSpPr>
            <a:spLocks noGrp="1"/>
          </p:cNvSpPr>
          <p:nvPr>
            <p:ph idx="1"/>
          </p:nvPr>
        </p:nvSpPr>
        <p:spPr/>
        <p:txBody>
          <a:bodyPr>
            <a:normAutofit/>
          </a:bodyPr>
          <a:lstStyle/>
          <a:p>
            <a:pPr marL="0" indent="0">
              <a:buNone/>
            </a:pPr>
            <a:r>
              <a:rPr lang="es-AR" dirty="0"/>
              <a:t>	</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2746" y="1992429"/>
            <a:ext cx="10980461" cy="3927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892359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EJERCITACION</a:t>
            </a:r>
            <a:br>
              <a:rPr lang="es-ES" dirty="0" smtClean="0"/>
            </a:br>
            <a:endParaRPr lang="es-AR" dirty="0"/>
          </a:p>
        </p:txBody>
      </p:sp>
      <p:sp>
        <p:nvSpPr>
          <p:cNvPr id="3" name="Marcador de contenido 2"/>
          <p:cNvSpPr>
            <a:spLocks noGrp="1"/>
          </p:cNvSpPr>
          <p:nvPr>
            <p:ph idx="1"/>
          </p:nvPr>
        </p:nvSpPr>
        <p:spPr/>
        <p:txBody>
          <a:bodyPr>
            <a:normAutofit/>
          </a:bodyPr>
          <a:lstStyle/>
          <a:p>
            <a:pPr marL="0" indent="0">
              <a:buNone/>
            </a:pPr>
            <a:r>
              <a:rPr lang="es-AR" dirty="0"/>
              <a:t>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2209" y="1628056"/>
            <a:ext cx="10328373" cy="46379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116441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CONTROLES DE FLUJO</a:t>
            </a:r>
            <a:endParaRPr lang="es-AR" dirty="0"/>
          </a:p>
        </p:txBody>
      </p:sp>
      <p:sp>
        <p:nvSpPr>
          <p:cNvPr id="3" name="Marcador de contenido 2"/>
          <p:cNvSpPr>
            <a:spLocks noGrp="1"/>
          </p:cNvSpPr>
          <p:nvPr>
            <p:ph idx="1"/>
          </p:nvPr>
        </p:nvSpPr>
        <p:spPr/>
        <p:txBody>
          <a:bodyPr>
            <a:normAutofit fontScale="85000" lnSpcReduction="20000"/>
          </a:bodyPr>
          <a:lstStyle/>
          <a:p>
            <a:r>
              <a:rPr lang="es-AR" b="1" i="1" dirty="0" smtClean="0"/>
              <a:t>Ejemplo</a:t>
            </a:r>
          </a:p>
          <a:p>
            <a:endParaRPr lang="es-AR" b="1" i="1" dirty="0" smtClean="0"/>
          </a:p>
          <a:p>
            <a:pPr marL="0" indent="0">
              <a:buNone/>
            </a:pPr>
            <a:r>
              <a:rPr lang="en-US" dirty="0" smtClean="0"/>
              <a:t>	USE pubs</a:t>
            </a:r>
          </a:p>
          <a:p>
            <a:pPr marL="0" indent="0">
              <a:buNone/>
            </a:pPr>
            <a:r>
              <a:rPr lang="en-US" dirty="0"/>
              <a:t>	</a:t>
            </a:r>
            <a:r>
              <a:rPr lang="en-US" dirty="0" smtClean="0"/>
              <a:t>IF </a:t>
            </a:r>
            <a:r>
              <a:rPr lang="en-US" dirty="0"/>
              <a:t>(SELECT AVG(price) FROM titles WHERE type = '</a:t>
            </a:r>
            <a:r>
              <a:rPr lang="en-US" dirty="0" err="1"/>
              <a:t>mod_cook</a:t>
            </a:r>
            <a:r>
              <a:rPr lang="en-US" dirty="0"/>
              <a:t>') &lt; $</a:t>
            </a:r>
            <a:r>
              <a:rPr lang="en-US" dirty="0" smtClean="0"/>
              <a:t>15</a:t>
            </a:r>
          </a:p>
          <a:p>
            <a:pPr marL="0" indent="0">
              <a:buNone/>
            </a:pPr>
            <a:r>
              <a:rPr lang="en-US" dirty="0" smtClean="0"/>
              <a:t>		BEGIN</a:t>
            </a:r>
          </a:p>
          <a:p>
            <a:pPr marL="0" indent="0">
              <a:buNone/>
            </a:pPr>
            <a:r>
              <a:rPr lang="en-US" dirty="0"/>
              <a:t>	</a:t>
            </a:r>
            <a:r>
              <a:rPr lang="en-US" dirty="0" smtClean="0"/>
              <a:t>		PRINT </a:t>
            </a:r>
            <a:r>
              <a:rPr lang="en-US" dirty="0"/>
              <a:t>'The following titles are excellent </a:t>
            </a:r>
            <a:r>
              <a:rPr lang="en-US" dirty="0" err="1"/>
              <a:t>mod_cook</a:t>
            </a:r>
            <a:r>
              <a:rPr lang="en-US" dirty="0"/>
              <a:t> books</a:t>
            </a:r>
            <a:r>
              <a:rPr lang="en-US" dirty="0" smtClean="0"/>
              <a:t>:‘</a:t>
            </a:r>
          </a:p>
          <a:p>
            <a:pPr marL="0" indent="0">
              <a:buNone/>
            </a:pPr>
            <a:r>
              <a:rPr lang="en-US" dirty="0"/>
              <a:t>	</a:t>
            </a:r>
            <a:r>
              <a:rPr lang="en-US" dirty="0" smtClean="0"/>
              <a:t>		PRINT </a:t>
            </a:r>
            <a:r>
              <a:rPr lang="en-US" dirty="0"/>
              <a:t>' '   </a:t>
            </a:r>
            <a:endParaRPr lang="en-US" dirty="0" smtClean="0"/>
          </a:p>
          <a:p>
            <a:pPr marL="0" indent="0">
              <a:buNone/>
            </a:pPr>
            <a:r>
              <a:rPr lang="en-US" dirty="0"/>
              <a:t>	</a:t>
            </a:r>
            <a:r>
              <a:rPr lang="en-US" dirty="0" smtClean="0"/>
              <a:t>		SELECT </a:t>
            </a:r>
            <a:r>
              <a:rPr lang="en-US" dirty="0"/>
              <a:t>SUBSTRING(title, 1, 35) AS Title   FROM </a:t>
            </a:r>
            <a:r>
              <a:rPr lang="en-US" dirty="0" smtClean="0"/>
              <a:t>titles</a:t>
            </a:r>
          </a:p>
          <a:p>
            <a:pPr marL="0" indent="0">
              <a:buNone/>
            </a:pPr>
            <a:r>
              <a:rPr lang="en-US" dirty="0"/>
              <a:t>	</a:t>
            </a:r>
            <a:r>
              <a:rPr lang="en-US" dirty="0" smtClean="0"/>
              <a:t>		   </a:t>
            </a:r>
            <a:r>
              <a:rPr lang="en-US" dirty="0"/>
              <a:t>WHERE type = '</a:t>
            </a:r>
            <a:r>
              <a:rPr lang="en-US" dirty="0" err="1"/>
              <a:t>mod_cook</a:t>
            </a:r>
            <a:r>
              <a:rPr lang="en-US" dirty="0"/>
              <a:t>' </a:t>
            </a:r>
            <a:endParaRPr lang="en-US" dirty="0" smtClean="0"/>
          </a:p>
          <a:p>
            <a:pPr marL="0" indent="0">
              <a:buNone/>
            </a:pPr>
            <a:r>
              <a:rPr lang="en-US" dirty="0"/>
              <a:t>	</a:t>
            </a:r>
            <a:r>
              <a:rPr lang="en-US" dirty="0" smtClean="0"/>
              <a:t>	END</a:t>
            </a:r>
          </a:p>
          <a:p>
            <a:pPr marL="0" indent="0">
              <a:buNone/>
            </a:pPr>
            <a:r>
              <a:rPr lang="en-US" dirty="0"/>
              <a:t>	</a:t>
            </a:r>
            <a:r>
              <a:rPr lang="en-US" dirty="0" smtClean="0"/>
              <a:t>ELSE</a:t>
            </a:r>
          </a:p>
          <a:p>
            <a:pPr marL="0" indent="0">
              <a:buNone/>
            </a:pPr>
            <a:r>
              <a:rPr lang="en-US" dirty="0"/>
              <a:t>	</a:t>
            </a:r>
            <a:r>
              <a:rPr lang="en-US" dirty="0" smtClean="0"/>
              <a:t>	PRINT </a:t>
            </a:r>
            <a:r>
              <a:rPr lang="en-US" dirty="0"/>
              <a:t>'Average title price is more than $15.'</a:t>
            </a:r>
            <a:endParaRPr lang="es-AR" dirty="0"/>
          </a:p>
        </p:txBody>
      </p:sp>
    </p:spTree>
    <p:extLst>
      <p:ext uri="{BB962C8B-B14F-4D97-AF65-F5344CB8AC3E}">
        <p14:creationId xmlns:p14="http://schemas.microsoft.com/office/powerpoint/2010/main" val="35676713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CONTROLES DE FLUJO</a:t>
            </a:r>
            <a:endParaRPr lang="es-AR" dirty="0"/>
          </a:p>
        </p:txBody>
      </p:sp>
      <p:sp>
        <p:nvSpPr>
          <p:cNvPr id="3" name="Marcador de contenido 2"/>
          <p:cNvSpPr>
            <a:spLocks noGrp="1"/>
          </p:cNvSpPr>
          <p:nvPr>
            <p:ph idx="1"/>
          </p:nvPr>
        </p:nvSpPr>
        <p:spPr/>
        <p:txBody>
          <a:bodyPr>
            <a:normAutofit/>
          </a:bodyPr>
          <a:lstStyle/>
          <a:p>
            <a:r>
              <a:rPr lang="es-AR" b="1" i="1" dirty="0"/>
              <a:t>RETURN</a:t>
            </a:r>
          </a:p>
          <a:p>
            <a:pPr marL="0" indent="0">
              <a:buNone/>
            </a:pPr>
            <a:r>
              <a:rPr lang="es-AR" dirty="0" smtClean="0"/>
              <a:t>	Sale </a:t>
            </a:r>
            <a:r>
              <a:rPr lang="es-AR" dirty="0"/>
              <a:t>incondicionalmente de una consulta o procedimiento. </a:t>
            </a:r>
            <a:r>
              <a:rPr lang="es-AR" dirty="0" smtClean="0"/>
              <a:t>	RETURN </a:t>
            </a:r>
            <a:r>
              <a:rPr lang="es-AR" dirty="0"/>
              <a:t>es inmediata y completa, y se puede utilizar en </a:t>
            </a:r>
            <a:r>
              <a:rPr lang="es-AR" dirty="0" smtClean="0"/>
              <a:t>cualquier	 	punto </a:t>
            </a:r>
            <a:r>
              <a:rPr lang="es-AR" dirty="0"/>
              <a:t>para salir de un procedimiento, lote o bloque de </a:t>
            </a:r>
            <a:r>
              <a:rPr lang="es-AR" dirty="0" smtClean="0"/>
              <a:t>	instrucciones</a:t>
            </a:r>
            <a:r>
              <a:rPr lang="es-AR" dirty="0"/>
              <a:t>. Las instrucciones que siguen a RETURN no se </a:t>
            </a:r>
            <a:r>
              <a:rPr lang="es-AR" dirty="0" smtClean="0"/>
              <a:t>	ejecutan</a:t>
            </a:r>
            <a:r>
              <a:rPr lang="es-AR" dirty="0"/>
              <a:t>.</a:t>
            </a:r>
          </a:p>
          <a:p>
            <a:endParaRPr lang="es-AR" b="1" dirty="0" smtClean="0"/>
          </a:p>
          <a:p>
            <a:r>
              <a:rPr lang="es-AR" b="1" dirty="0" smtClean="0"/>
              <a:t>Sintaxis</a:t>
            </a:r>
            <a:endParaRPr lang="es-AR" b="1" dirty="0"/>
          </a:p>
          <a:p>
            <a:pPr marL="0" indent="0">
              <a:buNone/>
            </a:pPr>
            <a:r>
              <a:rPr lang="es-AR" dirty="0" smtClean="0"/>
              <a:t>	</a:t>
            </a:r>
          </a:p>
          <a:p>
            <a:pPr marL="0" indent="0">
              <a:buNone/>
            </a:pPr>
            <a:r>
              <a:rPr lang="es-AR" dirty="0"/>
              <a:t>	</a:t>
            </a:r>
            <a:r>
              <a:rPr lang="es-AR" dirty="0" smtClean="0"/>
              <a:t>RETURN </a:t>
            </a:r>
            <a:r>
              <a:rPr lang="es-AR" dirty="0"/>
              <a:t>[ </a:t>
            </a:r>
            <a:r>
              <a:rPr lang="es-AR" i="1" dirty="0" err="1"/>
              <a:t>integer_expression</a:t>
            </a:r>
            <a:r>
              <a:rPr lang="es-AR" i="1" dirty="0"/>
              <a:t> </a:t>
            </a:r>
            <a:r>
              <a:rPr lang="es-AR" dirty="0"/>
              <a:t>] </a:t>
            </a:r>
          </a:p>
        </p:txBody>
      </p:sp>
    </p:spTree>
    <p:extLst>
      <p:ext uri="{BB962C8B-B14F-4D97-AF65-F5344CB8AC3E}">
        <p14:creationId xmlns:p14="http://schemas.microsoft.com/office/powerpoint/2010/main" val="27495296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CONTROLES DE FLUJO</a:t>
            </a:r>
            <a:endParaRPr lang="es-AR" dirty="0"/>
          </a:p>
        </p:txBody>
      </p:sp>
      <p:sp>
        <p:nvSpPr>
          <p:cNvPr id="3" name="Marcador de contenido 2"/>
          <p:cNvSpPr>
            <a:spLocks noGrp="1"/>
          </p:cNvSpPr>
          <p:nvPr>
            <p:ph idx="1"/>
          </p:nvPr>
        </p:nvSpPr>
        <p:spPr/>
        <p:txBody>
          <a:bodyPr>
            <a:normAutofit/>
          </a:bodyPr>
          <a:lstStyle/>
          <a:p>
            <a:r>
              <a:rPr lang="es-AR" b="1" i="1" dirty="0"/>
              <a:t>WAITFOR</a:t>
            </a:r>
          </a:p>
          <a:p>
            <a:pPr marL="0" indent="0">
              <a:buNone/>
            </a:pPr>
            <a:r>
              <a:rPr lang="es-AR" dirty="0" smtClean="0"/>
              <a:t>	</a:t>
            </a:r>
          </a:p>
          <a:p>
            <a:pPr marL="0" indent="0">
              <a:buNone/>
            </a:pPr>
            <a:r>
              <a:rPr lang="es-AR" dirty="0"/>
              <a:t>	</a:t>
            </a:r>
            <a:r>
              <a:rPr lang="es-AR" dirty="0" smtClean="0"/>
              <a:t>Especifica </a:t>
            </a:r>
            <a:r>
              <a:rPr lang="es-AR" dirty="0"/>
              <a:t>un tiempo, intervalo de tiempo o suceso que </a:t>
            </a:r>
            <a:r>
              <a:rPr lang="es-AR" dirty="0" smtClean="0"/>
              <a:t>	desencadena </a:t>
            </a:r>
            <a:r>
              <a:rPr lang="es-AR" dirty="0"/>
              <a:t>la ejecución de un bloque de instrucciones, </a:t>
            </a:r>
            <a:r>
              <a:rPr lang="es-AR" dirty="0" smtClean="0"/>
              <a:t>	procedimiento </a:t>
            </a:r>
            <a:r>
              <a:rPr lang="es-AR" dirty="0"/>
              <a:t>almacenado o transacción.</a:t>
            </a:r>
          </a:p>
          <a:p>
            <a:endParaRPr lang="en-US" b="1" dirty="0" smtClean="0"/>
          </a:p>
          <a:p>
            <a:r>
              <a:rPr lang="en-US" b="1" dirty="0" err="1" smtClean="0"/>
              <a:t>Sintaxis</a:t>
            </a:r>
            <a:endParaRPr lang="es-AR" b="1" dirty="0"/>
          </a:p>
          <a:p>
            <a:endParaRPr lang="en-US" dirty="0" smtClean="0"/>
          </a:p>
          <a:p>
            <a:pPr marL="0" indent="0">
              <a:buNone/>
            </a:pPr>
            <a:r>
              <a:rPr lang="en-US" dirty="0"/>
              <a:t>	</a:t>
            </a:r>
            <a:r>
              <a:rPr lang="en-US" dirty="0" smtClean="0"/>
              <a:t>WAITFOR </a:t>
            </a:r>
            <a:r>
              <a:rPr lang="en-US" dirty="0"/>
              <a:t>{ DELAY </a:t>
            </a:r>
            <a:r>
              <a:rPr lang="en-US" b="1" dirty="0"/>
              <a:t>'</a:t>
            </a:r>
            <a:r>
              <a:rPr lang="en-US" i="1" dirty="0"/>
              <a:t>time</a:t>
            </a:r>
            <a:r>
              <a:rPr lang="en-US" b="1" dirty="0"/>
              <a:t>'</a:t>
            </a:r>
            <a:r>
              <a:rPr lang="en-US" dirty="0"/>
              <a:t> | TIME </a:t>
            </a:r>
            <a:r>
              <a:rPr lang="en-US" b="1" dirty="0"/>
              <a:t>'</a:t>
            </a:r>
            <a:r>
              <a:rPr lang="en-US" i="1" dirty="0"/>
              <a:t>time</a:t>
            </a:r>
            <a:r>
              <a:rPr lang="en-US" b="1" dirty="0"/>
              <a:t>' </a:t>
            </a:r>
            <a:r>
              <a:rPr lang="en-US" dirty="0"/>
              <a:t>}</a:t>
            </a:r>
            <a:endParaRPr lang="es-AR" dirty="0"/>
          </a:p>
        </p:txBody>
      </p:sp>
    </p:spTree>
    <p:extLst>
      <p:ext uri="{BB962C8B-B14F-4D97-AF65-F5344CB8AC3E}">
        <p14:creationId xmlns:p14="http://schemas.microsoft.com/office/powerpoint/2010/main" val="21071687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dirty="0" smtClean="0"/>
              <a:t>T-SQL – CONTROLES DE FLUJO</a:t>
            </a:r>
            <a:endParaRPr lang="es-AR" dirty="0"/>
          </a:p>
        </p:txBody>
      </p:sp>
      <p:sp>
        <p:nvSpPr>
          <p:cNvPr id="3" name="Marcador de contenido 2"/>
          <p:cNvSpPr>
            <a:spLocks noGrp="1"/>
          </p:cNvSpPr>
          <p:nvPr>
            <p:ph idx="1"/>
          </p:nvPr>
        </p:nvSpPr>
        <p:spPr/>
        <p:txBody>
          <a:bodyPr>
            <a:normAutofit lnSpcReduction="10000"/>
          </a:bodyPr>
          <a:lstStyle/>
          <a:p>
            <a:r>
              <a:rPr lang="es-AR" b="1" i="1" dirty="0" smtClean="0"/>
              <a:t>Ejemplos</a:t>
            </a:r>
          </a:p>
          <a:p>
            <a:pPr marL="0" indent="0">
              <a:buNone/>
            </a:pPr>
            <a:endParaRPr lang="es-AR" dirty="0" smtClean="0"/>
          </a:p>
          <a:p>
            <a:pPr marL="0" indent="0">
              <a:buNone/>
            </a:pPr>
            <a:r>
              <a:rPr lang="es-AR" dirty="0"/>
              <a:t>	</a:t>
            </a:r>
            <a:r>
              <a:rPr lang="en-US" dirty="0" smtClean="0"/>
              <a:t>BEGIN</a:t>
            </a:r>
          </a:p>
          <a:p>
            <a:pPr marL="0" indent="0">
              <a:buNone/>
            </a:pPr>
            <a:r>
              <a:rPr lang="en-US" dirty="0"/>
              <a:t>	</a:t>
            </a:r>
            <a:r>
              <a:rPr lang="en-US" dirty="0" smtClean="0"/>
              <a:t>	WAITFOR </a:t>
            </a:r>
            <a:r>
              <a:rPr lang="en-US" dirty="0"/>
              <a:t>TIME '22:20'   </a:t>
            </a:r>
            <a:endParaRPr lang="en-US" dirty="0" smtClean="0"/>
          </a:p>
          <a:p>
            <a:pPr marL="0" indent="0">
              <a:buNone/>
            </a:pPr>
            <a:r>
              <a:rPr lang="en-US" dirty="0"/>
              <a:t>	</a:t>
            </a:r>
            <a:r>
              <a:rPr lang="en-US" dirty="0" smtClean="0"/>
              <a:t>	EXECUTE </a:t>
            </a:r>
            <a:r>
              <a:rPr lang="en-US" dirty="0" err="1" smtClean="0"/>
              <a:t>update_all_stats</a:t>
            </a:r>
            <a:endParaRPr lang="en-US" dirty="0" smtClean="0"/>
          </a:p>
          <a:p>
            <a:pPr marL="0" indent="0">
              <a:buNone/>
            </a:pPr>
            <a:r>
              <a:rPr lang="en-US" dirty="0"/>
              <a:t>	</a:t>
            </a:r>
            <a:r>
              <a:rPr lang="es-AR" dirty="0" smtClean="0"/>
              <a:t>END</a:t>
            </a:r>
          </a:p>
          <a:p>
            <a:pPr marL="0" indent="0">
              <a:buNone/>
            </a:pPr>
            <a:endParaRPr lang="es-ES" b="1" dirty="0"/>
          </a:p>
          <a:p>
            <a:pPr marL="0" indent="0">
              <a:buNone/>
            </a:pPr>
            <a:r>
              <a:rPr lang="en-US" dirty="0" smtClean="0"/>
              <a:t>	BEGIN   </a:t>
            </a:r>
          </a:p>
          <a:p>
            <a:pPr marL="0" indent="0">
              <a:buNone/>
            </a:pPr>
            <a:r>
              <a:rPr lang="en-US" dirty="0"/>
              <a:t>	</a:t>
            </a:r>
            <a:r>
              <a:rPr lang="en-US" dirty="0" smtClean="0"/>
              <a:t>	WAITFOR </a:t>
            </a:r>
            <a:r>
              <a:rPr lang="en-US" dirty="0"/>
              <a:t>DELAY </a:t>
            </a:r>
            <a:r>
              <a:rPr lang="en-US" dirty="0" smtClean="0"/>
              <a:t>‘HHH:MM:SS’</a:t>
            </a:r>
          </a:p>
          <a:p>
            <a:pPr marL="0" indent="0">
              <a:buNone/>
            </a:pPr>
            <a:r>
              <a:rPr lang="en-US" dirty="0"/>
              <a:t>	</a:t>
            </a:r>
            <a:r>
              <a:rPr lang="en-US" dirty="0" smtClean="0"/>
              <a:t>END</a:t>
            </a:r>
          </a:p>
        </p:txBody>
      </p:sp>
    </p:spTree>
    <p:extLst>
      <p:ext uri="{BB962C8B-B14F-4D97-AF65-F5344CB8AC3E}">
        <p14:creationId xmlns:p14="http://schemas.microsoft.com/office/powerpoint/2010/main" val="158933678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 xmlns:thm15="http://schemas.microsoft.com/office/thememl/2012/main" name="Ion" id="{B8441ADB-2E43-4AF7-B97A-BD870242C6A8}" vid="{292E63A9-BB86-4E3D-B92A-7223C6510D2E}"/>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4730</TotalTime>
  <Words>1396</Words>
  <Application>Microsoft Office PowerPoint</Application>
  <PresentationFormat>Personalizado</PresentationFormat>
  <Paragraphs>367</Paragraphs>
  <Slides>54</Slides>
  <Notes>0</Notes>
  <HiddenSlides>0</HiddenSlides>
  <MMClips>0</MMClips>
  <ScaleCrop>false</ScaleCrop>
  <HeadingPairs>
    <vt:vector size="4" baseType="variant">
      <vt:variant>
        <vt:lpstr>Tema</vt:lpstr>
      </vt:variant>
      <vt:variant>
        <vt:i4>1</vt:i4>
      </vt:variant>
      <vt:variant>
        <vt:lpstr>Títulos de diapositiva</vt:lpstr>
      </vt:variant>
      <vt:variant>
        <vt:i4>54</vt:i4>
      </vt:variant>
    </vt:vector>
  </HeadingPairs>
  <TitlesOfParts>
    <vt:vector size="55" baseType="lpstr">
      <vt:lpstr>Ion</vt:lpstr>
      <vt:lpstr>UTN-FRBA</vt:lpstr>
      <vt:lpstr>T-SQL – DECLARACIONES </vt:lpstr>
      <vt:lpstr>T-SQL – IMPRESIÓN </vt:lpstr>
      <vt:lpstr>T-SQL – CONTROLES DE FLUJO</vt:lpstr>
      <vt:lpstr>T-SQL – CONTROLES DE FLUJO</vt:lpstr>
      <vt:lpstr>T-SQL – CONTROLES DE FLUJO</vt:lpstr>
      <vt:lpstr>T-SQL – CONTROLES DE FLUJO</vt:lpstr>
      <vt:lpstr>T-SQL – CONTROLES DE FLUJO</vt:lpstr>
      <vt:lpstr>T-SQL – CONTROLES DE FLUJO</vt:lpstr>
      <vt:lpstr>T-SQL – CONTROLES DE FLUJO</vt:lpstr>
      <vt:lpstr>T-SQL – CONTROLES DE FLUJO</vt:lpstr>
      <vt:lpstr>T-SQL – COMENTARIOS </vt:lpstr>
      <vt:lpstr>T-SQL – CURSORES </vt:lpstr>
      <vt:lpstr>T-SQL – CURSORES </vt:lpstr>
      <vt:lpstr>T-SQL – CURSORES </vt:lpstr>
      <vt:lpstr>T-SQL – CURSORES - DECLARACION </vt:lpstr>
      <vt:lpstr>T-SQL – CURSORES – APERTURA </vt:lpstr>
      <vt:lpstr>T-SQL – CURSORES – CIERRE </vt:lpstr>
      <vt:lpstr>T-SQL – CURSORES – LIBERACION </vt:lpstr>
      <vt:lpstr>T-SQL – CURSORES – RECORRIDO </vt:lpstr>
      <vt:lpstr>T-SQL – CURSORES – VARIABLES DE CURSORES </vt:lpstr>
      <vt:lpstr>T-SQL – CURSORES – VARIABLES DE CURSORES </vt:lpstr>
      <vt:lpstr>T-SQL – CURSORES - ESTADO </vt:lpstr>
      <vt:lpstr>T-SQL – CURSORES - ESTADO </vt:lpstr>
      <vt:lpstr>T-SQL – CURSORES – EJEMPLOS </vt:lpstr>
      <vt:lpstr>T-SQL – MANEJO DE ERRORES </vt:lpstr>
      <vt:lpstr>T-SQL – MANEJO DE ERRORES </vt:lpstr>
      <vt:lpstr>T-SQL – MANEJO DE ERRORES </vt:lpstr>
      <vt:lpstr>T-SQL – MANEJO DE ERRORES </vt:lpstr>
      <vt:lpstr>T-SQL – MANEJO DE ERRORES </vt:lpstr>
      <vt:lpstr>T-SQL – MANEJO DE ERRORES </vt:lpstr>
      <vt:lpstr>T-SQL – MANEJO DE ERRORES </vt:lpstr>
      <vt:lpstr>T-SQL – MANEJO DE ERRORES </vt:lpstr>
      <vt:lpstr>T-SQL – MANEJO DE ERRORES </vt:lpstr>
      <vt:lpstr>T-SQL – MANEJO DE ERRORES </vt:lpstr>
      <vt:lpstr>T-SQL – TRANSACCIONALIDAD </vt:lpstr>
      <vt:lpstr>T-SQL – TRANSACCIONALIDAD </vt:lpstr>
      <vt:lpstr>T-SQL – TRANSACCIONALIDAD </vt:lpstr>
      <vt:lpstr>T-SQL – TRANSACCIONALIDAD </vt:lpstr>
      <vt:lpstr>T-SQL – TRANSACCIONALIDAD </vt:lpstr>
      <vt:lpstr>T-SQL – CACHE </vt:lpstr>
      <vt:lpstr>T-SQL – CONCURRENCIA y BLOQUEOS </vt:lpstr>
      <vt:lpstr>T-SQL – CONCURRENCIA y BLOQUEOS </vt:lpstr>
      <vt:lpstr>T-SQL – CONCURRENCIA y BLOQUEOS </vt:lpstr>
      <vt:lpstr>T-SQL – ISOLATION LEVEL </vt:lpstr>
      <vt:lpstr>T-SQL – ISOLATION LEVEL </vt:lpstr>
      <vt:lpstr>T-SQL – ISOLATION LEVEL </vt:lpstr>
      <vt:lpstr>T-SQL – ISOLATION LEVEL </vt:lpstr>
      <vt:lpstr>T-SQL – ISOLATION LEVEL </vt:lpstr>
      <vt:lpstr>T-SQL – ISOLATION LEVEL </vt:lpstr>
      <vt:lpstr>T-SQL – ISOLATION LEVEL </vt:lpstr>
      <vt:lpstr>T-SQL – EJERCITACION </vt:lpstr>
      <vt:lpstr>T-SQL – EJERCITACION </vt:lpstr>
      <vt:lpstr>T-SQL – EJERCITACION </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Edgardo Luis Lacquaniti</dc:creator>
  <cp:lastModifiedBy>Enrique Reinosa</cp:lastModifiedBy>
  <cp:revision>226</cp:revision>
  <dcterms:created xsi:type="dcterms:W3CDTF">2020-04-06T17:43:51Z</dcterms:created>
  <dcterms:modified xsi:type="dcterms:W3CDTF">2020-05-12T14:59:24Z</dcterms:modified>
</cp:coreProperties>
</file>