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64" r:id="rId2"/>
    <p:sldId id="265" r:id="rId3"/>
    <p:sldId id="257" r:id="rId4"/>
    <p:sldId id="258" r:id="rId5"/>
    <p:sldId id="284" r:id="rId6"/>
    <p:sldId id="285" r:id="rId7"/>
    <p:sldId id="286" r:id="rId8"/>
    <p:sldId id="287" r:id="rId9"/>
    <p:sldId id="288" r:id="rId10"/>
    <p:sldId id="259" r:id="rId11"/>
    <p:sldId id="260" r:id="rId12"/>
    <p:sldId id="261" r:id="rId13"/>
    <p:sldId id="262" r:id="rId14"/>
    <p:sldId id="263" r:id="rId15"/>
    <p:sldId id="332" r:id="rId16"/>
    <p:sldId id="333" r:id="rId17"/>
    <p:sldId id="266" r:id="rId18"/>
    <p:sldId id="269" r:id="rId19"/>
    <p:sldId id="268" r:id="rId20"/>
    <p:sldId id="270" r:id="rId21"/>
    <p:sldId id="276" r:id="rId22"/>
    <p:sldId id="274" r:id="rId23"/>
    <p:sldId id="271" r:id="rId24"/>
    <p:sldId id="334" r:id="rId25"/>
    <p:sldId id="277" r:id="rId26"/>
    <p:sldId id="331" r:id="rId27"/>
    <p:sldId id="272" r:id="rId28"/>
    <p:sldId id="278" r:id="rId29"/>
    <p:sldId id="279" r:id="rId30"/>
    <p:sldId id="301" r:id="rId31"/>
    <p:sldId id="280" r:id="rId32"/>
    <p:sldId id="300" r:id="rId33"/>
    <p:sldId id="302" r:id="rId34"/>
    <p:sldId id="299" r:id="rId35"/>
    <p:sldId id="267" r:id="rId36"/>
    <p:sldId id="316" r:id="rId37"/>
    <p:sldId id="282" r:id="rId38"/>
    <p:sldId id="281" r:id="rId39"/>
    <p:sldId id="283" r:id="rId40"/>
    <p:sldId id="289" r:id="rId41"/>
    <p:sldId id="310" r:id="rId42"/>
    <p:sldId id="311" r:id="rId43"/>
    <p:sldId id="290" r:id="rId44"/>
    <p:sldId id="303" r:id="rId45"/>
    <p:sldId id="305" r:id="rId46"/>
    <p:sldId id="306" r:id="rId47"/>
    <p:sldId id="304" r:id="rId48"/>
    <p:sldId id="293" r:id="rId49"/>
    <p:sldId id="312" r:id="rId50"/>
    <p:sldId id="307" r:id="rId51"/>
    <p:sldId id="308" r:id="rId52"/>
    <p:sldId id="313" r:id="rId53"/>
    <p:sldId id="314" r:id="rId54"/>
    <p:sldId id="295" r:id="rId55"/>
    <p:sldId id="296" r:id="rId56"/>
    <p:sldId id="297" r:id="rId57"/>
    <p:sldId id="315" r:id="rId58"/>
    <p:sldId id="298" r:id="rId59"/>
    <p:sldId id="317" r:id="rId6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4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13793" units="1/cm"/>
        </inkml:channelProperties>
      </inkml:inkSource>
      <inkml:timestamp xml:id="ts0" timeString="2020-06-17T11:58:59.0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13793" units="1/cm"/>
        </inkml:channelProperties>
      </inkml:inkSource>
      <inkml:timestamp xml:id="ts0" timeString="2020-06-17T12:03:44.4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0-1,'0'24,"0"1,0 0,0 0,0 0,0-1,0 1,0 0,25-25,0 0,0 0,0 0,-1 0,1 0,-25-25,0 0,0 1,0-1,0 0,-25 25,1 0,-1 0,0 25,25 0,25-25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13793" units="1/cm"/>
        </inkml:channelProperties>
      </inkml:inkSource>
      <inkml:timestamp xml:id="ts0" timeString="2020-06-17T12:03:57.4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ransparency" value="170"/>
      <inkml:brushProperty name="tip" value="rectangle"/>
      <inkml:brushProperty name="rasterOp" value="maskPen"/>
      <inkml:brushProperty name="fitToCurve" value="1"/>
      <inkml:brushProperty name="ignorePressure" value="1"/>
    </inkml:brush>
  </inkml:definitions>
  <inkml:trace contextRef="#ctx0" brushRef="#br0">150 150,'-49'0,"24"0,0 0,2 0,-2 0,25 24,0 0,0 0,25-24,-2 0,2 0,0 0,0 0,-1 0,0 0,1 0,0 0,-1 0,-24-24,25 0,-25 0,0-1,0 1,0-1,0 2,0-2,-25 1,1 24,-1 0,0 0,25 24,0 1,0-2,0 2,0-1,0 1,0-1,0 0,0 0,25-24,0 0,-1 0,-24-24,0 0,0 0,0-25,-24 24,-1-23,0 48,1 0,24-24,-24 24,-1 0,0 24,25 1,-25-2,2 26,23-24,0-1,0 0,0 0,23-24,2 0,0 0,0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222C83D-3C72-4AE0-9F25-07539C4B0993}" type="datetimeFigureOut">
              <a:rPr lang="es-MX" smtClean="0"/>
              <a:pPr/>
              <a:t>06/04/2022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A18019-37A2-4C89-ABF9-02DCEA616098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4.png"/><Relationship Id="rId7" Type="http://schemas.openxmlformats.org/officeDocument/2006/relationships/customXml" Target="../ink/ink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customXml" Target="../ink/ink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Picture 2" descr="http://querido.mx/wp-content/uploads/2015/06/luz-arte-ciencia-400x19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4088" cy="6858000"/>
          </a:xfrm>
          <a:prstGeom prst="rect">
            <a:avLst/>
          </a:prstGeom>
          <a:noFill/>
        </p:spPr>
      </p:pic>
      <p:sp>
        <p:nvSpPr>
          <p:cNvPr id="5" name="1 Título"/>
          <p:cNvSpPr txBox="1">
            <a:spLocks/>
          </p:cNvSpPr>
          <p:nvPr/>
        </p:nvSpPr>
        <p:spPr>
          <a:xfrm>
            <a:off x="1428728" y="1071546"/>
            <a:ext cx="6143668" cy="2614618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Óptica Geométrica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5804" y="1204154"/>
            <a:ext cx="8229600" cy="724648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Teoría Corpuscular</a:t>
            </a:r>
            <a:br>
              <a:rPr lang="es-MX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-71470" y="1500174"/>
            <a:ext cx="5572164" cy="5286412"/>
          </a:xfrm>
        </p:spPr>
        <p:txBody>
          <a:bodyPr>
            <a:noAutofit/>
          </a:bodyPr>
          <a:lstStyle/>
          <a:p>
            <a:r>
              <a:rPr lang="es-MX" sz="2400" b="1" dirty="0"/>
              <a:t>Isaac Newton (</a:t>
            </a:r>
            <a:r>
              <a:rPr lang="es-MX" sz="2400" dirty="0"/>
              <a:t>siglo XVII)</a:t>
            </a:r>
            <a:r>
              <a:rPr lang="es-MX" sz="2400" b="1" dirty="0"/>
              <a:t>,</a:t>
            </a:r>
            <a:r>
              <a:rPr lang="es-MX" sz="2400" dirty="0"/>
              <a:t> señalaba que la </a:t>
            </a:r>
            <a:r>
              <a:rPr lang="es-MX" sz="2400" i="1" dirty="0"/>
              <a:t>luz consistía en un flujo de pequeñísimas partículas o corpúsculos sin masa, emitidos por las fuentes luminosas, que se movía en línea recta a gran rapidez. Gracias a estos fotones eran capaces de atravesar los cuerpos transparentes, lo que nos permitía ver a través de ellos. En cambio, en los cuerpos opacos, los </a:t>
            </a:r>
            <a:r>
              <a:rPr lang="es-MX" sz="2400" i="1" dirty="0" err="1"/>
              <a:t>cospúsculos</a:t>
            </a:r>
            <a:r>
              <a:rPr lang="es-MX" sz="2400" i="1" dirty="0"/>
              <a:t> rebotan por lo cual no podemos observar los que habría detrás de ellos.</a:t>
            </a:r>
            <a:endParaRPr lang="es-AR" sz="2400" dirty="0"/>
          </a:p>
        </p:txBody>
      </p:sp>
      <p:pic>
        <p:nvPicPr>
          <p:cNvPr id="224258" name="Picture 2" descr="https://image.jimcdn.com/app/cms/image/transf/dimension=360x10000:format=jpg/path/sce1fe2a743ab0a00/image/i3bc7e6b7f96ffe99/version/1340333646/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14554"/>
            <a:ext cx="3429000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428736"/>
            <a:ext cx="8229600" cy="714372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Teoría Ondulatoria</a:t>
            </a:r>
            <a:br>
              <a:rPr lang="es-MX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43050"/>
            <a:ext cx="5257808" cy="4389120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Christian </a:t>
            </a:r>
            <a:r>
              <a:rPr lang="es-MX" b="1" dirty="0" err="1"/>
              <a:t>Huygens</a:t>
            </a:r>
            <a:r>
              <a:rPr lang="es-MX" dirty="0"/>
              <a:t>, contemporáneo de Newton, </a:t>
            </a:r>
            <a:r>
              <a:rPr lang="es-MX" i="1" dirty="0"/>
              <a:t>postula que la luz emitida por una fuente estaba formada por ondas, que correspondían al movimiento específico que sigue la luz al propagarse a través del vacío en un medio insustancial e invisible llamado éte</a:t>
            </a:r>
            <a:r>
              <a:rPr lang="es-MX" dirty="0"/>
              <a:t>r. Además, índica que la rapidez de la luz disminuye al penetrar al agua. Con ello, explica y describe la refracción y las leyes de la reflexión.</a:t>
            </a:r>
          </a:p>
          <a:p>
            <a:endParaRPr lang="es-AR" dirty="0"/>
          </a:p>
        </p:txBody>
      </p:sp>
      <p:pic>
        <p:nvPicPr>
          <p:cNvPr id="4" name="Picture 2" descr="https://image.jimcdn.com/app/cms/image/transf/dimension=360x10000:format=jpg/path/sce1fe2a743ab0a00/image/i3bc7e6b7f96ffe99/version/1340333646/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2214554"/>
            <a:ext cx="3429000" cy="26432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5804" y="121443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Teoría Electromagnética</a:t>
            </a:r>
            <a:br>
              <a:rPr lang="es-MX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1968838"/>
            <a:ext cx="5286412" cy="4389120"/>
          </a:xfrm>
        </p:spPr>
        <p:txBody>
          <a:bodyPr>
            <a:noAutofit/>
          </a:bodyPr>
          <a:lstStyle/>
          <a:p>
            <a:r>
              <a:rPr lang="es-MX" sz="2800" dirty="0"/>
              <a:t>En el siglo XIX, James Maxwell, explica que los fenómenos eléctricos están relacionados con los fenómenos magnéticos. </a:t>
            </a:r>
          </a:p>
          <a:p>
            <a:r>
              <a:rPr lang="es-MX" sz="2800" dirty="0"/>
              <a:t>La luz es una onda electromagnética trasversal que se propaga perpendicular entre sí. </a:t>
            </a:r>
          </a:p>
          <a:p>
            <a:endParaRPr lang="es-AR" sz="2800" dirty="0"/>
          </a:p>
        </p:txBody>
      </p:sp>
      <p:pic>
        <p:nvPicPr>
          <p:cNvPr id="227330" name="Picture 2" descr="https://image.jimcdn.com/app/cms/image/transf/dimension=210x1024:format=gif/path/sce1fe2a743ab0a00/image/i252b2139f9bb98eb/version/1571708459/imag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64" y="1357308"/>
            <a:ext cx="2000250" cy="1428750"/>
          </a:xfrm>
          <a:prstGeom prst="rect">
            <a:avLst/>
          </a:prstGeom>
          <a:noFill/>
        </p:spPr>
      </p:pic>
      <p:pic>
        <p:nvPicPr>
          <p:cNvPr id="227332" name="Picture 4" descr="https://image.jimcdn.com/app/cms/image/transf/none/path/sce1fe2a743ab0a00/image/i32383c377c69fc3f/version/1340335110/image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000372"/>
            <a:ext cx="3290881" cy="330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3060" y="11429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MX" dirty="0"/>
              <a:t>Teoría de los Cuantos</a:t>
            </a:r>
            <a:br>
              <a:rPr lang="es-MX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Esta teoría propuesta por el físico alemán </a:t>
            </a:r>
            <a:r>
              <a:rPr lang="es-MX" b="1" dirty="0"/>
              <a:t>Max </a:t>
            </a:r>
            <a:r>
              <a:rPr lang="es-MX" b="1" dirty="0" err="1"/>
              <a:t>Planck</a:t>
            </a:r>
            <a:r>
              <a:rPr lang="es-MX" dirty="0"/>
              <a:t> establece que los intercambios de energía entre la materia y la luz solo son posibles por cantidades finitas o cuantos de luz.</a:t>
            </a:r>
          </a:p>
          <a:p>
            <a:r>
              <a:rPr lang="es-MX" dirty="0"/>
              <a:t>Posteriormente, basándose en la teoría cuántica de </a:t>
            </a:r>
            <a:r>
              <a:rPr lang="es-MX" dirty="0" err="1"/>
              <a:t>Planck</a:t>
            </a:r>
            <a:r>
              <a:rPr lang="es-MX" dirty="0"/>
              <a:t>, en 1905 el físico de origen alemán </a:t>
            </a:r>
            <a:r>
              <a:rPr lang="es-MX" b="1" dirty="0"/>
              <a:t>Albert Einstein</a:t>
            </a:r>
            <a:r>
              <a:rPr lang="es-MX" dirty="0"/>
              <a:t> explicó el efecto fotoeléctrico por medio de los corpúsculos de luz, a los que llamó fotones. Con esto propuso que la luz se comporta como onda en determinadas condiciones.</a:t>
            </a:r>
          </a:p>
          <a:p>
            <a:endParaRPr lang="es-AR" dirty="0"/>
          </a:p>
        </p:txBody>
      </p:sp>
      <p:pic>
        <p:nvPicPr>
          <p:cNvPr id="226306" name="Picture 2" descr="https://image.jimcdn.com/app/cms/image/transf/dimension=210x1024:format=jpg/path/sce1fe2a743ab0a00/image/i346fce37f0a60c50/version/1571708503/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768" y="161917"/>
            <a:ext cx="1571622" cy="16240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642974" y="142874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Mecánica Ondulatoria</a:t>
            </a:r>
            <a:br>
              <a:rPr lang="es-MX" dirty="0"/>
            </a:b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2428868"/>
            <a:ext cx="8229600" cy="3422346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Luis de </a:t>
            </a:r>
            <a:r>
              <a:rPr lang="es-MX" b="1" dirty="0" err="1"/>
              <a:t>Broglie</a:t>
            </a:r>
            <a:r>
              <a:rPr lang="es-MX" dirty="0"/>
              <a:t> en el año 1924. Así, </a:t>
            </a:r>
            <a:r>
              <a:rPr lang="es-MX" dirty="0">
                <a:solidFill>
                  <a:srgbClr val="FF0000"/>
                </a:solidFill>
              </a:rPr>
              <a:t>la luz, en cuanto a su propagación, se comporta como onda, pero su energía es transportada junto con la onda luminosa por unos pequeños corpúsculos que se denominan fotones. </a:t>
            </a:r>
          </a:p>
          <a:p>
            <a:r>
              <a:rPr lang="es-MX" dirty="0"/>
              <a:t>Esta teoría establece, entonces, la naturaleza corpuscular de la luz en su interacción con la materia (proceso de emisión y absorción) y la naturaleza electromagnética de su propagación.</a:t>
            </a:r>
          </a:p>
          <a:p>
            <a:pPr>
              <a:buNone/>
            </a:pPr>
            <a:endParaRPr lang="es-AR" dirty="0"/>
          </a:p>
        </p:txBody>
      </p:sp>
      <p:pic>
        <p:nvPicPr>
          <p:cNvPr id="229380" name="Picture 4" descr="https://image.jimcdn.com/app/cms/image/transf/dimension=270x1024:format=jpg/path/sce1fe2a743ab0a00/image/ife67c08e419d998e/version/1571708658/ima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12" y="842955"/>
            <a:ext cx="2571750" cy="16573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Óptica geométrica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2285608"/>
          </a:xfrm>
        </p:spPr>
        <p:txBody>
          <a:bodyPr/>
          <a:lstStyle/>
          <a:p>
            <a:r>
              <a:rPr lang="es-AR" dirty="0" smtClean="0"/>
              <a:t>Parte de la física que estudia los fenómenos que ocurren cuando la luz encuentra a su paso objetos cuyas dimensiones son mucho mayores que su longitud de onda.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67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sz="3200" dirty="0" smtClean="0"/>
              <a:t>El estudio de la óptica geométrica se basa en los siguientes principios:</a:t>
            </a:r>
            <a:endParaRPr lang="es-AR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#) Propagación rectilínea de la luz: en todo medio homogéneo y transparente, la luz se propaga en línea recta.</a:t>
            </a:r>
          </a:p>
          <a:p>
            <a:pPr marL="0" indent="0">
              <a:buNone/>
            </a:pPr>
            <a:r>
              <a:rPr lang="es-AR" dirty="0" smtClean="0"/>
              <a:t>Se denomina “rayo luminoso” a la línea que representa la dirección en la que se propaga la luz</a:t>
            </a:r>
          </a:p>
          <a:p>
            <a:pPr marL="0" indent="0">
              <a:buNone/>
            </a:pPr>
            <a:r>
              <a:rPr lang="es-AR" dirty="0" smtClean="0"/>
              <a:t>#) Independencia de haces y rayos luminosos: No hay alteración en rayos que se cruzan</a:t>
            </a:r>
          </a:p>
          <a:p>
            <a:pPr marL="0" indent="0">
              <a:buNone/>
            </a:pPr>
            <a:r>
              <a:rPr lang="es-AR" dirty="0" smtClean="0"/>
              <a:t>#) Reversibilidad de camino óptico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666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5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Reflexión de la luz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8884"/>
            <a:ext cx="4543428" cy="9220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2400" i="1" u="sng" dirty="0"/>
              <a:t>Definiciones:</a:t>
            </a:r>
          </a:p>
          <a:p>
            <a:pPr>
              <a:buNone/>
            </a:pPr>
            <a:endParaRPr lang="es-MX" sz="800" i="1" dirty="0"/>
          </a:p>
          <a:p>
            <a:pPr>
              <a:buNone/>
            </a:pPr>
            <a:r>
              <a:rPr lang="es-MX" sz="1900" dirty="0"/>
              <a:t>Consideremos una superficie reflectante. </a:t>
            </a:r>
          </a:p>
          <a:p>
            <a:endParaRPr lang="es-MX" sz="1900" dirty="0"/>
          </a:p>
          <a:p>
            <a:endParaRPr lang="es-MX" sz="1900" dirty="0"/>
          </a:p>
        </p:txBody>
      </p:sp>
      <p:sp>
        <p:nvSpPr>
          <p:cNvPr id="7" name="6 Rectángulo"/>
          <p:cNvSpPr/>
          <p:nvPr/>
        </p:nvSpPr>
        <p:spPr>
          <a:xfrm>
            <a:off x="500066" y="2677065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900" dirty="0"/>
              <a:t>La recta perpendicular a esta superficie es la recta normal (</a:t>
            </a:r>
            <a:r>
              <a:rPr lang="es-MX" sz="1900" b="1" dirty="0"/>
              <a:t>N</a:t>
            </a:r>
            <a:r>
              <a:rPr lang="es-MX" sz="1900" dirty="0"/>
              <a:t>).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00066" y="3466272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900" dirty="0"/>
              <a:t>El rayo de luz que incide en la superficie es el rayo incidente</a:t>
            </a:r>
          </a:p>
        </p:txBody>
      </p:sp>
      <p:sp>
        <p:nvSpPr>
          <p:cNvPr id="9" name="8 Rectángulo"/>
          <p:cNvSpPr/>
          <p:nvPr/>
        </p:nvSpPr>
        <p:spPr>
          <a:xfrm>
            <a:off x="500034" y="4323528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900" dirty="0"/>
              <a:t>El rayo que sale reflejado desde la superficie es el rayo reflejado</a:t>
            </a:r>
          </a:p>
        </p:txBody>
      </p:sp>
      <p:grpSp>
        <p:nvGrpSpPr>
          <p:cNvPr id="12" name="11 Grupo"/>
          <p:cNvGrpSpPr/>
          <p:nvPr/>
        </p:nvGrpSpPr>
        <p:grpSpPr>
          <a:xfrm>
            <a:off x="7285850" y="2571744"/>
            <a:ext cx="503064" cy="1786744"/>
            <a:chOff x="7285850" y="2571744"/>
            <a:chExt cx="503064" cy="1786744"/>
          </a:xfrm>
        </p:grpSpPr>
        <p:cxnSp>
          <p:nvCxnSpPr>
            <p:cNvPr id="6" name="5 Conector recto"/>
            <p:cNvCxnSpPr/>
            <p:nvPr/>
          </p:nvCxnSpPr>
          <p:spPr>
            <a:xfrm rot="5400000" flipH="1" flipV="1">
              <a:off x="6465107" y="3536157"/>
              <a:ext cx="1643074" cy="1588"/>
            </a:xfrm>
            <a:prstGeom prst="line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10 Rectángulo"/>
            <p:cNvSpPr/>
            <p:nvPr/>
          </p:nvSpPr>
          <p:spPr>
            <a:xfrm>
              <a:off x="7429520" y="2571744"/>
              <a:ext cx="359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b="1" dirty="0"/>
                <a:t>N</a:t>
              </a:r>
              <a:endParaRPr lang="es-AR" dirty="0"/>
            </a:p>
          </p:txBody>
        </p:sp>
      </p:grpSp>
      <p:grpSp>
        <p:nvGrpSpPr>
          <p:cNvPr id="22" name="21 Grupo"/>
          <p:cNvGrpSpPr/>
          <p:nvPr/>
        </p:nvGrpSpPr>
        <p:grpSpPr>
          <a:xfrm>
            <a:off x="5727489" y="2262838"/>
            <a:ext cx="1559155" cy="2094856"/>
            <a:chOff x="5727489" y="2262838"/>
            <a:chExt cx="1559155" cy="2094856"/>
          </a:xfrm>
        </p:grpSpPr>
        <p:cxnSp>
          <p:nvCxnSpPr>
            <p:cNvPr id="14" name="13 Conector recto de flecha"/>
            <p:cNvCxnSpPr/>
            <p:nvPr/>
          </p:nvCxnSpPr>
          <p:spPr>
            <a:xfrm rot="16200000" flipH="1">
              <a:off x="6000760" y="3071810"/>
              <a:ext cx="1500198" cy="10715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14 Rectángulo"/>
            <p:cNvSpPr/>
            <p:nvPr/>
          </p:nvSpPr>
          <p:spPr>
            <a:xfrm>
              <a:off x="5727489" y="2262838"/>
              <a:ext cx="91621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dirty="0"/>
                <a:t>rayo </a:t>
              </a:r>
            </a:p>
            <a:p>
              <a:pPr algn="ctr"/>
              <a:r>
                <a:rPr lang="es-MX" sz="1400" dirty="0"/>
                <a:t>incidente</a:t>
              </a:r>
              <a:endParaRPr lang="es-AR" sz="1400" dirty="0"/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7286644" y="2405714"/>
            <a:ext cx="1643074" cy="1951980"/>
            <a:chOff x="7286644" y="2405714"/>
            <a:chExt cx="1643074" cy="1951980"/>
          </a:xfrm>
        </p:grpSpPr>
        <p:sp>
          <p:nvSpPr>
            <p:cNvPr id="16" name="15 Rectángulo"/>
            <p:cNvSpPr/>
            <p:nvPr/>
          </p:nvSpPr>
          <p:spPr>
            <a:xfrm>
              <a:off x="8050759" y="2405714"/>
              <a:ext cx="87895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s-MX" sz="1400" dirty="0"/>
                <a:t>rayo </a:t>
              </a:r>
            </a:p>
            <a:p>
              <a:pPr algn="ctr"/>
              <a:r>
                <a:rPr lang="es-MX" sz="1400" dirty="0"/>
                <a:t>reflejado</a:t>
              </a:r>
              <a:endParaRPr lang="es-AR" sz="1400" dirty="0"/>
            </a:p>
          </p:txBody>
        </p:sp>
        <p:cxnSp>
          <p:nvCxnSpPr>
            <p:cNvPr id="17" name="16 Conector recto de flecha"/>
            <p:cNvCxnSpPr/>
            <p:nvPr/>
          </p:nvCxnSpPr>
          <p:spPr>
            <a:xfrm rot="5400000" flipH="1" flipV="1">
              <a:off x="7143768" y="3143248"/>
              <a:ext cx="1357322" cy="10715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22 Rectángulo"/>
          <p:cNvSpPr/>
          <p:nvPr/>
        </p:nvSpPr>
        <p:spPr>
          <a:xfrm>
            <a:off x="428596" y="5895164"/>
            <a:ext cx="828680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900" dirty="0"/>
              <a:t>El ángulo que forman el rayo reflejado con la normal es el ángulo de reflexión </a:t>
            </a:r>
            <a:r>
              <a:rPr lang="es-MX" sz="1900" dirty="0" err="1">
                <a:latin typeface="Symbol" pitchFamily="18" charset="2"/>
              </a:rPr>
              <a:t>a</a:t>
            </a:r>
            <a:r>
              <a:rPr lang="es-MX" sz="1900" baseline="-25000" dirty="0" err="1"/>
              <a:t>r</a:t>
            </a:r>
            <a:r>
              <a:rPr lang="es-MX" sz="1900" dirty="0" err="1"/>
              <a:t>.</a:t>
            </a:r>
            <a:endParaRPr lang="es-MX" sz="1900" dirty="0"/>
          </a:p>
        </p:txBody>
      </p:sp>
      <p:grpSp>
        <p:nvGrpSpPr>
          <p:cNvPr id="28" name="27 Grupo"/>
          <p:cNvGrpSpPr/>
          <p:nvPr/>
        </p:nvGrpSpPr>
        <p:grpSpPr>
          <a:xfrm>
            <a:off x="428628" y="3597006"/>
            <a:ext cx="8358214" cy="2332324"/>
            <a:chOff x="428628" y="3416858"/>
            <a:chExt cx="8358214" cy="2332324"/>
          </a:xfrm>
        </p:grpSpPr>
        <p:sp>
          <p:nvSpPr>
            <p:cNvPr id="10" name="9 Rectángulo"/>
            <p:cNvSpPr/>
            <p:nvPr/>
          </p:nvSpPr>
          <p:spPr>
            <a:xfrm>
              <a:off x="428628" y="5072074"/>
              <a:ext cx="8358214" cy="6771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sz="1900" dirty="0"/>
                <a:t>El ángulo que forman el rayo incidente con la normal es el ángulo de incidencia </a:t>
              </a:r>
              <a:r>
                <a:rPr lang="es-MX" sz="1900" dirty="0" err="1">
                  <a:latin typeface="Symbol" pitchFamily="18" charset="2"/>
                </a:rPr>
                <a:t>a</a:t>
              </a:r>
              <a:r>
                <a:rPr lang="es-MX" sz="1900" baseline="-25000" dirty="0" err="1"/>
                <a:t>i</a:t>
              </a:r>
              <a:r>
                <a:rPr lang="es-MX" sz="1900" dirty="0"/>
                <a:t>.</a:t>
              </a:r>
            </a:p>
          </p:txBody>
        </p:sp>
        <p:grpSp>
          <p:nvGrpSpPr>
            <p:cNvPr id="27" name="26 Grupo"/>
            <p:cNvGrpSpPr/>
            <p:nvPr/>
          </p:nvGrpSpPr>
          <p:grpSpPr>
            <a:xfrm>
              <a:off x="6845419" y="3416858"/>
              <a:ext cx="478611" cy="851797"/>
              <a:chOff x="6845419" y="3416858"/>
              <a:chExt cx="478611" cy="851797"/>
            </a:xfrm>
          </p:grpSpPr>
          <p:sp>
            <p:nvSpPr>
              <p:cNvPr id="24" name="23 Arco"/>
              <p:cNvSpPr/>
              <p:nvPr/>
            </p:nvSpPr>
            <p:spPr>
              <a:xfrm rot="19601618">
                <a:off x="6845419" y="3911177"/>
                <a:ext cx="478611" cy="357478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26" name="25 Rectángulo"/>
              <p:cNvSpPr/>
              <p:nvPr/>
            </p:nvSpPr>
            <p:spPr>
              <a:xfrm>
                <a:off x="6858016" y="3416858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dirty="0" err="1">
                    <a:latin typeface="Symbol" pitchFamily="18" charset="2"/>
                  </a:rPr>
                  <a:t>a</a:t>
                </a:r>
                <a:r>
                  <a:rPr lang="es-MX" baseline="-25000" dirty="0" err="1"/>
                  <a:t>i</a:t>
                </a:r>
                <a:endParaRPr lang="es-AR" dirty="0"/>
              </a:p>
            </p:txBody>
          </p:sp>
        </p:grpSp>
      </p:grpSp>
      <p:grpSp>
        <p:nvGrpSpPr>
          <p:cNvPr id="30" name="29 Grupo"/>
          <p:cNvGrpSpPr/>
          <p:nvPr/>
        </p:nvGrpSpPr>
        <p:grpSpPr>
          <a:xfrm>
            <a:off x="7095822" y="3488296"/>
            <a:ext cx="626454" cy="764996"/>
            <a:chOff x="7095822" y="3488296"/>
            <a:chExt cx="626454" cy="764996"/>
          </a:xfrm>
        </p:grpSpPr>
        <p:sp>
          <p:nvSpPr>
            <p:cNvPr id="25" name="24 Arco"/>
            <p:cNvSpPr/>
            <p:nvPr/>
          </p:nvSpPr>
          <p:spPr>
            <a:xfrm rot="21097260">
              <a:off x="7095822" y="3895814"/>
              <a:ext cx="478611" cy="35747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9" name="28 Rectángulo"/>
            <p:cNvSpPr/>
            <p:nvPr/>
          </p:nvSpPr>
          <p:spPr>
            <a:xfrm>
              <a:off x="7286644" y="3488296"/>
              <a:ext cx="4356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 err="1">
                  <a:latin typeface="Symbol" pitchFamily="18" charset="2"/>
                </a:rPr>
                <a:t>a</a:t>
              </a:r>
              <a:r>
                <a:rPr lang="es-MX" baseline="-25000" dirty="0" err="1"/>
                <a:t>r</a:t>
              </a:r>
              <a:r>
                <a:rPr lang="es-MX" dirty="0" err="1"/>
                <a:t>.</a:t>
              </a:r>
              <a:endParaRPr lang="es-AR" dirty="0"/>
            </a:p>
          </p:txBody>
        </p:sp>
      </p:grpSp>
      <p:sp>
        <p:nvSpPr>
          <p:cNvPr id="31" name="30 Rectángulo"/>
          <p:cNvSpPr/>
          <p:nvPr/>
        </p:nvSpPr>
        <p:spPr>
          <a:xfrm>
            <a:off x="5643570" y="4371762"/>
            <a:ext cx="3286148" cy="285752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14348" y="1704220"/>
            <a:ext cx="8229600" cy="653210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Leyes de la reflexión:</a:t>
            </a:r>
            <a:br>
              <a:rPr lang="es-MX" dirty="0"/>
            </a:b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571472" y="2556213"/>
            <a:ext cx="41434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1) el rayo incidente, el reflejado y la normal a la superficie, están todos en el mismo plano.</a:t>
            </a:r>
          </a:p>
        </p:txBody>
      </p:sp>
      <p:grpSp>
        <p:nvGrpSpPr>
          <p:cNvPr id="15" name="14 Grupo"/>
          <p:cNvGrpSpPr/>
          <p:nvPr/>
        </p:nvGrpSpPr>
        <p:grpSpPr>
          <a:xfrm>
            <a:off x="5143504" y="2262838"/>
            <a:ext cx="3286148" cy="2380608"/>
            <a:chOff x="5643570" y="2262838"/>
            <a:chExt cx="3286148" cy="2380608"/>
          </a:xfrm>
        </p:grpSpPr>
        <p:sp>
          <p:nvSpPr>
            <p:cNvPr id="5" name="4 Rectángulo"/>
            <p:cNvSpPr/>
            <p:nvPr/>
          </p:nvSpPr>
          <p:spPr>
            <a:xfrm>
              <a:off x="5643570" y="4357694"/>
              <a:ext cx="3286148" cy="28575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6" name="5 Grupo"/>
            <p:cNvGrpSpPr/>
            <p:nvPr/>
          </p:nvGrpSpPr>
          <p:grpSpPr>
            <a:xfrm>
              <a:off x="7285850" y="2571744"/>
              <a:ext cx="503064" cy="1786744"/>
              <a:chOff x="7285850" y="2571744"/>
              <a:chExt cx="503064" cy="1786744"/>
            </a:xfrm>
          </p:grpSpPr>
          <p:cxnSp>
            <p:nvCxnSpPr>
              <p:cNvPr id="7" name="6 Conector recto"/>
              <p:cNvCxnSpPr>
                <a:stCxn id="5" idx="0"/>
              </p:cNvCxnSpPr>
              <p:nvPr/>
            </p:nvCxnSpPr>
            <p:spPr>
              <a:xfrm rot="5400000" flipH="1" flipV="1">
                <a:off x="6465107" y="3536157"/>
                <a:ext cx="1643074" cy="1588"/>
              </a:xfrm>
              <a:prstGeom prst="line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7 Rectángulo"/>
              <p:cNvSpPr/>
              <p:nvPr/>
            </p:nvSpPr>
            <p:spPr>
              <a:xfrm>
                <a:off x="7429520" y="2571744"/>
                <a:ext cx="3593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b="1" dirty="0"/>
                  <a:t>N</a:t>
                </a:r>
                <a:endParaRPr lang="es-AR" dirty="0"/>
              </a:p>
            </p:txBody>
          </p:sp>
        </p:grpSp>
        <p:grpSp>
          <p:nvGrpSpPr>
            <p:cNvPr id="9" name="8 Grupo"/>
            <p:cNvGrpSpPr/>
            <p:nvPr/>
          </p:nvGrpSpPr>
          <p:grpSpPr>
            <a:xfrm>
              <a:off x="5727489" y="2262838"/>
              <a:ext cx="1559155" cy="2094856"/>
              <a:chOff x="5727489" y="2262838"/>
              <a:chExt cx="1559155" cy="2094856"/>
            </a:xfrm>
          </p:grpSpPr>
          <p:cxnSp>
            <p:nvCxnSpPr>
              <p:cNvPr id="10" name="9 Conector recto de flecha"/>
              <p:cNvCxnSpPr>
                <a:endCxn id="5" idx="0"/>
              </p:cNvCxnSpPr>
              <p:nvPr/>
            </p:nvCxnSpPr>
            <p:spPr>
              <a:xfrm rot="16200000" flipH="1">
                <a:off x="6000760" y="3071810"/>
                <a:ext cx="1500198" cy="107157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10 Rectángulo"/>
              <p:cNvSpPr/>
              <p:nvPr/>
            </p:nvSpPr>
            <p:spPr>
              <a:xfrm>
                <a:off x="5727489" y="2262838"/>
                <a:ext cx="91621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400" dirty="0"/>
                  <a:t>rayo </a:t>
                </a:r>
              </a:p>
              <a:p>
                <a:pPr algn="ctr"/>
                <a:r>
                  <a:rPr lang="es-MX" sz="1400" dirty="0"/>
                  <a:t>incidente</a:t>
                </a:r>
                <a:endParaRPr lang="es-AR" sz="1400" dirty="0"/>
              </a:p>
            </p:txBody>
          </p:sp>
        </p:grpSp>
        <p:grpSp>
          <p:nvGrpSpPr>
            <p:cNvPr id="12" name="11 Grupo"/>
            <p:cNvGrpSpPr/>
            <p:nvPr/>
          </p:nvGrpSpPr>
          <p:grpSpPr>
            <a:xfrm>
              <a:off x="7286644" y="2405714"/>
              <a:ext cx="1643074" cy="1951980"/>
              <a:chOff x="7286644" y="2405714"/>
              <a:chExt cx="1643074" cy="1951980"/>
            </a:xfrm>
          </p:grpSpPr>
          <p:sp>
            <p:nvSpPr>
              <p:cNvPr id="13" name="12 Rectángulo"/>
              <p:cNvSpPr/>
              <p:nvPr/>
            </p:nvSpPr>
            <p:spPr>
              <a:xfrm>
                <a:off x="8050759" y="2405714"/>
                <a:ext cx="8789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1400" dirty="0"/>
                  <a:t>rayo </a:t>
                </a:r>
              </a:p>
              <a:p>
                <a:pPr algn="ctr"/>
                <a:r>
                  <a:rPr lang="es-MX" sz="1400" dirty="0"/>
                  <a:t>reflejado</a:t>
                </a:r>
                <a:endParaRPr lang="es-AR" sz="1400" dirty="0"/>
              </a:p>
            </p:txBody>
          </p:sp>
          <p:cxnSp>
            <p:nvCxnSpPr>
              <p:cNvPr id="14" name="13 Conector recto de flecha"/>
              <p:cNvCxnSpPr/>
              <p:nvPr/>
            </p:nvCxnSpPr>
            <p:spPr>
              <a:xfrm rot="5400000" flipH="1" flipV="1">
                <a:off x="7143768" y="3143248"/>
                <a:ext cx="1357322" cy="107157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15 Rectángulo"/>
          <p:cNvSpPr/>
          <p:nvPr/>
        </p:nvSpPr>
        <p:spPr>
          <a:xfrm>
            <a:off x="642942" y="392906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2000" dirty="0"/>
              <a:t>2) El ángulo de incidencia es igual al ángulo de reflexión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6595756" y="3488296"/>
            <a:ext cx="626454" cy="764996"/>
            <a:chOff x="7095822" y="3488296"/>
            <a:chExt cx="626454" cy="764996"/>
          </a:xfrm>
        </p:grpSpPr>
        <p:sp>
          <p:nvSpPr>
            <p:cNvPr id="18" name="17 Arco"/>
            <p:cNvSpPr/>
            <p:nvPr/>
          </p:nvSpPr>
          <p:spPr>
            <a:xfrm rot="21097260">
              <a:off x="7095822" y="3895814"/>
              <a:ext cx="478611" cy="357478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18 Rectángulo"/>
            <p:cNvSpPr/>
            <p:nvPr/>
          </p:nvSpPr>
          <p:spPr>
            <a:xfrm>
              <a:off x="7286644" y="3488296"/>
              <a:ext cx="4356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 err="1">
                  <a:latin typeface="Symbol" pitchFamily="18" charset="2"/>
                </a:rPr>
                <a:t>a</a:t>
              </a:r>
              <a:r>
                <a:rPr lang="es-MX" baseline="-25000" dirty="0" err="1"/>
                <a:t>r</a:t>
              </a:r>
              <a:r>
                <a:rPr lang="es-MX" dirty="0" err="1"/>
                <a:t>.</a:t>
              </a:r>
              <a:endParaRPr lang="es-AR" dirty="0"/>
            </a:p>
          </p:txBody>
        </p:sp>
      </p:grpSp>
      <p:sp>
        <p:nvSpPr>
          <p:cNvPr id="20" name="19 Arco"/>
          <p:cNvSpPr/>
          <p:nvPr/>
        </p:nvSpPr>
        <p:spPr>
          <a:xfrm rot="19601618">
            <a:off x="6345353" y="3911177"/>
            <a:ext cx="478611" cy="3574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Rectángulo"/>
          <p:cNvSpPr/>
          <p:nvPr/>
        </p:nvSpPr>
        <p:spPr>
          <a:xfrm>
            <a:off x="6357950" y="3416858"/>
            <a:ext cx="373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Symbol" pitchFamily="18" charset="2"/>
              </a:rPr>
              <a:t>a</a:t>
            </a:r>
            <a:r>
              <a:rPr lang="es-MX" baseline="-25000" dirty="0" err="1"/>
              <a:t>i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1472" y="857240"/>
            <a:ext cx="8229600" cy="1143000"/>
          </a:xfrm>
        </p:spPr>
        <p:txBody>
          <a:bodyPr>
            <a:normAutofit/>
          </a:bodyPr>
          <a:lstStyle/>
          <a:p>
            <a:r>
              <a:rPr lang="es-AR" sz="4000" b="1" i="1" dirty="0"/>
              <a:t>Imágenes formadas por espejos planos</a:t>
            </a:r>
          </a:p>
        </p:txBody>
      </p:sp>
      <p:pic>
        <p:nvPicPr>
          <p:cNvPr id="232450" name="Picture 2" descr="Cuándo se reconoce el bebé frente al espej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285992"/>
            <a:ext cx="5405422" cy="40540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s://encrypted-tbn1.gstatic.com/images?q=tbn:ANd9GcTFdJ1_4k3q_oO26Ryn6_-0iW1VYg-rdf9wKoY20823GZhIHO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5304" cy="6858000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571472" y="912572"/>
            <a:ext cx="8001056" cy="5016758"/>
          </a:xfrm>
          <a:prstGeom prst="rect">
            <a:avLst/>
          </a:prstGeom>
          <a:solidFill>
            <a:srgbClr val="7030A0">
              <a:alpha val="10000"/>
            </a:srgb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AR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La luz nos da vida a través de la fotosíntesis, nos permite ver hacia atrás en el tiempo hacia el Big </a:t>
            </a:r>
            <a:r>
              <a:rPr lang="es-AR" sz="40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Bang</a:t>
            </a:r>
            <a:r>
              <a:rPr lang="es-AR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, nos ayuda a comunicarnos entre nosotros y, tal vez, nos ayude a encontrar a otros en el espacio.</a:t>
            </a:r>
          </a:p>
          <a:p>
            <a:pPr algn="just"/>
            <a:r>
              <a:rPr lang="es-AR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algn="just"/>
            <a:r>
              <a:rPr lang="es-AR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  John </a:t>
            </a:r>
            <a:r>
              <a:rPr lang="es-AR" sz="40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Mather</a:t>
            </a:r>
            <a:r>
              <a:rPr lang="es-AR" sz="40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Nobel de Física 2006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46 Rectángulo"/>
          <p:cNvSpPr/>
          <p:nvPr/>
        </p:nvSpPr>
        <p:spPr>
          <a:xfrm>
            <a:off x="2643174" y="2000240"/>
            <a:ext cx="4286280" cy="3786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de imágenes por espejos planos</a:t>
            </a:r>
          </a:p>
        </p:txBody>
      </p:sp>
      <p:sp>
        <p:nvSpPr>
          <p:cNvPr id="16" name="15 Rectángulo"/>
          <p:cNvSpPr/>
          <p:nvPr/>
        </p:nvSpPr>
        <p:spPr>
          <a:xfrm>
            <a:off x="3160272" y="2559602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A</a:t>
            </a:r>
            <a:endParaRPr lang="es-AR" dirty="0"/>
          </a:p>
        </p:txBody>
      </p:sp>
      <p:sp>
        <p:nvSpPr>
          <p:cNvPr id="17" name="16 Elipse"/>
          <p:cNvSpPr/>
          <p:nvPr/>
        </p:nvSpPr>
        <p:spPr>
          <a:xfrm>
            <a:off x="3286116" y="2857496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7" name="36 Grupo"/>
          <p:cNvGrpSpPr/>
          <p:nvPr/>
        </p:nvGrpSpPr>
        <p:grpSpPr>
          <a:xfrm>
            <a:off x="3858470" y="1643050"/>
            <a:ext cx="3499612" cy="2392821"/>
            <a:chOff x="2429710" y="1179055"/>
            <a:chExt cx="3089073" cy="1785243"/>
          </a:xfrm>
        </p:grpSpPr>
        <p:sp>
          <p:nvSpPr>
            <p:cNvPr id="33" name="32 Arco"/>
            <p:cNvSpPr/>
            <p:nvPr/>
          </p:nvSpPr>
          <p:spPr>
            <a:xfrm rot="5156654">
              <a:off x="3134400" y="682841"/>
              <a:ext cx="744494" cy="215387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33 Arco"/>
            <p:cNvSpPr/>
            <p:nvPr/>
          </p:nvSpPr>
          <p:spPr>
            <a:xfrm rot="13338689">
              <a:off x="4508499" y="1179055"/>
              <a:ext cx="1010284" cy="1785243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34 Arco"/>
            <p:cNvSpPr/>
            <p:nvPr/>
          </p:nvSpPr>
          <p:spPr>
            <a:xfrm flipH="1" flipV="1">
              <a:off x="3857620" y="1785926"/>
              <a:ext cx="928694" cy="64294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6" name="35 Elipse"/>
            <p:cNvSpPr/>
            <p:nvPr/>
          </p:nvSpPr>
          <p:spPr>
            <a:xfrm flipV="1">
              <a:off x="3986428" y="2214554"/>
              <a:ext cx="156944" cy="142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45" name="44 Conector recto de flecha"/>
          <p:cNvCxnSpPr>
            <a:stCxn id="48" idx="7"/>
          </p:cNvCxnSpPr>
          <p:nvPr/>
        </p:nvCxnSpPr>
        <p:spPr>
          <a:xfrm rot="5400000" flipH="1" flipV="1">
            <a:off x="3457855" y="4121729"/>
            <a:ext cx="1207234" cy="1449684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Rectángulo"/>
          <p:cNvSpPr/>
          <p:nvPr/>
        </p:nvSpPr>
        <p:spPr>
          <a:xfrm>
            <a:off x="3072652" y="4214818"/>
            <a:ext cx="3286148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 de flecha"/>
          <p:cNvCxnSpPr/>
          <p:nvPr/>
        </p:nvCxnSpPr>
        <p:spPr>
          <a:xfrm rot="16200000" flipH="1">
            <a:off x="3250397" y="3107529"/>
            <a:ext cx="1214446" cy="1000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5400000" flipH="1" flipV="1">
            <a:off x="4286248" y="3286124"/>
            <a:ext cx="1000132" cy="8572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3357554" y="3000372"/>
            <a:ext cx="1500198" cy="121444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4857752" y="3500438"/>
            <a:ext cx="785818" cy="71438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rot="5400000" flipH="1" flipV="1">
            <a:off x="3286116" y="4286256"/>
            <a:ext cx="1143008" cy="100013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30 Grupo"/>
          <p:cNvGrpSpPr/>
          <p:nvPr/>
        </p:nvGrpSpPr>
        <p:grpSpPr>
          <a:xfrm>
            <a:off x="3143240" y="5429264"/>
            <a:ext cx="430182" cy="500066"/>
            <a:chOff x="3143240" y="5429264"/>
            <a:chExt cx="430182" cy="500066"/>
          </a:xfrm>
        </p:grpSpPr>
        <p:sp>
          <p:nvSpPr>
            <p:cNvPr id="48" name="47 Elipse"/>
            <p:cNvSpPr/>
            <p:nvPr/>
          </p:nvSpPr>
          <p:spPr>
            <a:xfrm>
              <a:off x="3214678" y="5429264"/>
              <a:ext cx="142876" cy="1428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48 Rectángulo"/>
            <p:cNvSpPr/>
            <p:nvPr/>
          </p:nvSpPr>
          <p:spPr>
            <a:xfrm>
              <a:off x="3143240" y="5559998"/>
              <a:ext cx="4301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/>
                <a:t>A’ </a:t>
              </a:r>
              <a:endParaRPr lang="es-AR" dirty="0"/>
            </a:p>
          </p:txBody>
        </p:sp>
      </p:grpSp>
      <p:sp>
        <p:nvSpPr>
          <p:cNvPr id="50" name="49 Rectángulo"/>
          <p:cNvSpPr/>
          <p:nvPr/>
        </p:nvSpPr>
        <p:spPr>
          <a:xfrm>
            <a:off x="3714744" y="5214950"/>
            <a:ext cx="1632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Imagen virtual</a:t>
            </a:r>
            <a:endParaRPr lang="es-AR" dirty="0"/>
          </a:p>
        </p:txBody>
      </p:sp>
      <p:cxnSp>
        <p:nvCxnSpPr>
          <p:cNvPr id="22" name="21 Conector recto"/>
          <p:cNvCxnSpPr>
            <a:stCxn id="17" idx="2"/>
          </p:cNvCxnSpPr>
          <p:nvPr/>
        </p:nvCxnSpPr>
        <p:spPr>
          <a:xfrm rot="10800000" flipV="1">
            <a:off x="3286116" y="2928934"/>
            <a:ext cx="1588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rot="10800000" flipV="1">
            <a:off x="3286117" y="4214818"/>
            <a:ext cx="1588" cy="1285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Rectángulo"/>
          <p:cNvSpPr/>
          <p:nvPr/>
        </p:nvSpPr>
        <p:spPr>
          <a:xfrm>
            <a:off x="2857488" y="3214686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x</a:t>
            </a:r>
            <a:endParaRPr lang="es-AR" dirty="0"/>
          </a:p>
        </p:txBody>
      </p:sp>
      <p:sp>
        <p:nvSpPr>
          <p:cNvPr id="27" name="26 Rectángulo"/>
          <p:cNvSpPr/>
          <p:nvPr/>
        </p:nvSpPr>
        <p:spPr>
          <a:xfrm>
            <a:off x="2919404" y="4714884"/>
            <a:ext cx="345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x’</a:t>
            </a:r>
            <a:endParaRPr lang="es-AR" dirty="0"/>
          </a:p>
        </p:txBody>
      </p:sp>
      <p:sp>
        <p:nvSpPr>
          <p:cNvPr id="29" name="28 Rectángulo"/>
          <p:cNvSpPr/>
          <p:nvPr/>
        </p:nvSpPr>
        <p:spPr>
          <a:xfrm>
            <a:off x="785786" y="3429000"/>
            <a:ext cx="1800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Distancia objeto</a:t>
            </a:r>
            <a:endParaRPr lang="es-AR" dirty="0"/>
          </a:p>
        </p:txBody>
      </p:sp>
      <p:sp>
        <p:nvSpPr>
          <p:cNvPr id="30" name="29 Rectángulo"/>
          <p:cNvSpPr/>
          <p:nvPr/>
        </p:nvSpPr>
        <p:spPr>
          <a:xfrm>
            <a:off x="785786" y="4917056"/>
            <a:ext cx="1911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Distancia imagen</a:t>
            </a:r>
            <a:endParaRPr lang="es-AR" dirty="0"/>
          </a:p>
        </p:txBody>
      </p:sp>
      <p:sp>
        <p:nvSpPr>
          <p:cNvPr id="28" name="28 Rectángulo"/>
          <p:cNvSpPr/>
          <p:nvPr/>
        </p:nvSpPr>
        <p:spPr>
          <a:xfrm>
            <a:off x="2843772" y="2348880"/>
            <a:ext cx="1865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Objeto luminoso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6" grpId="0"/>
      <p:bldP spid="27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003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de imágenes por espejos planos</a:t>
            </a:r>
          </a:p>
        </p:txBody>
      </p:sp>
      <p:pic>
        <p:nvPicPr>
          <p:cNvPr id="56" name="Picture 2" descr="Reflexión de la luz - Física de nivel básico, nada complejo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428736"/>
            <a:ext cx="6585165" cy="4929222"/>
          </a:xfrm>
          <a:prstGeom prst="rect">
            <a:avLst/>
          </a:prstGeom>
          <a:noFill/>
        </p:spPr>
      </p:pic>
      <p:cxnSp>
        <p:nvCxnSpPr>
          <p:cNvPr id="58" name="57 Conector recto de flecha"/>
          <p:cNvCxnSpPr/>
          <p:nvPr/>
        </p:nvCxnSpPr>
        <p:spPr>
          <a:xfrm>
            <a:off x="2071670" y="1785926"/>
            <a:ext cx="2428892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/>
          <p:nvPr/>
        </p:nvCxnSpPr>
        <p:spPr>
          <a:xfrm rot="10800000" flipV="1">
            <a:off x="2357422" y="2000240"/>
            <a:ext cx="2214578" cy="14287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 de flecha"/>
          <p:cNvCxnSpPr/>
          <p:nvPr/>
        </p:nvCxnSpPr>
        <p:spPr>
          <a:xfrm rot="10800000" flipV="1">
            <a:off x="4643438" y="1785927"/>
            <a:ext cx="2143140" cy="195262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flipV="1">
            <a:off x="2643174" y="4000504"/>
            <a:ext cx="1857388" cy="15716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rot="10800000">
            <a:off x="2357422" y="2143116"/>
            <a:ext cx="2143142" cy="18573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 de flecha"/>
          <p:cNvCxnSpPr/>
          <p:nvPr/>
        </p:nvCxnSpPr>
        <p:spPr>
          <a:xfrm rot="10800000">
            <a:off x="4643442" y="4071942"/>
            <a:ext cx="1714509" cy="1500198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74 Rectángulo"/>
          <p:cNvSpPr/>
          <p:nvPr/>
        </p:nvSpPr>
        <p:spPr>
          <a:xfrm>
            <a:off x="1214414" y="5857892"/>
            <a:ext cx="6572296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81" name="80 Grupo"/>
          <p:cNvGrpSpPr/>
          <p:nvPr/>
        </p:nvGrpSpPr>
        <p:grpSpPr>
          <a:xfrm>
            <a:off x="1214414" y="6072207"/>
            <a:ext cx="3286148" cy="428627"/>
            <a:chOff x="1214414" y="6072207"/>
            <a:chExt cx="3286148" cy="428627"/>
          </a:xfrm>
        </p:grpSpPr>
        <p:sp>
          <p:nvSpPr>
            <p:cNvPr id="76" name="75 Rectángulo"/>
            <p:cNvSpPr/>
            <p:nvPr/>
          </p:nvSpPr>
          <p:spPr>
            <a:xfrm>
              <a:off x="1985946" y="6131502"/>
              <a:ext cx="1800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/>
                <a:t>Distancia objeto</a:t>
              </a:r>
              <a:endParaRPr lang="es-AR" dirty="0"/>
            </a:p>
          </p:txBody>
        </p:sp>
        <p:cxnSp>
          <p:nvCxnSpPr>
            <p:cNvPr id="79" name="78 Conector recto de flecha"/>
            <p:cNvCxnSpPr>
              <a:stCxn id="75" idx="1"/>
            </p:cNvCxnSpPr>
            <p:nvPr/>
          </p:nvCxnSpPr>
          <p:spPr>
            <a:xfrm rot="10800000" flipH="1">
              <a:off x="1214414" y="6072207"/>
              <a:ext cx="3286148" cy="35719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81 Grupo"/>
          <p:cNvGrpSpPr/>
          <p:nvPr/>
        </p:nvGrpSpPr>
        <p:grpSpPr>
          <a:xfrm>
            <a:off x="4500563" y="6072206"/>
            <a:ext cx="3286148" cy="440770"/>
            <a:chOff x="4500563" y="6072206"/>
            <a:chExt cx="3286148" cy="440770"/>
          </a:xfrm>
        </p:grpSpPr>
        <p:sp>
          <p:nvSpPr>
            <p:cNvPr id="77" name="76 Rectángulo"/>
            <p:cNvSpPr/>
            <p:nvPr/>
          </p:nvSpPr>
          <p:spPr>
            <a:xfrm>
              <a:off x="5304170" y="6143644"/>
              <a:ext cx="19110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/>
                <a:t>Distancia imagen</a:t>
              </a:r>
              <a:endParaRPr lang="es-AR" dirty="0"/>
            </a:p>
          </p:txBody>
        </p:sp>
        <p:cxnSp>
          <p:nvCxnSpPr>
            <p:cNvPr id="80" name="79 Conector recto de flecha"/>
            <p:cNvCxnSpPr/>
            <p:nvPr/>
          </p:nvCxnSpPr>
          <p:spPr>
            <a:xfrm rot="10800000" flipH="1">
              <a:off x="4500563" y="6072206"/>
              <a:ext cx="3286148" cy="35719"/>
            </a:xfrm>
            <a:prstGeom prst="straightConnector1">
              <a:avLst/>
            </a:prstGeom>
            <a:ln w="22225">
              <a:solidFill>
                <a:schemeClr val="accent2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82 Rectángulo"/>
          <p:cNvSpPr/>
          <p:nvPr/>
        </p:nvSpPr>
        <p:spPr>
          <a:xfrm>
            <a:off x="7944577" y="1714488"/>
            <a:ext cx="9851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Imagen </a:t>
            </a:r>
          </a:p>
          <a:p>
            <a:r>
              <a:rPr lang="es-MX" dirty="0"/>
              <a:t>virtual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844" y="285728"/>
            <a:ext cx="8929718" cy="1143000"/>
          </a:xfrm>
        </p:spPr>
        <p:txBody>
          <a:bodyPr>
            <a:noAutofit/>
          </a:bodyPr>
          <a:lstStyle/>
          <a:p>
            <a:pPr algn="ctr"/>
            <a:r>
              <a:rPr lang="es-AR" sz="3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Formación de imágenes con espejos planos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708098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Como se cumplen las reyes de la reflexión  y la normal tiene el mismo sentido en todo punto de la superficie reflectante</a:t>
            </a:r>
            <a:r>
              <a:rPr lang="es-AR" dirty="0" smtClean="0"/>
              <a:t>,</a:t>
            </a:r>
          </a:p>
          <a:p>
            <a:pPr marL="0" indent="0">
              <a:buNone/>
            </a:pPr>
            <a:endParaRPr lang="es-AR" sz="800" dirty="0"/>
          </a:p>
          <a:p>
            <a:r>
              <a:rPr lang="es-AR" dirty="0"/>
              <a:t>La imagen formada por un espejo plano es virtual</a:t>
            </a:r>
          </a:p>
          <a:p>
            <a:r>
              <a:rPr lang="es-AR" dirty="0"/>
              <a:t>La distancia entre el objeto y el espejo es la misma que la distancia entre la imagen y el espejo</a:t>
            </a:r>
          </a:p>
          <a:p>
            <a:r>
              <a:rPr lang="es-AR" dirty="0"/>
              <a:t>El tamaño de la imagen es igual al tamaño del objeto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Espejos esféricos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07900"/>
          </a:xfrm>
        </p:spPr>
        <p:txBody>
          <a:bodyPr/>
          <a:lstStyle/>
          <a:p>
            <a:r>
              <a:rPr lang="es-AR" dirty="0"/>
              <a:t>Las leyes de reflexión se cumplen para todas las superficies reflectantes. </a:t>
            </a:r>
          </a:p>
          <a:p>
            <a:r>
              <a:rPr lang="es-AR" dirty="0"/>
              <a:t>En una superficie curva, la reflexión depende de la normal en cada punto de esta superficie 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4071942"/>
            <a:ext cx="4897250" cy="1814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Flecha derecha"/>
          <p:cNvSpPr/>
          <p:nvPr/>
        </p:nvSpPr>
        <p:spPr>
          <a:xfrm>
            <a:off x="1214414" y="4643446"/>
            <a:ext cx="785818" cy="428628"/>
          </a:xfrm>
          <a:prstGeom prst="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1214414" y="5214950"/>
            <a:ext cx="609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Luz </a:t>
            </a:r>
          </a:p>
        </p:txBody>
      </p:sp>
      <p:cxnSp>
        <p:nvCxnSpPr>
          <p:cNvPr id="11" name="10 Conector recto"/>
          <p:cNvCxnSpPr/>
          <p:nvPr/>
        </p:nvCxnSpPr>
        <p:spPr>
          <a:xfrm>
            <a:off x="2643174" y="4929198"/>
            <a:ext cx="15001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74" y="1957878"/>
            <a:ext cx="6639852" cy="4344006"/>
          </a:xfrm>
        </p:spPr>
      </p:pic>
    </p:spTree>
    <p:extLst>
      <p:ext uri="{BB962C8B-B14F-4D97-AF65-F5344CB8AC3E}">
        <p14:creationId xmlns:p14="http://schemas.microsoft.com/office/powerpoint/2010/main" val="3747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80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Trazado de rayos para espejos cóncavos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1071570" y="2571744"/>
            <a:ext cx="70008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Se denominan rayos principales a rayos de trayectoria conocida que nos permiten determinar la posición de la imagen de un objeto en un diagrama de rayos. </a:t>
            </a:r>
          </a:p>
          <a:p>
            <a:endParaRPr lang="es-MX" sz="2400" dirty="0"/>
          </a:p>
          <a:p>
            <a:r>
              <a:rPr lang="es-MX" sz="2400" dirty="0"/>
              <a:t>En el espejo esférico cóncavo son: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829142" y="1071546"/>
            <a:ext cx="3094786" cy="1714512"/>
            <a:chOff x="2267744" y="1071546"/>
            <a:chExt cx="3094786" cy="1714512"/>
          </a:xfrm>
        </p:grpSpPr>
        <p:sp>
          <p:nvSpPr>
            <p:cNvPr id="8" name="7 CuadroTexto"/>
            <p:cNvSpPr txBox="1"/>
            <p:nvPr/>
          </p:nvSpPr>
          <p:spPr>
            <a:xfrm>
              <a:off x="4196570" y="1571612"/>
              <a:ext cx="1165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dirty="0"/>
                <a:t>Eje </a:t>
              </a:r>
              <a:r>
                <a:rPr lang="es-AR" dirty="0" smtClean="0"/>
                <a:t>óptico</a:t>
              </a:r>
              <a:endParaRPr lang="es-AR" dirty="0"/>
            </a:p>
          </p:txBody>
        </p:sp>
        <p:grpSp>
          <p:nvGrpSpPr>
            <p:cNvPr id="17" name="16 Grupo"/>
            <p:cNvGrpSpPr/>
            <p:nvPr/>
          </p:nvGrpSpPr>
          <p:grpSpPr>
            <a:xfrm>
              <a:off x="2267744" y="1071546"/>
              <a:ext cx="1929620" cy="1714512"/>
              <a:chOff x="5357024" y="1592692"/>
              <a:chExt cx="1929620" cy="1714512"/>
            </a:xfrm>
          </p:grpSpPr>
          <p:sp>
            <p:nvSpPr>
              <p:cNvPr id="4" name="3 Arco"/>
              <p:cNvSpPr/>
              <p:nvPr/>
            </p:nvSpPr>
            <p:spPr>
              <a:xfrm rot="2176793">
                <a:off x="5447762" y="1592692"/>
                <a:ext cx="1357322" cy="171451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" name="6 Conector recto"/>
              <p:cNvCxnSpPr/>
              <p:nvPr/>
            </p:nvCxnSpPr>
            <p:spPr>
              <a:xfrm>
                <a:off x="5357818" y="2285992"/>
                <a:ext cx="192882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9 Conector recto"/>
              <p:cNvCxnSpPr/>
              <p:nvPr/>
            </p:nvCxnSpPr>
            <p:spPr>
              <a:xfrm rot="5400000">
                <a:off x="5786446" y="2285992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10 CuadroTexto"/>
              <p:cNvSpPr txBox="1"/>
              <p:nvPr/>
            </p:nvSpPr>
            <p:spPr>
              <a:xfrm>
                <a:off x="5643570" y="2285992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C</a:t>
                </a:r>
              </a:p>
            </p:txBody>
          </p:sp>
          <p:cxnSp>
            <p:nvCxnSpPr>
              <p:cNvPr id="13" name="12 Conector recto de flecha"/>
              <p:cNvCxnSpPr/>
              <p:nvPr/>
            </p:nvCxnSpPr>
            <p:spPr>
              <a:xfrm rot="5400000" flipH="1" flipV="1">
                <a:off x="5179223" y="210739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13 CuadroTexto"/>
              <p:cNvSpPr txBox="1"/>
              <p:nvPr/>
            </p:nvSpPr>
            <p:spPr>
              <a:xfrm>
                <a:off x="6786578" y="221455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O</a:t>
                </a:r>
              </a:p>
            </p:txBody>
          </p:sp>
          <p:cxnSp>
            <p:nvCxnSpPr>
              <p:cNvPr id="15" name="14 Conector recto"/>
              <p:cNvCxnSpPr/>
              <p:nvPr/>
            </p:nvCxnSpPr>
            <p:spPr>
              <a:xfrm rot="5400000">
                <a:off x="6301250" y="22978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15 CuadroTexto"/>
              <p:cNvSpPr txBox="1"/>
              <p:nvPr/>
            </p:nvSpPr>
            <p:spPr>
              <a:xfrm>
                <a:off x="6158374" y="229784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F</a:t>
                </a:r>
              </a:p>
            </p:txBody>
          </p:sp>
        </p:grpSp>
        <p:cxnSp>
          <p:nvCxnSpPr>
            <p:cNvPr id="37" name="36 Conector recto de flecha"/>
            <p:cNvCxnSpPr/>
            <p:nvPr/>
          </p:nvCxnSpPr>
          <p:spPr>
            <a:xfrm>
              <a:off x="2285984" y="1428736"/>
              <a:ext cx="1428760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38 Conector recto de flecha"/>
            <p:cNvCxnSpPr/>
            <p:nvPr/>
          </p:nvCxnSpPr>
          <p:spPr>
            <a:xfrm rot="10800000" flipV="1">
              <a:off x="2714612" y="1428736"/>
              <a:ext cx="1000132" cy="857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1058204" y="2928934"/>
            <a:ext cx="1929620" cy="1714512"/>
            <a:chOff x="2285190" y="2928934"/>
            <a:chExt cx="1929620" cy="1714512"/>
          </a:xfrm>
        </p:grpSpPr>
        <p:grpSp>
          <p:nvGrpSpPr>
            <p:cNvPr id="18" name="17 Grupo"/>
            <p:cNvGrpSpPr/>
            <p:nvPr/>
          </p:nvGrpSpPr>
          <p:grpSpPr>
            <a:xfrm>
              <a:off x="2285190" y="2928934"/>
              <a:ext cx="1929620" cy="1714512"/>
              <a:chOff x="5357024" y="1592692"/>
              <a:chExt cx="1929620" cy="1714512"/>
            </a:xfrm>
          </p:grpSpPr>
          <p:sp>
            <p:nvSpPr>
              <p:cNvPr id="19" name="18 Arco"/>
              <p:cNvSpPr/>
              <p:nvPr/>
            </p:nvSpPr>
            <p:spPr>
              <a:xfrm rot="2176793">
                <a:off x="5447762" y="1592692"/>
                <a:ext cx="1357322" cy="171451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0" name="19 Conector recto"/>
              <p:cNvCxnSpPr/>
              <p:nvPr/>
            </p:nvCxnSpPr>
            <p:spPr>
              <a:xfrm>
                <a:off x="5357818" y="2285992"/>
                <a:ext cx="192882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20 Conector recto"/>
              <p:cNvCxnSpPr/>
              <p:nvPr/>
            </p:nvCxnSpPr>
            <p:spPr>
              <a:xfrm rot="5400000">
                <a:off x="5786446" y="2285992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21 CuadroTexto"/>
              <p:cNvSpPr txBox="1"/>
              <p:nvPr/>
            </p:nvSpPr>
            <p:spPr>
              <a:xfrm>
                <a:off x="5643570" y="2285992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C</a:t>
                </a:r>
              </a:p>
            </p:txBody>
          </p:sp>
          <p:cxnSp>
            <p:nvCxnSpPr>
              <p:cNvPr id="23" name="22 Conector recto de flecha"/>
              <p:cNvCxnSpPr/>
              <p:nvPr/>
            </p:nvCxnSpPr>
            <p:spPr>
              <a:xfrm rot="5400000" flipH="1" flipV="1">
                <a:off x="5179223" y="210739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23 CuadroTexto"/>
              <p:cNvSpPr txBox="1"/>
              <p:nvPr/>
            </p:nvSpPr>
            <p:spPr>
              <a:xfrm>
                <a:off x="6786578" y="221455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O</a:t>
                </a:r>
              </a:p>
            </p:txBody>
          </p:sp>
          <p:cxnSp>
            <p:nvCxnSpPr>
              <p:cNvPr id="25" name="24 Conector recto"/>
              <p:cNvCxnSpPr/>
              <p:nvPr/>
            </p:nvCxnSpPr>
            <p:spPr>
              <a:xfrm rot="5400000">
                <a:off x="6301250" y="22978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25 CuadroTexto"/>
              <p:cNvSpPr txBox="1"/>
              <p:nvPr/>
            </p:nvSpPr>
            <p:spPr>
              <a:xfrm>
                <a:off x="6158374" y="229784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F</a:t>
                </a:r>
              </a:p>
            </p:txBody>
          </p:sp>
        </p:grpSp>
        <p:cxnSp>
          <p:nvCxnSpPr>
            <p:cNvPr id="45" name="44 Conector recto de flecha"/>
            <p:cNvCxnSpPr/>
            <p:nvPr/>
          </p:nvCxnSpPr>
          <p:spPr>
            <a:xfrm>
              <a:off x="2285984" y="3286124"/>
              <a:ext cx="1500198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46 Conector recto de flecha"/>
            <p:cNvCxnSpPr/>
            <p:nvPr/>
          </p:nvCxnSpPr>
          <p:spPr>
            <a:xfrm rot="10800000">
              <a:off x="2428860" y="3786191"/>
              <a:ext cx="1333388" cy="88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49 Conector recto de flecha"/>
          <p:cNvCxnSpPr>
            <a:endCxn id="28" idx="2"/>
          </p:cNvCxnSpPr>
          <p:nvPr/>
        </p:nvCxnSpPr>
        <p:spPr>
          <a:xfrm>
            <a:off x="1326510" y="5143512"/>
            <a:ext cx="1316492" cy="9016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o 2"/>
          <p:cNvGrpSpPr/>
          <p:nvPr/>
        </p:nvGrpSpPr>
        <p:grpSpPr>
          <a:xfrm>
            <a:off x="683568" y="4714884"/>
            <a:ext cx="2572562" cy="1785950"/>
            <a:chOff x="1714480" y="4714884"/>
            <a:chExt cx="2572562" cy="1785950"/>
          </a:xfrm>
        </p:grpSpPr>
        <p:grpSp>
          <p:nvGrpSpPr>
            <p:cNvPr id="27" name="26 Grupo"/>
            <p:cNvGrpSpPr/>
            <p:nvPr/>
          </p:nvGrpSpPr>
          <p:grpSpPr>
            <a:xfrm>
              <a:off x="2357422" y="4786322"/>
              <a:ext cx="1929620" cy="1714512"/>
              <a:chOff x="5357024" y="1592692"/>
              <a:chExt cx="1929620" cy="1714512"/>
            </a:xfrm>
          </p:grpSpPr>
          <p:sp>
            <p:nvSpPr>
              <p:cNvPr id="28" name="27 Arco"/>
              <p:cNvSpPr/>
              <p:nvPr/>
            </p:nvSpPr>
            <p:spPr>
              <a:xfrm rot="2176793">
                <a:off x="5447762" y="1592692"/>
                <a:ext cx="1357322" cy="1714512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9" name="28 Conector recto"/>
              <p:cNvCxnSpPr/>
              <p:nvPr/>
            </p:nvCxnSpPr>
            <p:spPr>
              <a:xfrm>
                <a:off x="5357818" y="2285992"/>
                <a:ext cx="192882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"/>
              <p:cNvCxnSpPr/>
              <p:nvPr/>
            </p:nvCxnSpPr>
            <p:spPr>
              <a:xfrm rot="5400000">
                <a:off x="5786446" y="2285992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30 CuadroTexto"/>
              <p:cNvSpPr txBox="1"/>
              <p:nvPr/>
            </p:nvSpPr>
            <p:spPr>
              <a:xfrm>
                <a:off x="5643570" y="2285992"/>
                <a:ext cx="335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C</a:t>
                </a:r>
              </a:p>
            </p:txBody>
          </p:sp>
          <p:cxnSp>
            <p:nvCxnSpPr>
              <p:cNvPr id="32" name="31 Conector recto de flecha"/>
              <p:cNvCxnSpPr/>
              <p:nvPr/>
            </p:nvCxnSpPr>
            <p:spPr>
              <a:xfrm rot="5400000" flipH="1" flipV="1">
                <a:off x="5179223" y="210739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32 CuadroTexto"/>
              <p:cNvSpPr txBox="1"/>
              <p:nvPr/>
            </p:nvSpPr>
            <p:spPr>
              <a:xfrm>
                <a:off x="6786578" y="221455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O</a:t>
                </a:r>
              </a:p>
            </p:txBody>
          </p:sp>
          <p:cxnSp>
            <p:nvCxnSpPr>
              <p:cNvPr id="34" name="33 Conector recto"/>
              <p:cNvCxnSpPr/>
              <p:nvPr/>
            </p:nvCxnSpPr>
            <p:spPr>
              <a:xfrm rot="5400000">
                <a:off x="6301250" y="2297840"/>
                <a:ext cx="142876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34 CuadroTexto"/>
              <p:cNvSpPr txBox="1"/>
              <p:nvPr/>
            </p:nvSpPr>
            <p:spPr>
              <a:xfrm>
                <a:off x="6158374" y="229784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F</a:t>
                </a:r>
              </a:p>
            </p:txBody>
          </p:sp>
        </p:grpSp>
        <p:cxnSp>
          <p:nvCxnSpPr>
            <p:cNvPr id="51" name="50 Conector recto de flecha"/>
            <p:cNvCxnSpPr>
              <a:stCxn id="28" idx="2"/>
            </p:cNvCxnSpPr>
            <p:nvPr/>
          </p:nvCxnSpPr>
          <p:spPr>
            <a:xfrm rot="5400000" flipH="1">
              <a:off x="2029058" y="4400306"/>
              <a:ext cx="1330278" cy="1959434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7 CuadroTexto"/>
          <p:cNvSpPr txBox="1"/>
          <p:nvPr/>
        </p:nvSpPr>
        <p:spPr>
          <a:xfrm>
            <a:off x="4932040" y="1168564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rayo incidente que se propaga paralelo al eje óptico, se refleja pasando por el foco</a:t>
            </a:r>
            <a:endParaRPr lang="es-AR" dirty="0"/>
          </a:p>
        </p:txBody>
      </p:sp>
      <p:sp>
        <p:nvSpPr>
          <p:cNvPr id="43" name="7 CuadroTexto"/>
          <p:cNvSpPr txBox="1"/>
          <p:nvPr/>
        </p:nvSpPr>
        <p:spPr>
          <a:xfrm>
            <a:off x="4860032" y="3153742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rayo incidente que pasa por el foco se refleja paralelo al eje óptico.</a:t>
            </a:r>
            <a:endParaRPr lang="es-AR" dirty="0"/>
          </a:p>
        </p:txBody>
      </p:sp>
      <p:sp>
        <p:nvSpPr>
          <p:cNvPr id="44" name="7 CuadroTexto"/>
          <p:cNvSpPr txBox="1"/>
          <p:nvPr/>
        </p:nvSpPr>
        <p:spPr>
          <a:xfrm>
            <a:off x="5004048" y="5097958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El rayo incidente que pasa por el centro de curvatura, se refleja sobre si mismo.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7242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Trazado de rayos para espejos cóncavos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42844" y="2508266"/>
            <a:ext cx="8786874" cy="857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2200" dirty="0"/>
              <a:t>El rayo procedente del objeto que pase por el foco, que, tras reflejarse, saldrá paralelo al eje óptico</a:t>
            </a:r>
          </a:p>
          <a:p>
            <a:endParaRPr lang="es-AR" sz="2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4071942"/>
            <a:ext cx="3992874" cy="269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142844" y="1571612"/>
            <a:ext cx="8858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/>
              <a:t>El rayo procedente del objeto y paralelo al eje óptico, que, tras reflejarse,  pasará por el foco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42844" y="3402149"/>
            <a:ext cx="86439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/>
              <a:t>El rayo que, procedente del objeto, pasa por el centro de curvatura del espejo. Tras reflejarse no modifica su dirección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2857488" y="4786322"/>
            <a:ext cx="3000396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 rot="10800000" flipV="1">
            <a:off x="2928926" y="4786322"/>
            <a:ext cx="2928960" cy="23574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2857488" y="4786322"/>
            <a:ext cx="3143272" cy="92869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>
            <a:off x="2500299" y="5715016"/>
            <a:ext cx="3500463" cy="15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2857488" y="4786322"/>
            <a:ext cx="3000396" cy="150019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 rot="10800000">
            <a:off x="2285984" y="4471336"/>
            <a:ext cx="3500462" cy="178595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13 Grupo"/>
          <p:cNvGrpSpPr/>
          <p:nvPr/>
        </p:nvGrpSpPr>
        <p:grpSpPr>
          <a:xfrm rot="12648043">
            <a:off x="-1732901" y="4231517"/>
            <a:ext cx="5847451" cy="3771200"/>
            <a:chOff x="2429710" y="1179055"/>
            <a:chExt cx="3089073" cy="1785243"/>
          </a:xfrm>
        </p:grpSpPr>
        <p:sp>
          <p:nvSpPr>
            <p:cNvPr id="15" name="14 Arco"/>
            <p:cNvSpPr/>
            <p:nvPr/>
          </p:nvSpPr>
          <p:spPr>
            <a:xfrm rot="5156654">
              <a:off x="3134400" y="682841"/>
              <a:ext cx="744494" cy="215387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15 Arco"/>
            <p:cNvSpPr/>
            <p:nvPr/>
          </p:nvSpPr>
          <p:spPr>
            <a:xfrm rot="13338689">
              <a:off x="4508499" y="1179055"/>
              <a:ext cx="1010284" cy="1785243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17 Arco"/>
            <p:cNvSpPr/>
            <p:nvPr/>
          </p:nvSpPr>
          <p:spPr>
            <a:xfrm flipH="1" flipV="1">
              <a:off x="3857620" y="1785926"/>
              <a:ext cx="928694" cy="64294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19 Elipse"/>
            <p:cNvSpPr/>
            <p:nvPr/>
          </p:nvSpPr>
          <p:spPr>
            <a:xfrm flipV="1">
              <a:off x="3986428" y="2214554"/>
              <a:ext cx="156944" cy="142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24" name="23 Conector recto de flecha"/>
          <p:cNvCxnSpPr/>
          <p:nvPr/>
        </p:nvCxnSpPr>
        <p:spPr>
          <a:xfrm>
            <a:off x="2857488" y="6357958"/>
            <a:ext cx="328614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/>
          <p:nvPr/>
        </p:nvCxnSpPr>
        <p:spPr>
          <a:xfrm>
            <a:off x="4714876" y="5572140"/>
            <a:ext cx="142876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4357686" y="6215082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x</a:t>
            </a:r>
            <a:endParaRPr lang="es-AR" dirty="0"/>
          </a:p>
        </p:txBody>
      </p:sp>
      <p:sp>
        <p:nvSpPr>
          <p:cNvPr id="30" name="29 Rectángulo"/>
          <p:cNvSpPr/>
          <p:nvPr/>
        </p:nvSpPr>
        <p:spPr>
          <a:xfrm>
            <a:off x="5072066" y="5429264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X’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Fórmula de Descartes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3306" y="2500306"/>
            <a:ext cx="1283462" cy="714380"/>
          </a:xfrm>
          <a:prstGeom prst="rect">
            <a:avLst/>
          </a:prstGeom>
          <a:noFill/>
        </p:spPr>
      </p:pic>
      <p:sp>
        <p:nvSpPr>
          <p:cNvPr id="6" name="5 Rectángulo"/>
          <p:cNvSpPr/>
          <p:nvPr/>
        </p:nvSpPr>
        <p:spPr>
          <a:xfrm>
            <a:off x="5769296" y="2345288"/>
            <a:ext cx="225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/>
              <a:t>x= distancia objeto</a:t>
            </a:r>
            <a:endParaRPr lang="es-AR" sz="2000" dirty="0"/>
          </a:p>
        </p:txBody>
      </p:sp>
      <p:sp>
        <p:nvSpPr>
          <p:cNvPr id="7" name="6 Rectángulo"/>
          <p:cNvSpPr/>
          <p:nvPr/>
        </p:nvSpPr>
        <p:spPr>
          <a:xfrm>
            <a:off x="5786446" y="2690336"/>
            <a:ext cx="24837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/>
              <a:t>x´= distancia imagen</a:t>
            </a:r>
            <a:endParaRPr lang="es-AR" sz="2000" dirty="0"/>
          </a:p>
        </p:txBody>
      </p:sp>
      <p:sp>
        <p:nvSpPr>
          <p:cNvPr id="8" name="7 Rectángulo"/>
          <p:cNvSpPr/>
          <p:nvPr/>
        </p:nvSpPr>
        <p:spPr>
          <a:xfrm>
            <a:off x="5816900" y="3059668"/>
            <a:ext cx="2119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/>
              <a:t>f = distancia focal</a:t>
            </a:r>
            <a:endParaRPr lang="es-AR" sz="2000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19537" y="4857760"/>
            <a:ext cx="581025" cy="51435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5715008" y="4643446"/>
            <a:ext cx="2714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La distancia focal es la mitad del radio de la esfera </a:t>
            </a:r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3357554" y="2285992"/>
            <a:ext cx="1785950" cy="1143008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Rectángulo"/>
          <p:cNvSpPr/>
          <p:nvPr/>
        </p:nvSpPr>
        <p:spPr>
          <a:xfrm>
            <a:off x="3581392" y="4572008"/>
            <a:ext cx="1347798" cy="1143008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Convención de signos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1611648"/>
            <a:ext cx="8858280" cy="460030"/>
          </a:xfrm>
        </p:spPr>
        <p:txBody>
          <a:bodyPr>
            <a:normAutofit/>
          </a:bodyPr>
          <a:lstStyle/>
          <a:p>
            <a:r>
              <a:rPr lang="es-AR" sz="2000" dirty="0"/>
              <a:t>La luz se propaga de izquierda a derecha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57158" y="2130974"/>
            <a:ext cx="864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Todas las distancias medidas a la izquierda del espejo se consideran positivas.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57158" y="2631040"/>
            <a:ext cx="857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Todas las distancias medidas a la derecha del espejo se consideran negativas.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7158" y="3131106"/>
            <a:ext cx="907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Todas las distancias medidas por arriba del eje </a:t>
            </a:r>
            <a:r>
              <a:rPr lang="es-AR" dirty="0" err="1"/>
              <a:t>optico</a:t>
            </a:r>
            <a:r>
              <a:rPr lang="es-AR" dirty="0"/>
              <a:t> se consideran positivas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28596" y="364331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Todas las distancias medidas por debajo del eje óptico se consideran negativas</a:t>
            </a:r>
          </a:p>
        </p:txBody>
      </p:sp>
      <p:cxnSp>
        <p:nvCxnSpPr>
          <p:cNvPr id="9" name="8 Conector recto"/>
          <p:cNvCxnSpPr/>
          <p:nvPr/>
        </p:nvCxnSpPr>
        <p:spPr>
          <a:xfrm>
            <a:off x="928662" y="5429264"/>
            <a:ext cx="685804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7120816" y="5072074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 óptico</a:t>
            </a:r>
          </a:p>
        </p:txBody>
      </p:sp>
      <p:grpSp>
        <p:nvGrpSpPr>
          <p:cNvPr id="14" name="13 Grupo"/>
          <p:cNvGrpSpPr/>
          <p:nvPr/>
        </p:nvGrpSpPr>
        <p:grpSpPr>
          <a:xfrm>
            <a:off x="4214811" y="4429132"/>
            <a:ext cx="1008798" cy="2000264"/>
            <a:chOff x="4214811" y="4429132"/>
            <a:chExt cx="1008798" cy="2000264"/>
          </a:xfrm>
        </p:grpSpPr>
        <p:sp>
          <p:nvSpPr>
            <p:cNvPr id="11" name="10 Arco"/>
            <p:cNvSpPr/>
            <p:nvPr/>
          </p:nvSpPr>
          <p:spPr>
            <a:xfrm>
              <a:off x="4429124" y="4429132"/>
              <a:ext cx="785818" cy="192882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12 Arco"/>
            <p:cNvSpPr/>
            <p:nvPr/>
          </p:nvSpPr>
          <p:spPr>
            <a:xfrm rot="10800000" flipH="1">
              <a:off x="4214811" y="4500570"/>
              <a:ext cx="1008798" cy="192882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6" name="15 Conector recto de flecha"/>
          <p:cNvCxnSpPr/>
          <p:nvPr/>
        </p:nvCxnSpPr>
        <p:spPr>
          <a:xfrm>
            <a:off x="2285984" y="6072206"/>
            <a:ext cx="21431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3161178" y="557214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/>
              <a:t>+</a:t>
            </a:r>
          </a:p>
        </p:txBody>
      </p:sp>
      <p:cxnSp>
        <p:nvCxnSpPr>
          <p:cNvPr id="20" name="19 Conector recto de flecha"/>
          <p:cNvCxnSpPr/>
          <p:nvPr/>
        </p:nvCxnSpPr>
        <p:spPr>
          <a:xfrm>
            <a:off x="5357818" y="6072206"/>
            <a:ext cx="2286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6572264" y="5572140"/>
            <a:ext cx="332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/>
              <a:t>-</a:t>
            </a:r>
          </a:p>
        </p:txBody>
      </p:sp>
      <p:cxnSp>
        <p:nvCxnSpPr>
          <p:cNvPr id="23" name="22 Conector recto de flecha"/>
          <p:cNvCxnSpPr/>
          <p:nvPr/>
        </p:nvCxnSpPr>
        <p:spPr>
          <a:xfrm rot="5400000">
            <a:off x="695616" y="6000768"/>
            <a:ext cx="10001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rot="5400000">
            <a:off x="695616" y="4856966"/>
            <a:ext cx="10001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785786" y="450057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/>
              <a:t>+</a:t>
            </a:r>
          </a:p>
        </p:txBody>
      </p:sp>
      <p:sp>
        <p:nvSpPr>
          <p:cNvPr id="26" name="25 Rectángulo"/>
          <p:cNvSpPr/>
          <p:nvPr/>
        </p:nvSpPr>
        <p:spPr>
          <a:xfrm>
            <a:off x="839286" y="5724540"/>
            <a:ext cx="332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/>
              <a:t>-</a:t>
            </a:r>
          </a:p>
        </p:txBody>
      </p:sp>
      <p:sp>
        <p:nvSpPr>
          <p:cNvPr id="31" name="30 Flecha derecha"/>
          <p:cNvSpPr/>
          <p:nvPr/>
        </p:nvSpPr>
        <p:spPr>
          <a:xfrm>
            <a:off x="357158" y="5072074"/>
            <a:ext cx="428628" cy="428628"/>
          </a:xfrm>
          <a:prstGeom prst="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Rectángulo"/>
          <p:cNvSpPr/>
          <p:nvPr/>
        </p:nvSpPr>
        <p:spPr>
          <a:xfrm>
            <a:off x="142844" y="5643578"/>
            <a:ext cx="714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Luz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9" grpId="0"/>
      <p:bldP spid="21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Mejor a oscuras: la luz artificial afecta la salud | T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71414"/>
            <a:ext cx="9143999" cy="6929414"/>
          </a:xfrm>
          <a:prstGeom prst="rect">
            <a:avLst/>
          </a:prstGeom>
          <a:noFill/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57704" y="2428876"/>
            <a:ext cx="4514824" cy="1143000"/>
          </a:xfrm>
        </p:spPr>
        <p:txBody>
          <a:bodyPr>
            <a:noAutofit/>
          </a:bodyPr>
          <a:lstStyle/>
          <a:p>
            <a:pPr algn="ctr"/>
            <a:r>
              <a:rPr lang="es-AR" sz="9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es la luz?</a:t>
            </a:r>
          </a:p>
        </p:txBody>
      </p:sp>
      <p:sp>
        <p:nvSpPr>
          <p:cNvPr id="222210" name="AutoShape 2" descr="Un rayo de luz que entra en el ojo comienza su recorrido en l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222212" name="AutoShape 4" descr="Un rayo de luz que entra en el ojo comienza su recorrido en la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Aumento Lateral</a:t>
            </a: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6" name="5 Rectángulo"/>
          <p:cNvSpPr/>
          <p:nvPr/>
        </p:nvSpPr>
        <p:spPr>
          <a:xfrm>
            <a:off x="285720" y="1500174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Se define aumento lateral como el cociente entre el tamaño de la imagen y el tamaño del objeto</a:t>
            </a:r>
            <a:endParaRPr lang="es-AR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1" name="10 Rectángulo"/>
          <p:cNvSpPr/>
          <p:nvPr/>
        </p:nvSpPr>
        <p:spPr>
          <a:xfrm>
            <a:off x="285720" y="2928934"/>
            <a:ext cx="86439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 importante: si una imagen es real, es invertida. Como es invertida, esta por debajo del eje óptico, por lo tanto, si una imagen es real y’ es negativo, y  por lo tanto A es negativo. </a:t>
            </a:r>
            <a:endParaRPr lang="es-A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67149" y="2214554"/>
            <a:ext cx="624421" cy="5715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5" name="14 Rectángulo"/>
          <p:cNvSpPr/>
          <p:nvPr/>
        </p:nvSpPr>
        <p:spPr>
          <a:xfrm>
            <a:off x="214282" y="3857628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aumento se vincula también con las distancias objeto e imagen:</a:t>
            </a:r>
            <a:endParaRPr lang="es-AR" dirty="0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20472" y="4357694"/>
            <a:ext cx="822966" cy="55605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</p:pic>
      <p:sp>
        <p:nvSpPr>
          <p:cNvPr id="18" name="17 Rectángulo"/>
          <p:cNvSpPr/>
          <p:nvPr/>
        </p:nvSpPr>
        <p:spPr>
          <a:xfrm>
            <a:off x="214282" y="5000636"/>
            <a:ext cx="87154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Ambas ecuaciones se pueden combinar en una sola:</a:t>
            </a:r>
            <a:endParaRPr lang="es-AR" dirty="0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5772170"/>
            <a:ext cx="1171575" cy="5143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557242" y="50005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Trazado de rayos para espejos convexos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2163" y="4492207"/>
            <a:ext cx="5643602" cy="2296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>
          <a:xfrm>
            <a:off x="214314" y="2214554"/>
            <a:ext cx="8858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/>
              <a:t>El rayo procedente del objeto y paralelo al eje óptico, se refleja como si  pasara por el foco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14314" y="3088187"/>
            <a:ext cx="86439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/>
              <a:t>El rayo que, procedente del objeto, </a:t>
            </a:r>
            <a:r>
              <a:rPr lang="es-MX" sz="2200" dirty="0" smtClean="0"/>
              <a:t>pasaría </a:t>
            </a:r>
            <a:r>
              <a:rPr lang="es-MX" sz="2200" dirty="0"/>
              <a:t>por el centro de curvatura del espejo. Tras reflejarse no modifica su dirección</a:t>
            </a:r>
          </a:p>
        </p:txBody>
      </p:sp>
      <p:grpSp>
        <p:nvGrpSpPr>
          <p:cNvPr id="14" name="13 Grupo"/>
          <p:cNvGrpSpPr/>
          <p:nvPr/>
        </p:nvGrpSpPr>
        <p:grpSpPr>
          <a:xfrm rot="13563032">
            <a:off x="-1537345" y="3671109"/>
            <a:ext cx="5847451" cy="3771200"/>
            <a:chOff x="2429710" y="1179055"/>
            <a:chExt cx="3089073" cy="1785243"/>
          </a:xfrm>
        </p:grpSpPr>
        <p:sp>
          <p:nvSpPr>
            <p:cNvPr id="17" name="16 Arco"/>
            <p:cNvSpPr/>
            <p:nvPr/>
          </p:nvSpPr>
          <p:spPr>
            <a:xfrm rot="5156654">
              <a:off x="3134400" y="682841"/>
              <a:ext cx="744494" cy="215387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17 Arco"/>
            <p:cNvSpPr/>
            <p:nvPr/>
          </p:nvSpPr>
          <p:spPr>
            <a:xfrm rot="13338689">
              <a:off x="4508499" y="1179055"/>
              <a:ext cx="1010284" cy="1785243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19 Arco"/>
            <p:cNvSpPr/>
            <p:nvPr/>
          </p:nvSpPr>
          <p:spPr>
            <a:xfrm flipH="1" flipV="1">
              <a:off x="3857620" y="1785926"/>
              <a:ext cx="928694" cy="64294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21 Elipse"/>
            <p:cNvSpPr/>
            <p:nvPr/>
          </p:nvSpPr>
          <p:spPr>
            <a:xfrm flipV="1">
              <a:off x="3986428" y="2214554"/>
              <a:ext cx="156944" cy="142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3" name="Conector recto de flecha 2"/>
          <p:cNvCxnSpPr/>
          <p:nvPr/>
        </p:nvCxnSpPr>
        <p:spPr>
          <a:xfrm>
            <a:off x="2771800" y="5147667"/>
            <a:ext cx="1764497" cy="39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H="1" flipV="1">
            <a:off x="3235610" y="4670483"/>
            <a:ext cx="1300687" cy="479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 flipH="1" flipV="1">
            <a:off x="4536298" y="5161096"/>
            <a:ext cx="1403854" cy="479422"/>
          </a:xfrm>
          <a:prstGeom prst="straightConnector1">
            <a:avLst/>
          </a:prstGeom>
          <a:ln w="28575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>
            <a:off x="2824227" y="5138142"/>
            <a:ext cx="1623948" cy="1577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2754635" y="5085184"/>
            <a:ext cx="4529980" cy="50237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/>
          <p:nvPr/>
        </p:nvCxnSpPr>
        <p:spPr>
          <a:xfrm>
            <a:off x="2482641" y="5096408"/>
            <a:ext cx="2117934" cy="2048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704088"/>
            <a:ext cx="8229600" cy="438896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Ejemplos de aplicación 1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85752" y="1214422"/>
            <a:ext cx="8501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La imagen  real obtenida mediante un espejo esférico cóncavo está a 8 cm del espejo. Si el objeto se encuentra a 24 cm del mismo, cual es el foco y el radio de curvatura del espejo?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571472" y="2130974"/>
            <a:ext cx="3471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Times New Roman" pitchFamily="18" charset="0"/>
                <a:cs typeface="Times New Roman" pitchFamily="18" charset="0"/>
              </a:rPr>
              <a:t>Datos: imagen real</a:t>
            </a:r>
            <a:r>
              <a:rPr lang="es-MX" dirty="0">
                <a:latin typeface="Times New Roman" pitchFamily="18" charset="0"/>
                <a:ea typeface="Yu Gothic UI Semilight"/>
                <a:cs typeface="Times New Roman" pitchFamily="18" charset="0"/>
              </a:rPr>
              <a:t>⇒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x’  es positivo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929190" y="2118832"/>
            <a:ext cx="1011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Times New Roman" pitchFamily="18" charset="0"/>
                <a:cs typeface="Times New Roman" pitchFamily="18" charset="0"/>
              </a:rPr>
              <a:t>x’ =8 cm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286248" y="213097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428596" y="2643182"/>
            <a:ext cx="4365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Times New Roman" pitchFamily="18" charset="0"/>
                <a:cs typeface="Times New Roman" pitchFamily="18" charset="0"/>
              </a:rPr>
              <a:t>La distancia del objeto al espejo es de 24 cm 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572000" y="270247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4929190" y="2702478"/>
            <a:ext cx="10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Times New Roman" pitchFamily="18" charset="0"/>
                <a:cs typeface="Times New Roman" pitchFamily="18" charset="0"/>
              </a:rPr>
              <a:t>x =24 cm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55297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0034" y="3214686"/>
            <a:ext cx="895350" cy="504825"/>
          </a:xfrm>
          <a:prstGeom prst="rect">
            <a:avLst/>
          </a:prstGeom>
          <a:noFill/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9" name="18 Rectángulo"/>
          <p:cNvSpPr/>
          <p:nvPr/>
        </p:nvSpPr>
        <p:spPr>
          <a:xfrm>
            <a:off x="1799048" y="32861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20" name="19 Rectángulo"/>
          <p:cNvSpPr/>
          <p:nvPr/>
        </p:nvSpPr>
        <p:spPr>
          <a:xfrm>
            <a:off x="4000496" y="33454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21" name="20 Rectángulo"/>
          <p:cNvSpPr/>
          <p:nvPr/>
        </p:nvSpPr>
        <p:spPr>
          <a:xfrm>
            <a:off x="4667580" y="3286124"/>
            <a:ext cx="904415" cy="369332"/>
          </a:xfrm>
          <a:prstGeom prst="rect">
            <a:avLst/>
          </a:prstGeom>
          <a:ln w="158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s-MX" dirty="0">
                <a:latin typeface="Times New Roman" pitchFamily="18" charset="0"/>
                <a:cs typeface="Times New Roman" pitchFamily="18" charset="0"/>
              </a:rPr>
              <a:t>f= 6 cm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21 Rectángulo"/>
          <p:cNvSpPr/>
          <p:nvPr/>
        </p:nvSpPr>
        <p:spPr>
          <a:xfrm>
            <a:off x="6337483" y="3286124"/>
            <a:ext cx="1592103" cy="369332"/>
          </a:xfrm>
          <a:prstGeom prst="rect">
            <a:avLst/>
          </a:prstGeom>
          <a:ln w="158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s-MX" dirty="0">
                <a:latin typeface="Times New Roman" pitchFamily="18" charset="0"/>
                <a:cs typeface="Times New Roman" pitchFamily="18" charset="0"/>
              </a:rPr>
              <a:t>R= 2.f = 12 cm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22 Rectángulo"/>
          <p:cNvSpPr/>
          <p:nvPr/>
        </p:nvSpPr>
        <p:spPr>
          <a:xfrm>
            <a:off x="5799576" y="32861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24" name="23 Rectángulo"/>
          <p:cNvSpPr/>
          <p:nvPr/>
        </p:nvSpPr>
        <p:spPr>
          <a:xfrm>
            <a:off x="285720" y="4000504"/>
            <a:ext cx="86439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Suponga que el objeto luminoso que se encuentra frente al espejo mide 3 cm. </a:t>
            </a:r>
          </a:p>
          <a:p>
            <a:r>
              <a:rPr lang="es-MX" dirty="0"/>
              <a:t>Calcule el tamaño de la imagen</a:t>
            </a:r>
            <a:endParaRPr lang="es-AR" dirty="0"/>
          </a:p>
        </p:txBody>
      </p:sp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43042" y="4857760"/>
            <a:ext cx="1171575" cy="514350"/>
          </a:xfrm>
          <a:prstGeom prst="rect">
            <a:avLst/>
          </a:prstGeom>
          <a:noFill/>
          <a:ln w="28575">
            <a:noFill/>
          </a:ln>
        </p:spPr>
      </p:pic>
      <p:sp>
        <p:nvSpPr>
          <p:cNvPr id="26" name="25 Rectángulo"/>
          <p:cNvSpPr/>
          <p:nvPr/>
        </p:nvSpPr>
        <p:spPr>
          <a:xfrm>
            <a:off x="3143240" y="49170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4786322"/>
            <a:ext cx="1409700" cy="476250"/>
          </a:xfrm>
          <a:prstGeom prst="rect">
            <a:avLst/>
          </a:prstGeom>
          <a:noFill/>
        </p:spPr>
      </p:pic>
      <p:sp>
        <p:nvSpPr>
          <p:cNvPr id="29" name="28 Rectángulo"/>
          <p:cNvSpPr/>
          <p:nvPr/>
        </p:nvSpPr>
        <p:spPr>
          <a:xfrm>
            <a:off x="5429256" y="485776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30" name="29 Rectángulo"/>
          <p:cNvSpPr/>
          <p:nvPr/>
        </p:nvSpPr>
        <p:spPr>
          <a:xfrm>
            <a:off x="5929322" y="4857760"/>
            <a:ext cx="1096775" cy="369332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s-MX" dirty="0">
                <a:latin typeface="Times New Roman" pitchFamily="18" charset="0"/>
              </a:rPr>
              <a:t>y’= -1 cm</a:t>
            </a:r>
            <a:endParaRPr lang="es-AR" dirty="0">
              <a:latin typeface="Times New Roman" pitchFamily="18" charset="0"/>
            </a:endParaRPr>
          </a:p>
        </p:txBody>
      </p:sp>
      <p:sp>
        <p:nvSpPr>
          <p:cNvPr id="31" name="30 Rectángulo"/>
          <p:cNvSpPr/>
          <p:nvPr/>
        </p:nvSpPr>
        <p:spPr>
          <a:xfrm>
            <a:off x="7215206" y="4643446"/>
            <a:ext cx="1714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La imagen es real, y por lo tanto es invertida</a:t>
            </a:r>
            <a:endParaRPr lang="es-A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2364563" y="3245851"/>
                <a:ext cx="1557353" cy="4424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den>
                      </m:f>
                      <m:r>
                        <a:rPr lang="es-A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s-AR" sz="14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4563" y="3245851"/>
                <a:ext cx="1557353" cy="442493"/>
              </a:xfrm>
              <a:prstGeom prst="rect">
                <a:avLst/>
              </a:prstGeom>
              <a:blipFill rotWithShape="0">
                <a:blip r:embed="rId5"/>
                <a:stretch>
                  <a:fillRect b="-164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9" grpId="0"/>
      <p:bldP spid="20" grpId="0"/>
      <p:bldP spid="21" grpId="0" animBg="1"/>
      <p:bldP spid="22" grpId="0" animBg="1"/>
      <p:bldP spid="23" grpId="0"/>
      <p:bldP spid="24" grpId="0"/>
      <p:bldP spid="26" grpId="0"/>
      <p:bldP spid="29" grpId="0"/>
      <p:bldP spid="30" grpId="0" animBg="1"/>
      <p:bldP spid="31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457200" y="704088"/>
            <a:ext cx="8229600" cy="438896"/>
          </a:xfrm>
          <a:prstGeom prst="rect">
            <a:avLst/>
          </a:prstGeom>
        </p:spPr>
        <p:txBody>
          <a:bodyPr vert="horz" lIns="0" rIns="0" bIns="0" anchor="b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Ejemplos de aplicación 1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85752" y="1214422"/>
            <a:ext cx="8501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La imagen  real obtenida mediante un espejo esférico cóncavo está a 8 cm del espejo. Si el objeto se encuentra a 24 cm del mismo, cual es el foco y el radio de curvatura del espejo?</a:t>
            </a:r>
            <a:endParaRPr lang="es-AR" dirty="0"/>
          </a:p>
        </p:txBody>
      </p:sp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27" name="26 Rectángulo"/>
          <p:cNvSpPr/>
          <p:nvPr/>
        </p:nvSpPr>
        <p:spPr>
          <a:xfrm>
            <a:off x="428596" y="2357430"/>
            <a:ext cx="198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b="1" u="sng" dirty="0"/>
              <a:t>Trazado de rayos</a:t>
            </a:r>
            <a:endParaRPr lang="es-AR" b="1" u="sng" dirty="0"/>
          </a:p>
        </p:txBody>
      </p:sp>
      <p:cxnSp>
        <p:nvCxnSpPr>
          <p:cNvPr id="28" name="27 Conector recto"/>
          <p:cNvCxnSpPr/>
          <p:nvPr/>
        </p:nvCxnSpPr>
        <p:spPr>
          <a:xfrm>
            <a:off x="928662" y="4429132"/>
            <a:ext cx="685804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7120816" y="4071942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 óptico</a:t>
            </a:r>
          </a:p>
        </p:txBody>
      </p:sp>
      <p:grpSp>
        <p:nvGrpSpPr>
          <p:cNvPr id="33" name="32 Grupo"/>
          <p:cNvGrpSpPr/>
          <p:nvPr/>
        </p:nvGrpSpPr>
        <p:grpSpPr>
          <a:xfrm>
            <a:off x="5206276" y="2643182"/>
            <a:ext cx="1008798" cy="3786214"/>
            <a:chOff x="4214811" y="4429132"/>
            <a:chExt cx="1008798" cy="2000264"/>
          </a:xfrm>
        </p:grpSpPr>
        <p:sp>
          <p:nvSpPr>
            <p:cNvPr id="34" name="33 Arco"/>
            <p:cNvSpPr/>
            <p:nvPr/>
          </p:nvSpPr>
          <p:spPr>
            <a:xfrm>
              <a:off x="4429124" y="4429132"/>
              <a:ext cx="785818" cy="192882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34 Arco"/>
            <p:cNvSpPr/>
            <p:nvPr/>
          </p:nvSpPr>
          <p:spPr>
            <a:xfrm rot="10800000" flipH="1">
              <a:off x="4214811" y="4500570"/>
              <a:ext cx="1008798" cy="192882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37" name="36 Conector recto"/>
          <p:cNvCxnSpPr/>
          <p:nvPr/>
        </p:nvCxnSpPr>
        <p:spPr>
          <a:xfrm rot="5400000">
            <a:off x="4964909" y="4464851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/>
          <p:cNvCxnSpPr/>
          <p:nvPr/>
        </p:nvCxnSpPr>
        <p:spPr>
          <a:xfrm rot="5400000">
            <a:off x="4196203" y="4452870"/>
            <a:ext cx="17711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rot="5400000">
            <a:off x="2679687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Rectángulo"/>
          <p:cNvSpPr/>
          <p:nvPr/>
        </p:nvSpPr>
        <p:spPr>
          <a:xfrm>
            <a:off x="2428860" y="4000504"/>
            <a:ext cx="2872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Times New Roman" pitchFamily="18" charset="0"/>
                <a:cs typeface="Times New Roman" pitchFamily="18" charset="0"/>
              </a:rPr>
              <a:t>y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2" name="41 Conector recto"/>
          <p:cNvCxnSpPr/>
          <p:nvPr/>
        </p:nvCxnSpPr>
        <p:spPr>
          <a:xfrm rot="5400000">
            <a:off x="5251455" y="4464057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5196220" y="4572008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>
                <a:latin typeface="Times New Roman" pitchFamily="18" charset="0"/>
                <a:cs typeface="Times New Roman" pitchFamily="18" charset="0"/>
              </a:rPr>
              <a:t>f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44 Conector recto de flecha"/>
          <p:cNvCxnSpPr/>
          <p:nvPr/>
        </p:nvCxnSpPr>
        <p:spPr>
          <a:xfrm rot="5400000" flipH="1" flipV="1">
            <a:off x="2428860" y="4071942"/>
            <a:ext cx="71438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 de flecha"/>
          <p:cNvCxnSpPr/>
          <p:nvPr/>
        </p:nvCxnSpPr>
        <p:spPr>
          <a:xfrm>
            <a:off x="2786050" y="3714752"/>
            <a:ext cx="3357586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rot="10800000" flipV="1">
            <a:off x="3500430" y="3714752"/>
            <a:ext cx="2643206" cy="25717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/>
          <p:nvPr/>
        </p:nvCxnSpPr>
        <p:spPr>
          <a:xfrm>
            <a:off x="2786050" y="3714752"/>
            <a:ext cx="3429024" cy="10001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52 Conector recto de flecha"/>
          <p:cNvCxnSpPr/>
          <p:nvPr/>
        </p:nvCxnSpPr>
        <p:spPr>
          <a:xfrm rot="10800000" flipV="1">
            <a:off x="2214546" y="4786322"/>
            <a:ext cx="4000528" cy="71438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34" idx="2"/>
            <a:endCxn id="35" idx="2"/>
          </p:cNvCxnSpPr>
          <p:nvPr/>
        </p:nvCxnSpPr>
        <p:spPr>
          <a:xfrm rot="16200000" flipH="1">
            <a:off x="6143129" y="4531955"/>
            <a:ext cx="135222" cy="86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66 Grupo"/>
          <p:cNvGrpSpPr/>
          <p:nvPr/>
        </p:nvGrpSpPr>
        <p:grpSpPr>
          <a:xfrm>
            <a:off x="4787316" y="4397244"/>
            <a:ext cx="356188" cy="418312"/>
            <a:chOff x="4787316" y="4439450"/>
            <a:chExt cx="356188" cy="418312"/>
          </a:xfrm>
        </p:grpSpPr>
        <p:sp>
          <p:nvSpPr>
            <p:cNvPr id="38" name="37 Rectángulo"/>
            <p:cNvSpPr/>
            <p:nvPr/>
          </p:nvSpPr>
          <p:spPr>
            <a:xfrm>
              <a:off x="4787316" y="4447768"/>
              <a:ext cx="35618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sz="1600" dirty="0">
                  <a:latin typeface="Times New Roman" pitchFamily="18" charset="0"/>
                  <a:cs typeface="Times New Roman" pitchFamily="18" charset="0"/>
                </a:rPr>
                <a:t>y’</a:t>
              </a:r>
              <a:endParaRPr lang="es-AR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2" name="61 Conector recto de flecha"/>
            <p:cNvCxnSpPr/>
            <p:nvPr/>
          </p:nvCxnSpPr>
          <p:spPr>
            <a:xfrm rot="5400000">
              <a:off x="4867276" y="4644240"/>
              <a:ext cx="418312" cy="87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0278050" y="53109813"/>
              <a:ext cx="0" cy="0"/>
            </p14:xfrm>
          </p:contentPart>
        </mc:Choice>
        <mc:Fallback xmlns=""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78050" y="53109813"/>
                <a:ext cx="0" cy="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Conector recto de flecha 2"/>
          <p:cNvCxnSpPr/>
          <p:nvPr/>
        </p:nvCxnSpPr>
        <p:spPr>
          <a:xfrm>
            <a:off x="2785256" y="3714752"/>
            <a:ext cx="3358380" cy="1586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42 Rectángulo"/>
          <p:cNvSpPr/>
          <p:nvPr/>
        </p:nvSpPr>
        <p:spPr>
          <a:xfrm>
            <a:off x="4174388" y="4509120"/>
            <a:ext cx="3209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 smtClean="0">
                <a:latin typeface="Times New Roman" pitchFamily="18" charset="0"/>
                <a:cs typeface="Times New Roman" pitchFamily="18" charset="0"/>
              </a:rPr>
              <a:t>C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" name="Conector recto de flecha 47"/>
          <p:cNvCxnSpPr/>
          <p:nvPr/>
        </p:nvCxnSpPr>
        <p:spPr>
          <a:xfrm>
            <a:off x="2339752" y="3501008"/>
            <a:ext cx="3862436" cy="181989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52 Grupo"/>
          <p:cNvGrpSpPr/>
          <p:nvPr/>
        </p:nvGrpSpPr>
        <p:grpSpPr>
          <a:xfrm rot="12251794">
            <a:off x="-272366" y="5049192"/>
            <a:ext cx="3499612" cy="2392821"/>
            <a:chOff x="2429710" y="1179055"/>
            <a:chExt cx="3089073" cy="1785243"/>
          </a:xfrm>
        </p:grpSpPr>
        <p:sp>
          <p:nvSpPr>
            <p:cNvPr id="52" name="53 Arco"/>
            <p:cNvSpPr/>
            <p:nvPr/>
          </p:nvSpPr>
          <p:spPr>
            <a:xfrm rot="5156654">
              <a:off x="3134400" y="682841"/>
              <a:ext cx="744494" cy="215387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4" name="54 Arco"/>
            <p:cNvSpPr/>
            <p:nvPr/>
          </p:nvSpPr>
          <p:spPr>
            <a:xfrm rot="13338689">
              <a:off x="4508499" y="1179055"/>
              <a:ext cx="1010284" cy="1785243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55 Arco"/>
            <p:cNvSpPr/>
            <p:nvPr/>
          </p:nvSpPr>
          <p:spPr>
            <a:xfrm flipH="1" flipV="1">
              <a:off x="3857620" y="1785926"/>
              <a:ext cx="928694" cy="64294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56 Elipse"/>
            <p:cNvSpPr/>
            <p:nvPr/>
          </p:nvSpPr>
          <p:spPr>
            <a:xfrm flipV="1">
              <a:off x="3986428" y="2214554"/>
              <a:ext cx="156944" cy="142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896"/>
          </a:xfrm>
        </p:spPr>
        <p:txBody>
          <a:bodyPr>
            <a:normAutofit fontScale="90000"/>
          </a:bodyPr>
          <a:lstStyle/>
          <a:p>
            <a:pPr algn="ctr"/>
            <a:r>
              <a:rPr lang="es-AR" sz="3200" dirty="0"/>
              <a:t>Ejemplos de aplicación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85752" y="1214422"/>
            <a:ext cx="8501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Se coloca un objeto a 5 cm del vértice de un espejo cóncavo. Si el radio de curvatura del espejo es de 24 cm ¿a qué distancia del espejo se forma la imagen? ¿es real o virtual</a:t>
            </a:r>
            <a:endParaRPr lang="es-AR" dirty="0"/>
          </a:p>
        </p:txBody>
      </p:sp>
      <p:sp>
        <p:nvSpPr>
          <p:cNvPr id="6" name="5 Rectángulo"/>
          <p:cNvSpPr/>
          <p:nvPr/>
        </p:nvSpPr>
        <p:spPr>
          <a:xfrm>
            <a:off x="571472" y="2298134"/>
            <a:ext cx="394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Datos: espejo </a:t>
            </a:r>
            <a:r>
              <a:rPr lang="es-MX" dirty="0" err="1"/>
              <a:t>concavo</a:t>
            </a:r>
            <a:r>
              <a:rPr lang="es-MX" dirty="0"/>
              <a:t> </a:t>
            </a:r>
            <a:r>
              <a:rPr lang="es-MX" dirty="0">
                <a:latin typeface="Yu Gothic UI Semilight"/>
                <a:ea typeface="Yu Gothic UI Semilight"/>
              </a:rPr>
              <a:t>⇒ </a:t>
            </a:r>
            <a:r>
              <a:rPr lang="es-MX" dirty="0"/>
              <a:t>R es positivo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5465101" y="2285992"/>
            <a:ext cx="110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R =24 cm</a:t>
            </a:r>
            <a:endParaRPr lang="es-AR" dirty="0"/>
          </a:p>
        </p:txBody>
      </p:sp>
      <p:sp>
        <p:nvSpPr>
          <p:cNvPr id="8" name="7 Rectángulo"/>
          <p:cNvSpPr/>
          <p:nvPr/>
        </p:nvSpPr>
        <p:spPr>
          <a:xfrm>
            <a:off x="4728006" y="229813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571472" y="2786058"/>
            <a:ext cx="4423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La distancia del objeto al espejo es de 5 cm </a:t>
            </a:r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5013758" y="284535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11" name="10 Rectángulo"/>
          <p:cNvSpPr/>
          <p:nvPr/>
        </p:nvSpPr>
        <p:spPr>
          <a:xfrm>
            <a:off x="5429256" y="2845354"/>
            <a:ext cx="9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x =5 cm</a:t>
            </a:r>
            <a:endParaRPr lang="es-AR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5786" y="3281365"/>
            <a:ext cx="1295400" cy="504825"/>
          </a:xfrm>
          <a:prstGeom prst="rect">
            <a:avLst/>
          </a:prstGeom>
          <a:noFill/>
        </p:spPr>
      </p:pic>
      <p:sp>
        <p:nvSpPr>
          <p:cNvPr id="16" name="15 Rectángulo"/>
          <p:cNvSpPr/>
          <p:nvPr/>
        </p:nvSpPr>
        <p:spPr>
          <a:xfrm>
            <a:off x="2428860" y="33528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3281365"/>
            <a:ext cx="914400" cy="457200"/>
          </a:xfrm>
          <a:prstGeom prst="rect">
            <a:avLst/>
          </a:prstGeom>
          <a:noFill/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0" y="3281365"/>
            <a:ext cx="1628775" cy="457200"/>
          </a:xfrm>
          <a:prstGeom prst="rect">
            <a:avLst/>
          </a:prstGeom>
          <a:noFill/>
        </p:spPr>
      </p:pic>
      <p:sp>
        <p:nvSpPr>
          <p:cNvPr id="21" name="20 Rectángulo"/>
          <p:cNvSpPr/>
          <p:nvPr/>
        </p:nvSpPr>
        <p:spPr>
          <a:xfrm>
            <a:off x="4013626" y="33528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22" name="21 Rectángulo"/>
          <p:cNvSpPr/>
          <p:nvPr/>
        </p:nvSpPr>
        <p:spPr>
          <a:xfrm>
            <a:off x="6513956" y="335280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latin typeface="Yu Gothic UI Semilight"/>
                <a:ea typeface="Yu Gothic UI Semilight"/>
              </a:rPr>
              <a:t>⇒</a:t>
            </a:r>
            <a:endParaRPr lang="es-AR" dirty="0"/>
          </a:p>
        </p:txBody>
      </p:sp>
      <p:sp>
        <p:nvSpPr>
          <p:cNvPr id="23" name="22 Rectángulo"/>
          <p:cNvSpPr/>
          <p:nvPr/>
        </p:nvSpPr>
        <p:spPr>
          <a:xfrm>
            <a:off x="6929454" y="3352803"/>
            <a:ext cx="1427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 x’= -8,57 cm</a:t>
            </a:r>
            <a:endParaRPr lang="es-AR" dirty="0"/>
          </a:p>
        </p:txBody>
      </p:sp>
      <p:sp>
        <p:nvSpPr>
          <p:cNvPr id="24" name="23 Rectángulo"/>
          <p:cNvSpPr/>
          <p:nvPr/>
        </p:nvSpPr>
        <p:spPr>
          <a:xfrm>
            <a:off x="7000892" y="3286124"/>
            <a:ext cx="1357322" cy="571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25 Conector recto de flecha"/>
          <p:cNvCxnSpPr/>
          <p:nvPr/>
        </p:nvCxnSpPr>
        <p:spPr>
          <a:xfrm rot="5400000">
            <a:off x="7822429" y="2750339"/>
            <a:ext cx="500066" cy="2857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7878564" y="2119962"/>
            <a:ext cx="765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400" dirty="0"/>
              <a:t>Imagen</a:t>
            </a:r>
          </a:p>
          <a:p>
            <a:r>
              <a:rPr lang="es-MX" sz="1400" dirty="0"/>
              <a:t>virtual</a:t>
            </a:r>
            <a:endParaRPr lang="es-AR" sz="1400" dirty="0"/>
          </a:p>
        </p:txBody>
      </p:sp>
      <p:sp>
        <p:nvSpPr>
          <p:cNvPr id="28" name="27 Rectángulo"/>
          <p:cNvSpPr/>
          <p:nvPr/>
        </p:nvSpPr>
        <p:spPr>
          <a:xfrm>
            <a:off x="428596" y="4071942"/>
            <a:ext cx="16989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u="sng" dirty="0"/>
              <a:t>Trazado de rayos </a:t>
            </a:r>
            <a:endParaRPr lang="es-AR" sz="1600" u="sng" dirty="0"/>
          </a:p>
        </p:txBody>
      </p:sp>
      <p:grpSp>
        <p:nvGrpSpPr>
          <p:cNvPr id="47" name="46 Grupo"/>
          <p:cNvGrpSpPr/>
          <p:nvPr/>
        </p:nvGrpSpPr>
        <p:grpSpPr>
          <a:xfrm>
            <a:off x="928662" y="4429132"/>
            <a:ext cx="6858048" cy="2000264"/>
            <a:chOff x="928662" y="4429132"/>
            <a:chExt cx="6858048" cy="2000264"/>
          </a:xfrm>
        </p:grpSpPr>
        <p:cxnSp>
          <p:nvCxnSpPr>
            <p:cNvPr id="37" name="36 Conector recto de flecha"/>
            <p:cNvCxnSpPr/>
            <p:nvPr/>
          </p:nvCxnSpPr>
          <p:spPr>
            <a:xfrm rot="5400000" flipH="1" flipV="1">
              <a:off x="4035024" y="5178834"/>
              <a:ext cx="50086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45 Grupo"/>
            <p:cNvGrpSpPr/>
            <p:nvPr/>
          </p:nvGrpSpPr>
          <p:grpSpPr>
            <a:xfrm>
              <a:off x="928662" y="4429132"/>
              <a:ext cx="6858048" cy="2000264"/>
              <a:chOff x="928662" y="4429132"/>
              <a:chExt cx="6858048" cy="2000264"/>
            </a:xfrm>
          </p:grpSpPr>
          <p:cxnSp>
            <p:nvCxnSpPr>
              <p:cNvPr id="29" name="28 Conector recto"/>
              <p:cNvCxnSpPr/>
              <p:nvPr/>
            </p:nvCxnSpPr>
            <p:spPr>
              <a:xfrm>
                <a:off x="928662" y="5429264"/>
                <a:ext cx="6858048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29 Grupo"/>
              <p:cNvGrpSpPr/>
              <p:nvPr/>
            </p:nvGrpSpPr>
            <p:grpSpPr>
              <a:xfrm>
                <a:off x="4214811" y="4429132"/>
                <a:ext cx="1008798" cy="2000264"/>
                <a:chOff x="4214811" y="4429132"/>
                <a:chExt cx="1008798" cy="2000264"/>
              </a:xfrm>
            </p:grpSpPr>
            <p:sp>
              <p:nvSpPr>
                <p:cNvPr id="31" name="30 Arco"/>
                <p:cNvSpPr/>
                <p:nvPr/>
              </p:nvSpPr>
              <p:spPr>
                <a:xfrm>
                  <a:off x="4429124" y="4429132"/>
                  <a:ext cx="785818" cy="1928826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32" name="31 Arco"/>
                <p:cNvSpPr/>
                <p:nvPr/>
              </p:nvSpPr>
              <p:spPr>
                <a:xfrm rot="10800000" flipH="1">
                  <a:off x="4214811" y="4500570"/>
                  <a:ext cx="1008798" cy="1928826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</p:grpSp>
          <p:cxnSp>
            <p:nvCxnSpPr>
              <p:cNvPr id="34" name="33 Conector recto"/>
              <p:cNvCxnSpPr/>
              <p:nvPr/>
            </p:nvCxnSpPr>
            <p:spPr>
              <a:xfrm rot="5400000">
                <a:off x="2536017" y="5464983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34 Rectángulo"/>
              <p:cNvSpPr/>
              <p:nvPr/>
            </p:nvSpPr>
            <p:spPr>
              <a:xfrm>
                <a:off x="2455510" y="5572140"/>
                <a:ext cx="335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dirty="0" smtClean="0"/>
                  <a:t>C</a:t>
                </a:r>
                <a:endParaRPr lang="es-AR" dirty="0"/>
              </a:p>
            </p:txBody>
          </p:sp>
          <p:cxnSp>
            <p:nvCxnSpPr>
              <p:cNvPr id="38" name="37 Conector recto"/>
              <p:cNvCxnSpPr/>
              <p:nvPr/>
            </p:nvCxnSpPr>
            <p:spPr>
              <a:xfrm rot="5400000">
                <a:off x="3795251" y="5464189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38 Rectángulo"/>
              <p:cNvSpPr/>
              <p:nvPr/>
            </p:nvSpPr>
            <p:spPr>
              <a:xfrm>
                <a:off x="3714744" y="5571346"/>
                <a:ext cx="2568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MX" dirty="0"/>
                  <a:t>f</a:t>
                </a:r>
                <a:endParaRPr lang="es-AR" dirty="0"/>
              </a:p>
            </p:txBody>
          </p:sp>
        </p:grpSp>
      </p:grpSp>
      <p:cxnSp>
        <p:nvCxnSpPr>
          <p:cNvPr id="41" name="40 Conector recto de flecha"/>
          <p:cNvCxnSpPr/>
          <p:nvPr/>
        </p:nvCxnSpPr>
        <p:spPr>
          <a:xfrm>
            <a:off x="4294184" y="4929198"/>
            <a:ext cx="920758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 de flecha"/>
          <p:cNvCxnSpPr/>
          <p:nvPr/>
        </p:nvCxnSpPr>
        <p:spPr>
          <a:xfrm rot="10800000" flipV="1">
            <a:off x="2071670" y="4929198"/>
            <a:ext cx="3143272" cy="128588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 rot="10800000" flipV="1">
            <a:off x="1571604" y="4643444"/>
            <a:ext cx="3500462" cy="1143009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V="1">
            <a:off x="4286248" y="4643446"/>
            <a:ext cx="785818" cy="285752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52 Grupo"/>
          <p:cNvGrpSpPr/>
          <p:nvPr/>
        </p:nvGrpSpPr>
        <p:grpSpPr>
          <a:xfrm rot="12251794">
            <a:off x="-478700" y="5326964"/>
            <a:ext cx="3499612" cy="2392821"/>
            <a:chOff x="2429710" y="1179055"/>
            <a:chExt cx="3089073" cy="1785243"/>
          </a:xfrm>
        </p:grpSpPr>
        <p:sp>
          <p:nvSpPr>
            <p:cNvPr id="54" name="53 Arco"/>
            <p:cNvSpPr/>
            <p:nvPr/>
          </p:nvSpPr>
          <p:spPr>
            <a:xfrm rot="5156654">
              <a:off x="3134400" y="682841"/>
              <a:ext cx="744494" cy="215387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5" name="54 Arco"/>
            <p:cNvSpPr/>
            <p:nvPr/>
          </p:nvSpPr>
          <p:spPr>
            <a:xfrm rot="13338689">
              <a:off x="4508499" y="1179055"/>
              <a:ext cx="1010284" cy="1785243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6" name="55 Arco"/>
            <p:cNvSpPr/>
            <p:nvPr/>
          </p:nvSpPr>
          <p:spPr>
            <a:xfrm flipH="1" flipV="1">
              <a:off x="3857620" y="1785926"/>
              <a:ext cx="928694" cy="64294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7" name="56 Elipse"/>
            <p:cNvSpPr/>
            <p:nvPr/>
          </p:nvSpPr>
          <p:spPr>
            <a:xfrm flipV="1">
              <a:off x="3986428" y="2214554"/>
              <a:ext cx="156944" cy="142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58" name="57 Conector recto de flecha"/>
          <p:cNvCxnSpPr/>
          <p:nvPr/>
        </p:nvCxnSpPr>
        <p:spPr>
          <a:xfrm rot="10800000" flipV="1">
            <a:off x="5072066" y="4071942"/>
            <a:ext cx="1785950" cy="571504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 rot="10800000" flipV="1">
            <a:off x="5143506" y="4143379"/>
            <a:ext cx="1714511" cy="78581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 de flecha"/>
          <p:cNvCxnSpPr/>
          <p:nvPr/>
        </p:nvCxnSpPr>
        <p:spPr>
          <a:xfrm rot="5400000" flipH="1" flipV="1">
            <a:off x="6144033" y="4785925"/>
            <a:ext cx="128667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33663" y="5367338"/>
              <a:ext cx="53975" cy="71437"/>
            </p14:xfrm>
          </p:contentPart>
        </mc:Choice>
        <mc:Fallback xmlns=""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7830" y="5303478"/>
                <a:ext cx="85640" cy="198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67525" y="4027488"/>
              <a:ext cx="98425" cy="80962"/>
            </p14:xfrm>
          </p:contentPart>
        </mc:Choice>
        <mc:Fallback xmlns=""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2003" y="3966332"/>
                <a:ext cx="129469" cy="20362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6" grpId="0"/>
      <p:bldP spid="16" grpId="1"/>
      <p:bldP spid="21" grpId="0"/>
      <p:bldP spid="22" grpId="0"/>
      <p:bldP spid="23" grpId="0"/>
      <p:bldP spid="24" grpId="0" animBg="1"/>
      <p:bldP spid="27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Refracción de la luz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85958" y="1930332"/>
            <a:ext cx="4009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dirty="0"/>
              <a:t>Índice de refracción</a:t>
            </a:r>
            <a:endParaRPr lang="es-AR" sz="3200" dirty="0"/>
          </a:p>
        </p:txBody>
      </p:sp>
      <p:sp>
        <p:nvSpPr>
          <p:cNvPr id="5" name="4 Rectángulo"/>
          <p:cNvSpPr/>
          <p:nvPr/>
        </p:nvSpPr>
        <p:spPr>
          <a:xfrm>
            <a:off x="539552" y="2708920"/>
            <a:ext cx="82153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Se denomina </a:t>
            </a:r>
            <a:r>
              <a:rPr lang="es-MX" sz="2000" b="1" dirty="0"/>
              <a:t>índice de refracción</a:t>
            </a:r>
            <a:r>
              <a:rPr lang="es-MX" sz="2000" dirty="0"/>
              <a:t> al cociente de la velocidad de la luz en el vacío y la velocidad de la luz en el medio cuyo índice se calcula.</a:t>
            </a:r>
            <a:endParaRPr lang="es-AR" sz="2000" dirty="0"/>
          </a:p>
        </p:txBody>
      </p:sp>
      <p:sp>
        <p:nvSpPr>
          <p:cNvPr id="6" name="5 Rectángulo"/>
          <p:cNvSpPr/>
          <p:nvPr/>
        </p:nvSpPr>
        <p:spPr>
          <a:xfrm>
            <a:off x="539552" y="4434832"/>
            <a:ext cx="5787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/>
              <a:t>El índice de refracción se representa con la letra “</a:t>
            </a:r>
            <a:r>
              <a:rPr lang="es-MX" sz="2000" i="1" dirty="0"/>
              <a:t>n</a:t>
            </a:r>
            <a:r>
              <a:rPr lang="es-MX" sz="2000" dirty="0"/>
              <a:t>”</a:t>
            </a:r>
            <a:endParaRPr lang="es-AR" sz="2000" dirty="0"/>
          </a:p>
        </p:txBody>
      </p:sp>
      <p:sp>
        <p:nvSpPr>
          <p:cNvPr id="7" name="6 Rectángulo"/>
          <p:cNvSpPr/>
          <p:nvPr/>
        </p:nvSpPr>
        <p:spPr>
          <a:xfrm>
            <a:off x="539552" y="5010896"/>
            <a:ext cx="64184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/>
              <a:t>Como la mayor  velocidad de la luz es en el vacío, </a:t>
            </a:r>
            <a:r>
              <a:rPr lang="es-MX" sz="2000" dirty="0" err="1"/>
              <a:t>n</a:t>
            </a:r>
            <a:r>
              <a:rPr lang="es-MX" sz="2000" baseline="-25000" dirty="0" err="1"/>
              <a:t>vacio</a:t>
            </a:r>
            <a:r>
              <a:rPr lang="es-MX" sz="2000" dirty="0"/>
              <a:t> =1</a:t>
            </a:r>
            <a:endParaRPr lang="es-AR" sz="2000" dirty="0"/>
          </a:p>
        </p:txBody>
      </p:sp>
      <p:sp>
        <p:nvSpPr>
          <p:cNvPr id="9" name="8 Rectángulo"/>
          <p:cNvSpPr/>
          <p:nvPr/>
        </p:nvSpPr>
        <p:spPr>
          <a:xfrm>
            <a:off x="539552" y="5514952"/>
            <a:ext cx="6766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/>
              <a:t>En cualquier material el índice de refracción es mayor que 1.</a:t>
            </a:r>
            <a:endParaRPr lang="es-A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="" xmlns:a16="http://schemas.microsoft.com/office/drawing/2014/main" id="{81DEAE5B-41C5-4887-B6B1-A35768399D71}"/>
                  </a:ext>
                </a:extLst>
              </p:cNvPr>
              <p:cNvSpPr txBox="1"/>
              <p:nvPr/>
            </p:nvSpPr>
            <p:spPr>
              <a:xfrm>
                <a:off x="1772382" y="3646039"/>
                <a:ext cx="4586068" cy="613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es-AR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i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s-AR" i="0">
                                  <a:latin typeface="Cambria Math" panose="02040503050406030204" pitchFamily="18" charset="0"/>
                                </a:rPr>
                                <m:t>luz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1DEAE5B-41C5-4887-B6B1-A35768399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382" y="3646039"/>
                <a:ext cx="4586068" cy="613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8239" y="1714488"/>
            <a:ext cx="4845529" cy="28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txBody>
          <a:bodyPr/>
          <a:lstStyle/>
          <a:p>
            <a:r>
              <a:rPr lang="es-AR" dirty="0"/>
              <a:t>Ley de </a:t>
            </a:r>
            <a:r>
              <a:rPr lang="es-AR" dirty="0" err="1"/>
              <a:t>Snell</a:t>
            </a: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285720" y="1571612"/>
            <a:ext cx="8229600" cy="85725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lang="es-MX" sz="2000" dirty="0"/>
              <a:t>    La luz cambia de velocidad al pasar de un medio a otro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500034" y="2143116"/>
            <a:ext cx="78581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MX" sz="2000" dirty="0"/>
              <a:t>Relacionado con este cambio de velocidad, hay un cambio de dirección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14282" y="2714620"/>
            <a:ext cx="84296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MX" sz="2000" dirty="0"/>
              <a:t>    La ley de </a:t>
            </a:r>
            <a:r>
              <a:rPr lang="es-MX" sz="2000" dirty="0" err="1"/>
              <a:t>Snell</a:t>
            </a:r>
            <a:r>
              <a:rPr lang="es-MX" sz="2000" dirty="0"/>
              <a:t> describe la dependencia del cambio de dirección con el índice de refracción.</a:t>
            </a:r>
          </a:p>
        </p:txBody>
      </p:sp>
      <p:grpSp>
        <p:nvGrpSpPr>
          <p:cNvPr id="17" name="16 Grupo"/>
          <p:cNvGrpSpPr/>
          <p:nvPr/>
        </p:nvGrpSpPr>
        <p:grpSpPr>
          <a:xfrm>
            <a:off x="5857916" y="3714752"/>
            <a:ext cx="3286116" cy="2786082"/>
            <a:chOff x="5857884" y="3714752"/>
            <a:chExt cx="3286116" cy="2786082"/>
          </a:xfrm>
        </p:grpSpPr>
        <p:grpSp>
          <p:nvGrpSpPr>
            <p:cNvPr id="12" name="11 Grupo"/>
            <p:cNvGrpSpPr/>
            <p:nvPr/>
          </p:nvGrpSpPr>
          <p:grpSpPr>
            <a:xfrm>
              <a:off x="5857884" y="3714752"/>
              <a:ext cx="3286116" cy="2786082"/>
              <a:chOff x="5857884" y="3714752"/>
              <a:chExt cx="3286116" cy="2786082"/>
            </a:xfrm>
          </p:grpSpPr>
          <p:sp>
            <p:nvSpPr>
              <p:cNvPr id="7" name="6 Rectángulo"/>
              <p:cNvSpPr/>
              <p:nvPr/>
            </p:nvSpPr>
            <p:spPr>
              <a:xfrm>
                <a:off x="5857884" y="3714752"/>
                <a:ext cx="3286116" cy="1357322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7 Rectángulo"/>
              <p:cNvSpPr/>
              <p:nvPr/>
            </p:nvSpPr>
            <p:spPr>
              <a:xfrm>
                <a:off x="5857884" y="5072074"/>
                <a:ext cx="3286116" cy="1428760"/>
              </a:xfrm>
              <a:prstGeom prst="rect">
                <a:avLst/>
              </a:prstGeom>
              <a:solidFill>
                <a:schemeClr val="bg2">
                  <a:alpha val="4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0" name="9 Conector recto"/>
              <p:cNvCxnSpPr/>
              <p:nvPr/>
            </p:nvCxnSpPr>
            <p:spPr>
              <a:xfrm>
                <a:off x="5929322" y="5072074"/>
                <a:ext cx="3214678" cy="1588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13 Conector recto de flecha"/>
            <p:cNvCxnSpPr/>
            <p:nvPr/>
          </p:nvCxnSpPr>
          <p:spPr>
            <a:xfrm rot="5400000" flipH="1" flipV="1">
              <a:off x="6287306" y="5214950"/>
              <a:ext cx="2285222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15 Rectángulo"/>
            <p:cNvSpPr/>
            <p:nvPr/>
          </p:nvSpPr>
          <p:spPr>
            <a:xfrm>
              <a:off x="7572396" y="3845486"/>
              <a:ext cx="3626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MX" dirty="0"/>
                <a:t>n</a:t>
              </a:r>
              <a:r>
                <a:rPr lang="es-MX" baseline="-25000" dirty="0"/>
                <a:t>i</a:t>
              </a:r>
              <a:endParaRPr lang="es-AR" baseline="-25000" dirty="0"/>
            </a:p>
          </p:txBody>
        </p:sp>
      </p:grpSp>
      <p:sp>
        <p:nvSpPr>
          <p:cNvPr id="19" name="18 Arco"/>
          <p:cNvSpPr/>
          <p:nvPr/>
        </p:nvSpPr>
        <p:spPr>
          <a:xfrm rot="8596705">
            <a:off x="7417465" y="5035607"/>
            <a:ext cx="478611" cy="3574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Rectángulo"/>
          <p:cNvSpPr/>
          <p:nvPr/>
        </p:nvSpPr>
        <p:spPr>
          <a:xfrm>
            <a:off x="7429520" y="542926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R</a:t>
            </a:r>
            <a:r>
              <a:rPr lang="es-MX" dirty="0"/>
              <a:t>.</a:t>
            </a:r>
            <a:endParaRPr lang="es-AR" dirty="0"/>
          </a:p>
        </p:txBody>
      </p:sp>
      <p:sp>
        <p:nvSpPr>
          <p:cNvPr id="21" name="20 Arco"/>
          <p:cNvSpPr/>
          <p:nvPr/>
        </p:nvSpPr>
        <p:spPr>
          <a:xfrm rot="19601618">
            <a:off x="6988296" y="4709137"/>
            <a:ext cx="478611" cy="3574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Rectángulo"/>
          <p:cNvSpPr/>
          <p:nvPr/>
        </p:nvSpPr>
        <p:spPr>
          <a:xfrm>
            <a:off x="7047540" y="4214818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i</a:t>
            </a:r>
            <a:endParaRPr lang="es-AR" dirty="0"/>
          </a:p>
        </p:txBody>
      </p:sp>
      <p:cxnSp>
        <p:nvCxnSpPr>
          <p:cNvPr id="24" name="23 Conector recto de flecha"/>
          <p:cNvCxnSpPr/>
          <p:nvPr/>
        </p:nvCxnSpPr>
        <p:spPr>
          <a:xfrm rot="16200000" flipH="1">
            <a:off x="6750859" y="4321975"/>
            <a:ext cx="785818" cy="7143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7429519" y="5072074"/>
            <a:ext cx="928695" cy="64294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Rectángulo"/>
          <p:cNvSpPr/>
          <p:nvPr/>
        </p:nvSpPr>
        <p:spPr>
          <a:xfrm>
            <a:off x="6072198" y="3714752"/>
            <a:ext cx="9162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400" dirty="0"/>
              <a:t>rayo </a:t>
            </a:r>
          </a:p>
          <a:p>
            <a:pPr algn="ctr"/>
            <a:r>
              <a:rPr lang="es-MX" sz="1400" dirty="0"/>
              <a:t>incidente</a:t>
            </a:r>
            <a:endParaRPr lang="es-AR" sz="1400" dirty="0"/>
          </a:p>
        </p:txBody>
      </p:sp>
      <p:sp>
        <p:nvSpPr>
          <p:cNvPr id="28" name="27 Rectángulo"/>
          <p:cNvSpPr/>
          <p:nvPr/>
        </p:nvSpPr>
        <p:spPr>
          <a:xfrm>
            <a:off x="7877819" y="5834738"/>
            <a:ext cx="980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1400" dirty="0"/>
              <a:t>rayo </a:t>
            </a:r>
          </a:p>
          <a:p>
            <a:pPr algn="ctr"/>
            <a:r>
              <a:rPr lang="es-MX" sz="1400" dirty="0"/>
              <a:t>refractado</a:t>
            </a:r>
            <a:endParaRPr lang="es-AR" sz="1400" dirty="0"/>
          </a:p>
        </p:txBody>
      </p:sp>
      <p:sp>
        <p:nvSpPr>
          <p:cNvPr id="33" name="32 Rectángulo"/>
          <p:cNvSpPr/>
          <p:nvPr/>
        </p:nvSpPr>
        <p:spPr>
          <a:xfrm>
            <a:off x="428596" y="3500438"/>
            <a:ext cx="50006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Sea </a:t>
            </a:r>
            <a:r>
              <a:rPr lang="es-MX" sz="2000" dirty="0" err="1">
                <a:latin typeface="Symbol" pitchFamily="18" charset="2"/>
              </a:rPr>
              <a:t>q</a:t>
            </a:r>
            <a:r>
              <a:rPr lang="es-MX" sz="2000" baseline="-25000" dirty="0" err="1"/>
              <a:t>i</a:t>
            </a:r>
            <a:r>
              <a:rPr lang="es-MX" sz="2000" baseline="-25000" dirty="0"/>
              <a:t> </a:t>
            </a:r>
            <a:r>
              <a:rPr lang="es-MX" sz="2000" dirty="0"/>
              <a:t> el ángulo que forma el rayo incidente con la normal, en el medio de índice n</a:t>
            </a:r>
            <a:r>
              <a:rPr lang="es-MX" sz="2000" baseline="-25000" dirty="0"/>
              <a:t>i</a:t>
            </a:r>
            <a:endParaRPr lang="es-AR" sz="2000" baseline="-25000" dirty="0"/>
          </a:p>
          <a:p>
            <a:endParaRPr lang="es-AR" sz="2000" dirty="0"/>
          </a:p>
        </p:txBody>
      </p:sp>
      <p:sp>
        <p:nvSpPr>
          <p:cNvPr id="34" name="33 Rectángulo"/>
          <p:cNvSpPr/>
          <p:nvPr/>
        </p:nvSpPr>
        <p:spPr>
          <a:xfrm>
            <a:off x="428596" y="4286256"/>
            <a:ext cx="500066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Sea </a:t>
            </a:r>
            <a:r>
              <a:rPr lang="es-MX" sz="2000" dirty="0" err="1">
                <a:latin typeface="Symbol" pitchFamily="18" charset="2"/>
              </a:rPr>
              <a:t>q</a:t>
            </a:r>
            <a:r>
              <a:rPr lang="es-MX" sz="2000" baseline="-25000" dirty="0" err="1"/>
              <a:t>R</a:t>
            </a:r>
            <a:r>
              <a:rPr lang="es-MX" sz="2000" baseline="-25000" dirty="0"/>
              <a:t> </a:t>
            </a:r>
            <a:r>
              <a:rPr lang="es-MX" sz="2000" dirty="0"/>
              <a:t> el ángulo que forma el rayo refractado con la normal, , en el medio de índice </a:t>
            </a:r>
            <a:r>
              <a:rPr lang="es-MX" sz="2000" dirty="0" err="1"/>
              <a:t>n</a:t>
            </a:r>
            <a:r>
              <a:rPr lang="es-MX" sz="2000" baseline="-25000" dirty="0" err="1"/>
              <a:t>R</a:t>
            </a:r>
            <a:endParaRPr lang="es-AR" sz="2000" dirty="0"/>
          </a:p>
          <a:p>
            <a:r>
              <a:rPr lang="es-MX" sz="2000" dirty="0"/>
              <a:t> </a:t>
            </a:r>
            <a:endParaRPr lang="es-AR" sz="2000" dirty="0"/>
          </a:p>
        </p:txBody>
      </p:sp>
      <p:sp>
        <p:nvSpPr>
          <p:cNvPr id="35" name="34 Rectángulo"/>
          <p:cNvSpPr/>
          <p:nvPr/>
        </p:nvSpPr>
        <p:spPr>
          <a:xfrm>
            <a:off x="5929322" y="5917188"/>
            <a:ext cx="417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n</a:t>
            </a:r>
            <a:r>
              <a:rPr lang="es-MX" baseline="-25000" dirty="0" err="1"/>
              <a:t>R</a:t>
            </a:r>
            <a:endParaRPr lang="es-AR" baseline="-25000" dirty="0"/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38" name="37 Rectángulo"/>
          <p:cNvSpPr/>
          <p:nvPr/>
        </p:nvSpPr>
        <p:spPr>
          <a:xfrm>
            <a:off x="2285984" y="5572140"/>
            <a:ext cx="2500330" cy="857256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28860" y="5786454"/>
            <a:ext cx="2171700" cy="266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animBg="1"/>
      <p:bldP spid="20" grpId="0"/>
      <p:bldP spid="21" grpId="0" animBg="1"/>
      <p:bldP spid="22" grpId="0"/>
      <p:bldP spid="27" grpId="0"/>
      <p:bldP spid="28" grpId="0"/>
      <p:bldP spid="33" grpId="0"/>
      <p:bldP spid="34" grpId="0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8572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Ángulo crítico y reflexión total interna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57158" y="2143116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MX" sz="2000" dirty="0"/>
              <a:t>Notemos que el máximo </a:t>
            </a:r>
            <a:r>
              <a:rPr lang="es-MX" sz="2000" dirty="0" err="1"/>
              <a:t>angulo</a:t>
            </a:r>
            <a:r>
              <a:rPr lang="es-MX" sz="2000" dirty="0"/>
              <a:t> de refracción posible es 90°.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7158" y="2671700"/>
            <a:ext cx="8358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MX" sz="2000" dirty="0"/>
              <a:t>Notemos que la función seno es creciente entre 0 y 90°.</a:t>
            </a:r>
          </a:p>
        </p:txBody>
      </p:sp>
      <p:pic>
        <p:nvPicPr>
          <p:cNvPr id="3788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7142" y="1928802"/>
            <a:ext cx="140970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84" y="5519754"/>
            <a:ext cx="2171700" cy="266700"/>
          </a:xfrm>
          <a:prstGeom prst="rect">
            <a:avLst/>
          </a:prstGeom>
          <a:noFill/>
        </p:spPr>
      </p:pic>
      <p:sp>
        <p:nvSpPr>
          <p:cNvPr id="9" name="8 Rectángulo"/>
          <p:cNvSpPr/>
          <p:nvPr/>
        </p:nvSpPr>
        <p:spPr>
          <a:xfrm>
            <a:off x="-32" y="4056411"/>
            <a:ext cx="56436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s-MX" sz="2000" dirty="0"/>
              <a:t>    En la ley de Snell vemos  que si disminuye el índice de refracción debe aumentar el </a:t>
            </a:r>
            <a:r>
              <a:rPr lang="es-MX" sz="2000" dirty="0" err="1"/>
              <a:t>sen</a:t>
            </a:r>
            <a:r>
              <a:rPr lang="es-MX" sz="2000" dirty="0" err="1">
                <a:latin typeface="Symbol" pitchFamily="18" charset="2"/>
              </a:rPr>
              <a:t>q</a:t>
            </a:r>
            <a:r>
              <a:rPr lang="es-MX" sz="2000" dirty="0"/>
              <a:t>, y por lo tanto debe </a:t>
            </a:r>
            <a:r>
              <a:rPr lang="es-MX" sz="2000" dirty="0" smtClean="0"/>
              <a:t>aumentar </a:t>
            </a:r>
            <a:r>
              <a:rPr lang="es-MX" sz="2000" dirty="0">
                <a:latin typeface="Symbol" pitchFamily="18" charset="2"/>
              </a:rPr>
              <a:t>q</a:t>
            </a:r>
            <a:endParaRPr lang="es-MX" sz="2000" dirty="0"/>
          </a:p>
        </p:txBody>
      </p:sp>
      <p:grpSp>
        <p:nvGrpSpPr>
          <p:cNvPr id="30" name="29 Grupo"/>
          <p:cNvGrpSpPr/>
          <p:nvPr/>
        </p:nvGrpSpPr>
        <p:grpSpPr>
          <a:xfrm>
            <a:off x="5715008" y="3786190"/>
            <a:ext cx="3428992" cy="2786082"/>
            <a:chOff x="5715008" y="3786190"/>
            <a:chExt cx="3428992" cy="2786082"/>
          </a:xfrm>
        </p:grpSpPr>
        <p:grpSp>
          <p:nvGrpSpPr>
            <p:cNvPr id="29" name="28 Grupo"/>
            <p:cNvGrpSpPr/>
            <p:nvPr/>
          </p:nvGrpSpPr>
          <p:grpSpPr>
            <a:xfrm>
              <a:off x="5715008" y="3786190"/>
              <a:ext cx="3428992" cy="2786082"/>
              <a:chOff x="5715008" y="3786190"/>
              <a:chExt cx="3428992" cy="2786082"/>
            </a:xfrm>
          </p:grpSpPr>
          <p:grpSp>
            <p:nvGrpSpPr>
              <p:cNvPr id="28" name="27 Grupo"/>
              <p:cNvGrpSpPr/>
              <p:nvPr/>
            </p:nvGrpSpPr>
            <p:grpSpPr>
              <a:xfrm>
                <a:off x="5715008" y="3786190"/>
                <a:ext cx="3428992" cy="2786082"/>
                <a:chOff x="5715008" y="3786190"/>
                <a:chExt cx="3428992" cy="2786082"/>
              </a:xfrm>
            </p:grpSpPr>
            <p:grpSp>
              <p:nvGrpSpPr>
                <p:cNvPr id="10" name="9 Grupo"/>
                <p:cNvGrpSpPr/>
                <p:nvPr/>
              </p:nvGrpSpPr>
              <p:grpSpPr>
                <a:xfrm>
                  <a:off x="5715008" y="3786190"/>
                  <a:ext cx="3286116" cy="2786082"/>
                  <a:chOff x="5857884" y="3714752"/>
                  <a:chExt cx="3286116" cy="2786082"/>
                </a:xfrm>
              </p:grpSpPr>
              <p:grpSp>
                <p:nvGrpSpPr>
                  <p:cNvPr id="11" name="11 Grupo"/>
                  <p:cNvGrpSpPr/>
                  <p:nvPr/>
                </p:nvGrpSpPr>
                <p:grpSpPr>
                  <a:xfrm>
                    <a:off x="5857884" y="3714752"/>
                    <a:ext cx="3286116" cy="2786082"/>
                    <a:chOff x="5857884" y="3714752"/>
                    <a:chExt cx="3286116" cy="2786082"/>
                  </a:xfrm>
                </p:grpSpPr>
                <p:sp>
                  <p:nvSpPr>
                    <p:cNvPr id="14" name="13 Rectángulo"/>
                    <p:cNvSpPr/>
                    <p:nvPr/>
                  </p:nvSpPr>
                  <p:spPr>
                    <a:xfrm>
                      <a:off x="5857884" y="3714752"/>
                      <a:ext cx="3286116" cy="1357322"/>
                    </a:xfrm>
                    <a:prstGeom prst="rect">
                      <a:avLst/>
                    </a:prstGeom>
                    <a:solidFill>
                      <a:srgbClr val="FF0000">
                        <a:alpha val="5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  <p:sp>
                  <p:nvSpPr>
                    <p:cNvPr id="15" name="14 Rectángulo"/>
                    <p:cNvSpPr/>
                    <p:nvPr/>
                  </p:nvSpPr>
                  <p:spPr>
                    <a:xfrm>
                      <a:off x="5857884" y="5072074"/>
                      <a:ext cx="3286116" cy="1428760"/>
                    </a:xfrm>
                    <a:prstGeom prst="rect">
                      <a:avLst/>
                    </a:prstGeom>
                    <a:solidFill>
                      <a:schemeClr val="bg2">
                        <a:alpha val="44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AR"/>
                    </a:p>
                  </p:txBody>
                </p:sp>
                <p:cxnSp>
                  <p:nvCxnSpPr>
                    <p:cNvPr id="16" name="15 Conector recto"/>
                    <p:cNvCxnSpPr/>
                    <p:nvPr/>
                  </p:nvCxnSpPr>
                  <p:spPr>
                    <a:xfrm>
                      <a:off x="5929322" y="5072074"/>
                      <a:ext cx="3214678" cy="1588"/>
                    </a:xfrm>
                    <a:prstGeom prst="line">
                      <a:avLst/>
                    </a:prstGeom>
                    <a:ln w="2222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" name="11 Conector recto de flecha"/>
                  <p:cNvCxnSpPr/>
                  <p:nvPr/>
                </p:nvCxnSpPr>
                <p:spPr>
                  <a:xfrm rot="5400000" flipH="1" flipV="1">
                    <a:off x="6287306" y="5214950"/>
                    <a:ext cx="2285222" cy="7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12 Rectángulo"/>
                  <p:cNvSpPr/>
                  <p:nvPr/>
                </p:nvSpPr>
                <p:spPr>
                  <a:xfrm>
                    <a:off x="5929322" y="3774048"/>
                    <a:ext cx="4171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MX" dirty="0" err="1"/>
                      <a:t>n</a:t>
                    </a:r>
                    <a:r>
                      <a:rPr lang="es-MX" baseline="-25000" dirty="0" err="1"/>
                      <a:t>R</a:t>
                    </a:r>
                    <a:endParaRPr lang="es-AR" baseline="-25000" dirty="0"/>
                  </a:p>
                </p:txBody>
              </p:sp>
            </p:grpSp>
            <p:sp>
              <p:nvSpPr>
                <p:cNvPr id="18" name="17 Rectángulo"/>
                <p:cNvSpPr/>
                <p:nvPr/>
              </p:nvSpPr>
              <p:spPr>
                <a:xfrm>
                  <a:off x="7429520" y="4500570"/>
                  <a:ext cx="4700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MX" dirty="0" err="1">
                      <a:latin typeface="Symbol" pitchFamily="18" charset="2"/>
                    </a:rPr>
                    <a:t>q</a:t>
                  </a:r>
                  <a:r>
                    <a:rPr lang="es-MX" baseline="-25000" dirty="0" err="1"/>
                    <a:t>R</a:t>
                  </a:r>
                  <a:r>
                    <a:rPr lang="es-MX" dirty="0"/>
                    <a:t>.</a:t>
                  </a:r>
                  <a:endParaRPr lang="es-AR" dirty="0"/>
                </a:p>
              </p:txBody>
            </p:sp>
            <p:sp>
              <p:nvSpPr>
                <p:cNvPr id="20" name="19 Rectángulo"/>
                <p:cNvSpPr/>
                <p:nvPr/>
              </p:nvSpPr>
              <p:spPr>
                <a:xfrm>
                  <a:off x="6904632" y="5559998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s-MX" dirty="0" err="1">
                      <a:latin typeface="Symbol" pitchFamily="18" charset="2"/>
                    </a:rPr>
                    <a:t>q</a:t>
                  </a:r>
                  <a:r>
                    <a:rPr lang="es-MX" baseline="-25000" dirty="0" err="1"/>
                    <a:t>i</a:t>
                  </a:r>
                  <a:endParaRPr lang="es-AR" dirty="0"/>
                </a:p>
              </p:txBody>
            </p:sp>
            <p:cxnSp>
              <p:nvCxnSpPr>
                <p:cNvPr id="22" name="21 Conector recto de flecha"/>
                <p:cNvCxnSpPr/>
                <p:nvPr/>
              </p:nvCxnSpPr>
              <p:spPr>
                <a:xfrm rot="5400000" flipH="1" flipV="1">
                  <a:off x="7679562" y="4036214"/>
                  <a:ext cx="714380" cy="1500215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22 Rectángulo"/>
                <p:cNvSpPr/>
                <p:nvPr/>
              </p:nvSpPr>
              <p:spPr>
                <a:xfrm>
                  <a:off x="6215074" y="6000768"/>
                  <a:ext cx="9162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sz="1400" dirty="0"/>
                    <a:t>rayo </a:t>
                  </a:r>
                </a:p>
                <a:p>
                  <a:pPr algn="ctr"/>
                  <a:r>
                    <a:rPr lang="es-MX" sz="1400" dirty="0"/>
                    <a:t>incidente</a:t>
                  </a:r>
                  <a:endParaRPr lang="es-AR" sz="1400" dirty="0"/>
                </a:p>
              </p:txBody>
            </p:sp>
            <p:sp>
              <p:nvSpPr>
                <p:cNvPr id="24" name="23 Rectángulo"/>
                <p:cNvSpPr/>
                <p:nvPr/>
              </p:nvSpPr>
              <p:spPr>
                <a:xfrm>
                  <a:off x="8163539" y="4643446"/>
                  <a:ext cx="9804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s-MX" sz="1400" dirty="0"/>
                    <a:t>rayo </a:t>
                  </a:r>
                </a:p>
                <a:p>
                  <a:pPr algn="ctr"/>
                  <a:r>
                    <a:rPr lang="es-MX" sz="1400" dirty="0"/>
                    <a:t>refractado</a:t>
                  </a:r>
                  <a:endParaRPr lang="es-AR" sz="1400" dirty="0"/>
                </a:p>
              </p:txBody>
            </p:sp>
          </p:grpSp>
          <p:sp>
            <p:nvSpPr>
              <p:cNvPr id="17" name="16 Arco"/>
              <p:cNvSpPr/>
              <p:nvPr/>
            </p:nvSpPr>
            <p:spPr>
              <a:xfrm rot="10100392">
                <a:off x="6991161" y="5241423"/>
                <a:ext cx="478611" cy="357478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9" name="18 Arco"/>
              <p:cNvSpPr/>
              <p:nvPr/>
            </p:nvSpPr>
            <p:spPr>
              <a:xfrm rot="19601618">
                <a:off x="7249369" y="4805459"/>
                <a:ext cx="478611" cy="618077"/>
              </a:xfrm>
              <a:prstGeom prst="arc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cxnSp>
          <p:nvCxnSpPr>
            <p:cNvPr id="21" name="20 Conector recto de flecha"/>
            <p:cNvCxnSpPr/>
            <p:nvPr/>
          </p:nvCxnSpPr>
          <p:spPr>
            <a:xfrm rot="5400000" flipH="1" flipV="1">
              <a:off x="6536545" y="5250669"/>
              <a:ext cx="857256" cy="64294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24 Rectángulo"/>
          <p:cNvSpPr/>
          <p:nvPr/>
        </p:nvSpPr>
        <p:spPr>
          <a:xfrm>
            <a:off x="5786446" y="5214950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n</a:t>
            </a:r>
            <a:r>
              <a:rPr lang="es-MX" baseline="-25000" dirty="0"/>
              <a:t>i</a:t>
            </a:r>
            <a:endParaRPr lang="es-AR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11 Grupo"/>
          <p:cNvGrpSpPr/>
          <p:nvPr/>
        </p:nvGrpSpPr>
        <p:grpSpPr>
          <a:xfrm>
            <a:off x="928663" y="3024312"/>
            <a:ext cx="7215238" cy="3429024"/>
            <a:chOff x="5857884" y="3714752"/>
            <a:chExt cx="3286116" cy="2786082"/>
          </a:xfrm>
        </p:grpSpPr>
        <p:sp>
          <p:nvSpPr>
            <p:cNvPr id="8" name="7 Rectángulo"/>
            <p:cNvSpPr/>
            <p:nvPr/>
          </p:nvSpPr>
          <p:spPr>
            <a:xfrm>
              <a:off x="5857884" y="3714752"/>
              <a:ext cx="3286116" cy="1357322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Rectángulo"/>
            <p:cNvSpPr/>
            <p:nvPr/>
          </p:nvSpPr>
          <p:spPr>
            <a:xfrm>
              <a:off x="5857884" y="5072074"/>
              <a:ext cx="3286116" cy="1428760"/>
            </a:xfrm>
            <a:prstGeom prst="rect">
              <a:avLst/>
            </a:prstGeom>
            <a:solidFill>
              <a:schemeClr val="bg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" name="9 Conector recto"/>
            <p:cNvCxnSpPr/>
            <p:nvPr/>
          </p:nvCxnSpPr>
          <p:spPr>
            <a:xfrm>
              <a:off x="5929322" y="5072074"/>
              <a:ext cx="3214678" cy="1588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5 Conector recto de flecha"/>
          <p:cNvCxnSpPr/>
          <p:nvPr/>
        </p:nvCxnSpPr>
        <p:spPr>
          <a:xfrm rot="5400000" flipH="1" flipV="1">
            <a:off x="1894882" y="4650640"/>
            <a:ext cx="1702544" cy="23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1071538" y="4845618"/>
            <a:ext cx="378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n</a:t>
            </a:r>
            <a:r>
              <a:rPr lang="es-MX" baseline="-25000" dirty="0"/>
              <a:t>i</a:t>
            </a:r>
            <a:endParaRPr lang="es-AR" baseline="-25000" dirty="0"/>
          </a:p>
        </p:txBody>
      </p:sp>
      <p:sp>
        <p:nvSpPr>
          <p:cNvPr id="11" name="10 Arco"/>
          <p:cNvSpPr/>
          <p:nvPr/>
        </p:nvSpPr>
        <p:spPr>
          <a:xfrm rot="8596705">
            <a:off x="2347665" y="4957664"/>
            <a:ext cx="519579" cy="37876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Rectángulo"/>
          <p:cNvSpPr/>
          <p:nvPr/>
        </p:nvSpPr>
        <p:spPr>
          <a:xfrm>
            <a:off x="2786050" y="3929066"/>
            <a:ext cx="428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R</a:t>
            </a:r>
            <a:endParaRPr lang="es-AR" dirty="0"/>
          </a:p>
        </p:txBody>
      </p:sp>
      <p:sp>
        <p:nvSpPr>
          <p:cNvPr id="13" name="12 Arco"/>
          <p:cNvSpPr/>
          <p:nvPr/>
        </p:nvSpPr>
        <p:spPr>
          <a:xfrm rot="20723117">
            <a:off x="2494927" y="4333906"/>
            <a:ext cx="604695" cy="35747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Rectángulo"/>
          <p:cNvSpPr/>
          <p:nvPr/>
        </p:nvSpPr>
        <p:spPr>
          <a:xfrm>
            <a:off x="2285984" y="5429264"/>
            <a:ext cx="4286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i</a:t>
            </a:r>
            <a:endParaRPr lang="es-AR" dirty="0"/>
          </a:p>
        </p:txBody>
      </p:sp>
      <p:cxnSp>
        <p:nvCxnSpPr>
          <p:cNvPr id="15" name="14 Conector recto de flecha"/>
          <p:cNvCxnSpPr/>
          <p:nvPr/>
        </p:nvCxnSpPr>
        <p:spPr>
          <a:xfrm rot="5400000" flipH="1" flipV="1">
            <a:off x="1500166" y="5000636"/>
            <a:ext cx="1500198" cy="9286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2714612" y="3714752"/>
            <a:ext cx="1428760" cy="10001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1000100" y="3143248"/>
            <a:ext cx="486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/>
              <a:t>n</a:t>
            </a:r>
            <a:r>
              <a:rPr lang="es-MX" baseline="-25000" dirty="0" err="1"/>
              <a:t>R</a:t>
            </a:r>
            <a:endParaRPr lang="es-AR" baseline="-25000" dirty="0"/>
          </a:p>
        </p:txBody>
      </p:sp>
      <p:sp>
        <p:nvSpPr>
          <p:cNvPr id="22" name="21 Rectángulo"/>
          <p:cNvSpPr/>
          <p:nvPr/>
        </p:nvSpPr>
        <p:spPr>
          <a:xfrm>
            <a:off x="302421" y="827420"/>
            <a:ext cx="718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Consideremos un objeto luminoso ubicado en un material de índice n</a:t>
            </a:r>
            <a:r>
              <a:rPr lang="es-MX" baseline="-25000" dirty="0"/>
              <a:t>i</a:t>
            </a:r>
            <a:r>
              <a:rPr lang="es-MX" dirty="0"/>
              <a:t>  </a:t>
            </a:r>
            <a:endParaRPr lang="es-AR" dirty="0"/>
          </a:p>
        </p:txBody>
      </p:sp>
      <p:sp>
        <p:nvSpPr>
          <p:cNvPr id="24" name="23 Elipse"/>
          <p:cNvSpPr/>
          <p:nvPr/>
        </p:nvSpPr>
        <p:spPr>
          <a:xfrm>
            <a:off x="1785918" y="6143644"/>
            <a:ext cx="142876" cy="142876"/>
          </a:xfrm>
          <a:prstGeom prst="ellipse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2" name="Grupo 1">
            <a:extLst>
              <a:ext uri="{FF2B5EF4-FFF2-40B4-BE49-F238E27FC236}">
                <a16:creationId xmlns="" xmlns:a16="http://schemas.microsoft.com/office/drawing/2014/main" id="{679ED5F6-D5F6-4BC3-8D29-EDAEF900C2BA}"/>
              </a:ext>
            </a:extLst>
          </p:cNvPr>
          <p:cNvGrpSpPr/>
          <p:nvPr/>
        </p:nvGrpSpPr>
        <p:grpSpPr>
          <a:xfrm>
            <a:off x="1857357" y="3929066"/>
            <a:ext cx="3562375" cy="2224102"/>
            <a:chOff x="1857357" y="3929066"/>
            <a:chExt cx="3562375" cy="2224102"/>
          </a:xfrm>
        </p:grpSpPr>
        <p:sp>
          <p:nvSpPr>
            <p:cNvPr id="41" name="40 Arco"/>
            <p:cNvSpPr/>
            <p:nvPr/>
          </p:nvSpPr>
          <p:spPr>
            <a:xfrm rot="8596705">
              <a:off x="3921046" y="4333076"/>
              <a:ext cx="658966" cy="669814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38" name="37 Conector recto de flecha"/>
            <p:cNvCxnSpPr/>
            <p:nvPr/>
          </p:nvCxnSpPr>
          <p:spPr>
            <a:xfrm flipV="1">
              <a:off x="1857357" y="4643446"/>
              <a:ext cx="2490806" cy="150972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41 Rectángulo"/>
            <p:cNvSpPr/>
            <p:nvPr/>
          </p:nvSpPr>
          <p:spPr>
            <a:xfrm>
              <a:off x="4348162" y="3929066"/>
              <a:ext cx="64294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latin typeface="Symbol" pitchFamily="18" charset="2"/>
                </a:rPr>
                <a:t>90°</a:t>
              </a:r>
              <a:endParaRPr lang="es-AR" dirty="0"/>
            </a:p>
          </p:txBody>
        </p:sp>
        <p:sp>
          <p:nvSpPr>
            <p:cNvPr id="43" name="42 Arco"/>
            <p:cNvSpPr/>
            <p:nvPr/>
          </p:nvSpPr>
          <p:spPr>
            <a:xfrm rot="20723117">
              <a:off x="4113422" y="4326675"/>
              <a:ext cx="604695" cy="80438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4" name="43 Rectángulo"/>
            <p:cNvSpPr/>
            <p:nvPr/>
          </p:nvSpPr>
          <p:spPr>
            <a:xfrm>
              <a:off x="3848098" y="4942978"/>
              <a:ext cx="428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 err="1">
                  <a:latin typeface="Symbol" pitchFamily="18" charset="2"/>
                </a:rPr>
                <a:t>q</a:t>
              </a:r>
              <a:r>
                <a:rPr lang="es-MX" baseline="-25000" dirty="0" err="1"/>
                <a:t>C</a:t>
              </a:r>
              <a:endParaRPr lang="es-AR" dirty="0"/>
            </a:p>
          </p:txBody>
        </p:sp>
        <p:cxnSp>
          <p:nvCxnSpPr>
            <p:cNvPr id="45" name="44 Conector recto de flecha"/>
            <p:cNvCxnSpPr/>
            <p:nvPr/>
          </p:nvCxnSpPr>
          <p:spPr>
            <a:xfrm>
              <a:off x="4276725" y="4670742"/>
              <a:ext cx="1143007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45 Conector recto de flecha"/>
          <p:cNvCxnSpPr/>
          <p:nvPr/>
        </p:nvCxnSpPr>
        <p:spPr>
          <a:xfrm rot="5400000" flipH="1" flipV="1">
            <a:off x="3518175" y="4803040"/>
            <a:ext cx="1702544" cy="235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50 Rectángulo"/>
          <p:cNvSpPr/>
          <p:nvPr/>
        </p:nvSpPr>
        <p:spPr>
          <a:xfrm>
            <a:off x="357159" y="1785590"/>
            <a:ext cx="87154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ángulo crítico  “</a:t>
            </a:r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C</a:t>
            </a:r>
            <a:r>
              <a:rPr lang="es-MX" baseline="-25000" dirty="0"/>
              <a:t> </a:t>
            </a:r>
            <a:r>
              <a:rPr lang="es-MX" dirty="0"/>
              <a:t>“ es el ángulo de incidencia para el cual el ángulo de refracción vale 90°.</a:t>
            </a:r>
            <a:endParaRPr lang="es-AR" dirty="0"/>
          </a:p>
          <a:p>
            <a:r>
              <a:rPr lang="es-MX" dirty="0"/>
              <a:t> </a:t>
            </a:r>
            <a:endParaRPr lang="es-AR" dirty="0"/>
          </a:p>
        </p:txBody>
      </p:sp>
      <p:sp>
        <p:nvSpPr>
          <p:cNvPr id="52" name="51 Rectángulo"/>
          <p:cNvSpPr/>
          <p:nvPr/>
        </p:nvSpPr>
        <p:spPr>
          <a:xfrm>
            <a:off x="357159" y="2427013"/>
            <a:ext cx="87154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Para todo ángulo de incidencia mayor  que  “</a:t>
            </a:r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C</a:t>
            </a:r>
            <a:r>
              <a:rPr lang="es-MX" baseline="-25000" dirty="0"/>
              <a:t> </a:t>
            </a:r>
            <a:r>
              <a:rPr lang="es-MX" dirty="0"/>
              <a:t>“, la luz se refleja en la superficie de separación.  El fenómeno se conoce como “reflexión total interna”</a:t>
            </a:r>
            <a:endParaRPr lang="es-AR" dirty="0"/>
          </a:p>
        </p:txBody>
      </p:sp>
      <p:grpSp>
        <p:nvGrpSpPr>
          <p:cNvPr id="3" name="Grupo 2">
            <a:extLst>
              <a:ext uri="{FF2B5EF4-FFF2-40B4-BE49-F238E27FC236}">
                <a16:creationId xmlns="" xmlns:a16="http://schemas.microsoft.com/office/drawing/2014/main" id="{1C733755-5DE5-4AF8-B4FB-7F82468B8440}"/>
              </a:ext>
            </a:extLst>
          </p:cNvPr>
          <p:cNvGrpSpPr/>
          <p:nvPr/>
        </p:nvGrpSpPr>
        <p:grpSpPr>
          <a:xfrm>
            <a:off x="1857356" y="4115928"/>
            <a:ext cx="6215105" cy="2037240"/>
            <a:chOff x="1857356" y="4115928"/>
            <a:chExt cx="6215105" cy="2037240"/>
          </a:xfrm>
        </p:grpSpPr>
        <p:cxnSp>
          <p:nvCxnSpPr>
            <p:cNvPr id="55" name="54 Conector recto de flecha"/>
            <p:cNvCxnSpPr/>
            <p:nvPr/>
          </p:nvCxnSpPr>
          <p:spPr>
            <a:xfrm flipV="1">
              <a:off x="1857356" y="4714884"/>
              <a:ext cx="5000660" cy="143828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56 Conector recto de flecha"/>
            <p:cNvCxnSpPr/>
            <p:nvPr/>
          </p:nvCxnSpPr>
          <p:spPr>
            <a:xfrm rot="5400000" flipH="1" flipV="1">
              <a:off x="5994984" y="4955440"/>
              <a:ext cx="1702544" cy="235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57 Conector recto de flecha"/>
            <p:cNvCxnSpPr/>
            <p:nvPr/>
          </p:nvCxnSpPr>
          <p:spPr>
            <a:xfrm>
              <a:off x="6858016" y="4713296"/>
              <a:ext cx="1214445" cy="35877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59 Arco"/>
            <p:cNvSpPr/>
            <p:nvPr/>
          </p:nvSpPr>
          <p:spPr>
            <a:xfrm rot="8596705">
              <a:off x="6319821" y="4346271"/>
              <a:ext cx="618278" cy="67985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1" name="60 Rectángulo"/>
            <p:cNvSpPr/>
            <p:nvPr/>
          </p:nvSpPr>
          <p:spPr>
            <a:xfrm>
              <a:off x="6429388" y="5000636"/>
              <a:ext cx="428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latin typeface="Symbol" pitchFamily="18" charset="2"/>
                </a:rPr>
                <a:t>a</a:t>
              </a:r>
              <a:endParaRPr lang="es-AR" dirty="0"/>
            </a:p>
          </p:txBody>
        </p:sp>
        <p:sp>
          <p:nvSpPr>
            <p:cNvPr id="63" name="62 Rectángulo"/>
            <p:cNvSpPr/>
            <p:nvPr/>
          </p:nvSpPr>
          <p:spPr>
            <a:xfrm>
              <a:off x="7000892" y="5000636"/>
              <a:ext cx="42862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MX" dirty="0">
                  <a:latin typeface="Symbol" pitchFamily="18" charset="2"/>
                </a:rPr>
                <a:t>a</a:t>
              </a:r>
              <a:endParaRPr lang="es-AR" dirty="0"/>
            </a:p>
          </p:txBody>
        </p:sp>
        <p:sp>
          <p:nvSpPr>
            <p:cNvPr id="64" name="63 Arco"/>
            <p:cNvSpPr/>
            <p:nvPr/>
          </p:nvSpPr>
          <p:spPr>
            <a:xfrm rot="7722670">
              <a:off x="6721709" y="4332202"/>
              <a:ext cx="618278" cy="67985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35" name="21 Rectángulo"/>
          <p:cNvSpPr/>
          <p:nvPr/>
        </p:nvSpPr>
        <p:spPr>
          <a:xfrm>
            <a:off x="395536" y="1331476"/>
            <a:ext cx="3850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Supongamos que n</a:t>
            </a:r>
            <a:r>
              <a:rPr lang="es-MX" baseline="-25000" dirty="0" smtClean="0"/>
              <a:t>i </a:t>
            </a:r>
            <a:r>
              <a:rPr lang="es-MX" dirty="0" smtClean="0"/>
              <a:t>es </a:t>
            </a:r>
            <a:r>
              <a:rPr lang="es-MX" dirty="0"/>
              <a:t>mayor que </a:t>
            </a:r>
            <a:r>
              <a:rPr lang="es-MX" dirty="0" err="1" smtClean="0"/>
              <a:t>n</a:t>
            </a:r>
            <a:r>
              <a:rPr lang="es-MX" baseline="-25000" dirty="0" err="1" smtClean="0"/>
              <a:t>r</a:t>
            </a:r>
            <a:r>
              <a:rPr lang="es-MX" dirty="0" smtClean="0"/>
              <a:t>   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Teorías de la luz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397466"/>
            <a:ext cx="8229600" cy="4389120"/>
          </a:xfrm>
        </p:spPr>
        <p:txBody>
          <a:bodyPr/>
          <a:lstStyle/>
          <a:p>
            <a:r>
              <a:rPr lang="es-MX" dirty="0"/>
              <a:t>Las teorías propuestas por los científicos para explicar la naturaleza de la luz  han ido cambiando a lo largo de la historia de la ciencia, a medida que se van descubriendo nuevas evidencias que permiten interpretar su comportamiento, como corpúsculo, onda, radiación electromagnética, cuanto o como la mecánica cuántica.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500034" y="214290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Profundidad aparente de una pileta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5624" y="1571612"/>
            <a:ext cx="5135532" cy="5193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7 Conector recto de flecha"/>
          <p:cNvCxnSpPr/>
          <p:nvPr/>
        </p:nvCxnSpPr>
        <p:spPr>
          <a:xfrm rot="5400000" flipH="1" flipV="1">
            <a:off x="5250661" y="4464851"/>
            <a:ext cx="2500330" cy="114300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rot="5400000" flipH="1" flipV="1">
            <a:off x="6715140" y="2285992"/>
            <a:ext cx="1857388" cy="1143008"/>
          </a:xfrm>
          <a:prstGeom prst="straightConnector1">
            <a:avLst/>
          </a:prstGeom>
          <a:ln w="412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rot="5400000" flipH="1" flipV="1">
            <a:off x="5265278" y="4664548"/>
            <a:ext cx="3643338" cy="292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6928854" y="250030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N</a:t>
            </a:r>
            <a:endParaRPr lang="es-AR" dirty="0"/>
          </a:p>
        </p:txBody>
      </p:sp>
      <p:sp>
        <p:nvSpPr>
          <p:cNvPr id="24" name="23 Rectángulo"/>
          <p:cNvSpPr/>
          <p:nvPr/>
        </p:nvSpPr>
        <p:spPr>
          <a:xfrm>
            <a:off x="6786578" y="4071942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i</a:t>
            </a:r>
            <a:endParaRPr lang="es-AR" dirty="0"/>
          </a:p>
        </p:txBody>
      </p:sp>
      <p:sp>
        <p:nvSpPr>
          <p:cNvPr id="25" name="24 Rectángulo"/>
          <p:cNvSpPr/>
          <p:nvPr/>
        </p:nvSpPr>
        <p:spPr>
          <a:xfrm>
            <a:off x="7072330" y="2928934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R</a:t>
            </a:r>
            <a:r>
              <a:rPr lang="es-MX" dirty="0"/>
              <a:t>.</a:t>
            </a:r>
            <a:endParaRPr lang="es-AR" dirty="0"/>
          </a:p>
        </p:txBody>
      </p:sp>
      <p:sp>
        <p:nvSpPr>
          <p:cNvPr id="26" name="25 Rectángulo"/>
          <p:cNvSpPr/>
          <p:nvPr/>
        </p:nvSpPr>
        <p:spPr>
          <a:xfrm>
            <a:off x="159598" y="1916660"/>
            <a:ext cx="462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Refracción en el limite entre al aire y el agua: </a:t>
            </a:r>
            <a:endParaRPr lang="es-AR" dirty="0"/>
          </a:p>
        </p:txBody>
      </p:sp>
      <p:sp>
        <p:nvSpPr>
          <p:cNvPr id="27" name="26 Rectángulo"/>
          <p:cNvSpPr/>
          <p:nvPr/>
        </p:nvSpPr>
        <p:spPr>
          <a:xfrm>
            <a:off x="785786" y="2357430"/>
            <a:ext cx="3238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n</a:t>
            </a:r>
            <a:r>
              <a:rPr lang="es-MX" baseline="-25000" dirty="0"/>
              <a:t>agua</a:t>
            </a:r>
            <a:r>
              <a:rPr lang="es-MX" dirty="0"/>
              <a:t>. </a:t>
            </a:r>
            <a:r>
              <a:rPr lang="es-MX" dirty="0" err="1"/>
              <a:t>sen</a:t>
            </a:r>
            <a:r>
              <a:rPr lang="es-MX" dirty="0"/>
              <a:t> </a:t>
            </a:r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i</a:t>
            </a:r>
            <a:r>
              <a:rPr lang="es-MX" dirty="0"/>
              <a:t>=n</a:t>
            </a:r>
            <a:r>
              <a:rPr lang="es-MX" baseline="-25000" dirty="0"/>
              <a:t>aire</a:t>
            </a:r>
            <a:r>
              <a:rPr lang="es-MX" dirty="0"/>
              <a:t>. </a:t>
            </a:r>
            <a:r>
              <a:rPr lang="es-MX" dirty="0" err="1"/>
              <a:t>sen</a:t>
            </a:r>
            <a:r>
              <a:rPr lang="es-MX" dirty="0"/>
              <a:t> </a:t>
            </a:r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R</a:t>
            </a:r>
            <a:r>
              <a:rPr lang="es-MX" baseline="-25000" dirty="0"/>
              <a:t>            </a:t>
            </a:r>
            <a:r>
              <a:rPr lang="es-MX" dirty="0"/>
              <a:t>(1)</a:t>
            </a:r>
            <a:endParaRPr lang="es-AR" baseline="-25000" dirty="0"/>
          </a:p>
        </p:txBody>
      </p:sp>
      <p:sp>
        <p:nvSpPr>
          <p:cNvPr id="28" name="27 Rectángulo"/>
          <p:cNvSpPr/>
          <p:nvPr/>
        </p:nvSpPr>
        <p:spPr>
          <a:xfrm>
            <a:off x="142844" y="2857496"/>
            <a:ext cx="39558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600" dirty="0"/>
              <a:t>El ojo no se cuenta de que el rayo se desvió!</a:t>
            </a:r>
            <a:endParaRPr lang="es-AR" sz="1600" dirty="0"/>
          </a:p>
        </p:txBody>
      </p:sp>
      <p:cxnSp>
        <p:nvCxnSpPr>
          <p:cNvPr id="30" name="29 Conector recto"/>
          <p:cNvCxnSpPr/>
          <p:nvPr/>
        </p:nvCxnSpPr>
        <p:spPr>
          <a:xfrm rot="5400000" flipH="1" flipV="1">
            <a:off x="5607851" y="4321975"/>
            <a:ext cx="1643074" cy="100013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rot="5400000" flipH="1" flipV="1">
            <a:off x="7329794" y="4457420"/>
            <a:ext cx="1071570" cy="1486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/>
          <p:nvPr/>
        </p:nvCxnSpPr>
        <p:spPr>
          <a:xfrm rot="5400000" flipH="1" flipV="1">
            <a:off x="7329794" y="4314544"/>
            <a:ext cx="785818" cy="1486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rot="5400000">
            <a:off x="7331887" y="5750735"/>
            <a:ext cx="1062046" cy="9524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 de flecha"/>
          <p:cNvCxnSpPr/>
          <p:nvPr/>
        </p:nvCxnSpPr>
        <p:spPr>
          <a:xfrm rot="5400000">
            <a:off x="7362844" y="5281626"/>
            <a:ext cx="704856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71406" y="1428736"/>
            <a:ext cx="7826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En Q hay un objeto luminoso a una profundidad “s”. Luz del objeto se difracta.</a:t>
            </a:r>
            <a:endParaRPr lang="es-AR" dirty="0"/>
          </a:p>
        </p:txBody>
      </p:sp>
      <p:sp>
        <p:nvSpPr>
          <p:cNvPr id="45" name="44 Rectángulo"/>
          <p:cNvSpPr/>
          <p:nvPr/>
        </p:nvSpPr>
        <p:spPr>
          <a:xfrm>
            <a:off x="214283" y="3286124"/>
            <a:ext cx="378621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700" dirty="0"/>
              <a:t>Parece que el objeto estuviera en Q’ a una profundidad s’.</a:t>
            </a:r>
            <a:endParaRPr lang="es-AR" sz="1700" dirty="0"/>
          </a:p>
        </p:txBody>
      </p:sp>
      <p:sp>
        <p:nvSpPr>
          <p:cNvPr id="46" name="45 Arco"/>
          <p:cNvSpPr/>
          <p:nvPr/>
        </p:nvSpPr>
        <p:spPr>
          <a:xfrm rot="10176296">
            <a:off x="6650149" y="4062835"/>
            <a:ext cx="738356" cy="52178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tángulo"/>
          <p:cNvSpPr/>
          <p:nvPr/>
        </p:nvSpPr>
        <p:spPr>
          <a:xfrm>
            <a:off x="6643702" y="4572008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R</a:t>
            </a:r>
            <a:r>
              <a:rPr lang="es-MX" dirty="0"/>
              <a:t>.</a:t>
            </a:r>
            <a:endParaRPr lang="es-AR" dirty="0"/>
          </a:p>
        </p:txBody>
      </p:sp>
      <p:sp>
        <p:nvSpPr>
          <p:cNvPr id="48" name="47 Rectángulo"/>
          <p:cNvSpPr/>
          <p:nvPr/>
        </p:nvSpPr>
        <p:spPr>
          <a:xfrm>
            <a:off x="214282" y="4000504"/>
            <a:ext cx="378621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700" dirty="0"/>
              <a:t>Sea x la distancia entre Q y N</a:t>
            </a:r>
            <a:endParaRPr lang="es-AR" sz="1700" dirty="0"/>
          </a:p>
        </p:txBody>
      </p:sp>
      <p:sp>
        <p:nvSpPr>
          <p:cNvPr id="49" name="48 Rectángulo"/>
          <p:cNvSpPr/>
          <p:nvPr/>
        </p:nvSpPr>
        <p:spPr>
          <a:xfrm>
            <a:off x="6572264" y="5786454"/>
            <a:ext cx="400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 x </a:t>
            </a:r>
            <a:endParaRPr lang="es-AR" dirty="0"/>
          </a:p>
        </p:txBody>
      </p:sp>
      <p:sp>
        <p:nvSpPr>
          <p:cNvPr id="50" name="49 Rectángulo"/>
          <p:cNvSpPr/>
          <p:nvPr/>
        </p:nvSpPr>
        <p:spPr>
          <a:xfrm>
            <a:off x="428596" y="4416990"/>
            <a:ext cx="12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tg</a:t>
            </a:r>
            <a:r>
              <a:rPr lang="es-MX" dirty="0"/>
              <a:t> (</a:t>
            </a:r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i</a:t>
            </a:r>
            <a:r>
              <a:rPr lang="es-MX" dirty="0"/>
              <a:t>)= x/s</a:t>
            </a:r>
            <a:endParaRPr lang="es-AR" dirty="0"/>
          </a:p>
        </p:txBody>
      </p:sp>
      <p:sp>
        <p:nvSpPr>
          <p:cNvPr id="52" name="51 Rectángulo"/>
          <p:cNvSpPr/>
          <p:nvPr/>
        </p:nvSpPr>
        <p:spPr>
          <a:xfrm>
            <a:off x="1785918" y="4416990"/>
            <a:ext cx="1350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tg</a:t>
            </a:r>
            <a:r>
              <a:rPr lang="es-MX" dirty="0"/>
              <a:t> (</a:t>
            </a:r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R</a:t>
            </a:r>
            <a:r>
              <a:rPr lang="es-MX" dirty="0"/>
              <a:t>)= x/s’</a:t>
            </a:r>
            <a:endParaRPr lang="es-AR" dirty="0"/>
          </a:p>
        </p:txBody>
      </p:sp>
      <p:sp>
        <p:nvSpPr>
          <p:cNvPr id="53" name="52 Rectángulo"/>
          <p:cNvSpPr/>
          <p:nvPr/>
        </p:nvSpPr>
        <p:spPr>
          <a:xfrm>
            <a:off x="142844" y="4857760"/>
            <a:ext cx="536101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MX" dirty="0"/>
              <a:t>En la aproximación de pequeña abertura, </a:t>
            </a:r>
            <a:r>
              <a:rPr lang="es-MX" dirty="0" err="1"/>
              <a:t>sen</a:t>
            </a:r>
            <a:r>
              <a:rPr lang="es-MX" dirty="0"/>
              <a:t> </a:t>
            </a:r>
            <a:r>
              <a:rPr lang="es-MX" dirty="0">
                <a:latin typeface="Symbol" pitchFamily="18" charset="2"/>
              </a:rPr>
              <a:t>q</a:t>
            </a:r>
            <a:r>
              <a:rPr lang="es-MX" dirty="0"/>
              <a:t> </a:t>
            </a:r>
            <a:r>
              <a:rPr lang="es-MX" dirty="0">
                <a:latin typeface="Times New Roman" pitchFamily="18" charset="0"/>
                <a:ea typeface="Yu Gothic UI Semilight"/>
                <a:cs typeface="Times New Roman" pitchFamily="18" charset="0"/>
              </a:rPr>
              <a:t>≃</a:t>
            </a:r>
            <a:r>
              <a:rPr lang="es-MX" dirty="0" err="1">
                <a:latin typeface="Times New Roman" pitchFamily="18" charset="0"/>
                <a:ea typeface="Yu Gothic UI Semilight"/>
                <a:cs typeface="Times New Roman" pitchFamily="18" charset="0"/>
              </a:rPr>
              <a:t>tg</a:t>
            </a:r>
            <a:r>
              <a:rPr lang="es-MX" dirty="0">
                <a:latin typeface="Yu Gothic UI Semilight"/>
                <a:ea typeface="Yu Gothic UI Semilight"/>
              </a:rPr>
              <a:t> </a:t>
            </a:r>
            <a:r>
              <a:rPr lang="es-MX" dirty="0">
                <a:latin typeface="Symbol" pitchFamily="18" charset="2"/>
              </a:rPr>
              <a:t>q</a:t>
            </a:r>
            <a:endParaRPr lang="es-AR" dirty="0"/>
          </a:p>
        </p:txBody>
      </p:sp>
      <p:sp>
        <p:nvSpPr>
          <p:cNvPr id="54" name="53 Rectángulo"/>
          <p:cNvSpPr/>
          <p:nvPr/>
        </p:nvSpPr>
        <p:spPr>
          <a:xfrm>
            <a:off x="428596" y="5274246"/>
            <a:ext cx="1490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sen</a:t>
            </a:r>
            <a:r>
              <a:rPr lang="es-MX" dirty="0"/>
              <a:t> (</a:t>
            </a:r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i</a:t>
            </a:r>
            <a:r>
              <a:rPr lang="es-MX" dirty="0"/>
              <a:t>)</a:t>
            </a:r>
            <a:r>
              <a:rPr lang="es-MX" dirty="0">
                <a:latin typeface="Times New Roman" pitchFamily="18" charset="0"/>
                <a:ea typeface="Yu Gothic UI Semilight"/>
                <a:cs typeface="Times New Roman" pitchFamily="18" charset="0"/>
              </a:rPr>
              <a:t> ≃</a:t>
            </a:r>
            <a:r>
              <a:rPr lang="es-MX" dirty="0"/>
              <a:t> x/s</a:t>
            </a:r>
            <a:endParaRPr lang="es-AR" dirty="0"/>
          </a:p>
        </p:txBody>
      </p:sp>
      <p:sp>
        <p:nvSpPr>
          <p:cNvPr id="55" name="54 Rectángulo"/>
          <p:cNvSpPr/>
          <p:nvPr/>
        </p:nvSpPr>
        <p:spPr>
          <a:xfrm>
            <a:off x="2401003" y="5274246"/>
            <a:ext cx="159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err="1"/>
              <a:t>sen</a:t>
            </a:r>
            <a:r>
              <a:rPr lang="es-MX" dirty="0"/>
              <a:t> (</a:t>
            </a:r>
            <a:r>
              <a:rPr lang="es-MX" dirty="0" err="1">
                <a:latin typeface="Symbol" pitchFamily="18" charset="2"/>
              </a:rPr>
              <a:t>q</a:t>
            </a:r>
            <a:r>
              <a:rPr lang="es-MX" baseline="-25000" dirty="0" err="1"/>
              <a:t>R</a:t>
            </a:r>
            <a:r>
              <a:rPr lang="es-MX" dirty="0"/>
              <a:t>)</a:t>
            </a:r>
            <a:r>
              <a:rPr lang="es-MX" dirty="0">
                <a:latin typeface="Times New Roman" pitchFamily="18" charset="0"/>
                <a:ea typeface="Yu Gothic UI Semilight"/>
                <a:cs typeface="Times New Roman" pitchFamily="18" charset="0"/>
              </a:rPr>
              <a:t> ≃</a:t>
            </a:r>
            <a:r>
              <a:rPr lang="es-MX" dirty="0"/>
              <a:t> x/s’</a:t>
            </a:r>
            <a:endParaRPr lang="es-AR" dirty="0"/>
          </a:p>
        </p:txBody>
      </p:sp>
      <p:sp>
        <p:nvSpPr>
          <p:cNvPr id="56" name="55 Rectángulo"/>
          <p:cNvSpPr/>
          <p:nvPr/>
        </p:nvSpPr>
        <p:spPr>
          <a:xfrm>
            <a:off x="428596" y="5786454"/>
            <a:ext cx="187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Reemplazo en (1)</a:t>
            </a:r>
            <a:endParaRPr lang="es-AR" dirty="0"/>
          </a:p>
        </p:txBody>
      </p:sp>
      <p:sp>
        <p:nvSpPr>
          <p:cNvPr id="57" name="56 Rectángulo"/>
          <p:cNvSpPr/>
          <p:nvPr/>
        </p:nvSpPr>
        <p:spPr>
          <a:xfrm>
            <a:off x="214282" y="6215082"/>
            <a:ext cx="4243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n</a:t>
            </a:r>
            <a:r>
              <a:rPr lang="es-MX" baseline="-25000" dirty="0"/>
              <a:t>agua</a:t>
            </a:r>
            <a:r>
              <a:rPr lang="es-MX" dirty="0"/>
              <a:t>. x/s=n</a:t>
            </a:r>
            <a:r>
              <a:rPr lang="es-MX" baseline="-25000" dirty="0"/>
              <a:t>aire</a:t>
            </a:r>
            <a:r>
              <a:rPr lang="es-MX" dirty="0"/>
              <a:t>. x/s’  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dirty="0">
                <a:latin typeface="Times New Roman" pitchFamily="18" charset="0"/>
                <a:ea typeface="Yu Gothic UI Semilight"/>
                <a:cs typeface="Times New Roman" pitchFamily="18" charset="0"/>
              </a:rPr>
              <a:t>⇒ s’=(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s-MX" baseline="-25000" dirty="0">
                <a:latin typeface="Times New Roman" pitchFamily="18" charset="0"/>
                <a:cs typeface="Times New Roman" pitchFamily="18" charset="0"/>
              </a:rPr>
              <a:t>aire 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/ n</a:t>
            </a:r>
            <a:r>
              <a:rPr lang="es-MX" baseline="-25000" dirty="0">
                <a:latin typeface="Times New Roman" pitchFamily="18" charset="0"/>
                <a:cs typeface="Times New Roman" pitchFamily="18" charset="0"/>
              </a:rPr>
              <a:t>agua</a:t>
            </a:r>
            <a:r>
              <a:rPr lang="es-MX" dirty="0">
                <a:latin typeface="Times New Roman" pitchFamily="18" charset="0"/>
                <a:cs typeface="Times New Roman" pitchFamily="18" charset="0"/>
              </a:rPr>
              <a:t>).s</a:t>
            </a:r>
            <a:r>
              <a:rPr lang="es-MX" dirty="0"/>
              <a:t> </a:t>
            </a:r>
            <a:r>
              <a:rPr lang="es-MX" baseline="-25000" dirty="0"/>
              <a:t> </a:t>
            </a:r>
            <a:endParaRPr lang="es-AR" dirty="0"/>
          </a:p>
        </p:txBody>
      </p:sp>
      <p:sp>
        <p:nvSpPr>
          <p:cNvPr id="58" name="57 Rectángulo"/>
          <p:cNvSpPr/>
          <p:nvPr/>
        </p:nvSpPr>
        <p:spPr>
          <a:xfrm>
            <a:off x="2500298" y="6072206"/>
            <a:ext cx="1643074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5" grpId="0"/>
      <p:bldP spid="46" grpId="0" animBg="1"/>
      <p:bldP spid="47" grpId="0"/>
      <p:bldP spid="48" grpId="0"/>
      <p:bldP spid="49" grpId="0"/>
      <p:bldP spid="50" grpId="0"/>
      <p:bldP spid="52" grpId="0"/>
      <p:bldP spid="53" grpId="0" animBg="1"/>
      <p:bldP spid="54" grpId="0"/>
      <p:bldP spid="55" grpId="0"/>
      <p:bldP spid="56" grpId="0"/>
      <p:bldP spid="57" grpId="0"/>
      <p:bldP spid="5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1431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s-AR" sz="9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14282" y="1526433"/>
            <a:ext cx="84296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/>
              <a:t>La palabra lente proviene del latín </a:t>
            </a:r>
            <a:r>
              <a:rPr lang="es-MX" sz="2400" i="1" dirty="0" err="1"/>
              <a:t>lens</a:t>
            </a:r>
            <a:r>
              <a:rPr lang="es-MX" sz="2400" i="1" dirty="0"/>
              <a:t>, </a:t>
            </a:r>
            <a:r>
              <a:rPr lang="es-MX" sz="2400" i="1" dirty="0" err="1"/>
              <a:t>lentis</a:t>
            </a:r>
            <a:r>
              <a:rPr lang="es-MX" sz="2400" dirty="0"/>
              <a:t> que significa </a:t>
            </a:r>
            <a:r>
              <a:rPr lang="es-MX" sz="2400" i="1" dirty="0"/>
              <a:t>lenteja</a:t>
            </a:r>
            <a:r>
              <a:rPr lang="es-MX" sz="2400" dirty="0"/>
              <a:t>. </a:t>
            </a:r>
          </a:p>
        </p:txBody>
      </p:sp>
      <p:pic>
        <p:nvPicPr>
          <p:cNvPr id="5" name="Picture 2" descr="Etimología de la palabra len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15" y="2933713"/>
            <a:ext cx="4505325" cy="23526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pPr algn="ctr"/>
            <a:r>
              <a:rPr lang="es-A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28704" y="1643050"/>
            <a:ext cx="3114668" cy="2065024"/>
          </a:xfrm>
        </p:spPr>
        <p:txBody>
          <a:bodyPr>
            <a:noAutofit/>
          </a:bodyPr>
          <a:lstStyle/>
          <a:p>
            <a:pPr algn="ctr"/>
            <a:r>
              <a:rPr lang="es-MX" sz="2400" dirty="0"/>
              <a:t>Una </a:t>
            </a:r>
            <a:r>
              <a:rPr lang="es-MX" sz="2400" dirty="0">
                <a:solidFill>
                  <a:srgbClr val="0070C0"/>
                </a:solidFill>
              </a:rPr>
              <a:t>lente</a:t>
            </a:r>
            <a:r>
              <a:rPr lang="es-MX" sz="2400" dirty="0"/>
              <a:t> es un </a:t>
            </a:r>
            <a:r>
              <a:rPr lang="es-MX" sz="2400" dirty="0">
                <a:solidFill>
                  <a:srgbClr val="0070C0"/>
                </a:solidFill>
              </a:rPr>
              <a:t>sistema óptico</a:t>
            </a:r>
            <a:r>
              <a:rPr lang="es-MX" sz="2400" dirty="0"/>
              <a:t> constituido por un </a:t>
            </a:r>
            <a:r>
              <a:rPr lang="es-MX" sz="2400" dirty="0">
                <a:solidFill>
                  <a:srgbClr val="0070C0"/>
                </a:solidFill>
              </a:rPr>
              <a:t>medio transparente</a:t>
            </a:r>
            <a:r>
              <a:rPr lang="es-MX" sz="2400" dirty="0"/>
              <a:t> que se encuentra </a:t>
            </a:r>
            <a:r>
              <a:rPr lang="es-MX" sz="2400" dirty="0">
                <a:solidFill>
                  <a:srgbClr val="0070C0"/>
                </a:solidFill>
              </a:rPr>
              <a:t>limitado </a:t>
            </a:r>
            <a:r>
              <a:rPr lang="es-MX" sz="2400" dirty="0"/>
              <a:t>por dos </a:t>
            </a:r>
            <a:r>
              <a:rPr lang="es-MX" sz="2400" dirty="0">
                <a:solidFill>
                  <a:srgbClr val="0070C0"/>
                </a:solidFill>
              </a:rPr>
              <a:t>superficies </a:t>
            </a:r>
            <a:r>
              <a:rPr lang="es-MX" sz="2400" dirty="0"/>
              <a:t>refractarias </a:t>
            </a:r>
            <a:r>
              <a:rPr lang="es-MX" sz="2400" u="sng" dirty="0"/>
              <a:t> </a:t>
            </a:r>
            <a:r>
              <a:rPr lang="es-MX" sz="2400" dirty="0"/>
              <a:t>o dioptrios de las que, </a:t>
            </a:r>
            <a:r>
              <a:rPr lang="es-MX" sz="2400" dirty="0">
                <a:solidFill>
                  <a:srgbClr val="0070C0"/>
                </a:solidFill>
              </a:rPr>
              <a:t>al menos una</a:t>
            </a:r>
            <a:r>
              <a:rPr lang="es-MX" sz="2400" dirty="0"/>
              <a:t>, está </a:t>
            </a:r>
            <a:r>
              <a:rPr lang="es-MX" sz="2400" dirty="0">
                <a:solidFill>
                  <a:srgbClr val="0070C0"/>
                </a:solidFill>
              </a:rPr>
              <a:t>curvada</a:t>
            </a:r>
            <a:r>
              <a:rPr lang="es-MX" sz="2400" dirty="0"/>
              <a:t>.</a:t>
            </a:r>
            <a:endParaRPr lang="es-AR" sz="2400" dirty="0"/>
          </a:p>
        </p:txBody>
      </p:sp>
      <p:pic>
        <p:nvPicPr>
          <p:cNvPr id="5" name="Picture 4" descr="Podemos distinguir 6 tipos de lentes, 3 de tipos convergentes (biconvexa, plano-convexa y menisco-convexa), y 3 divergentes (bicóncavas plano-cóncava y menisco-cóncava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908" y="1502937"/>
            <a:ext cx="3428992" cy="471214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/>
          <a:lstStyle/>
          <a:p>
            <a:pPr algn="ctr"/>
            <a:r>
              <a:rPr lang="es-A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Lentes Delgadas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85720" y="1857364"/>
            <a:ext cx="86439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L</a:t>
            </a:r>
            <a:r>
              <a:rPr lang="es-MX" sz="2400" b="1" i="1" dirty="0"/>
              <a:t>entes delgadas:</a:t>
            </a:r>
            <a:r>
              <a:rPr lang="es-MX" sz="2400" dirty="0"/>
              <a:t> grosor pequeño en comparación con los radios de curvatura de las superficies refractoras y con las distancias </a:t>
            </a:r>
            <a:r>
              <a:rPr lang="es-MX" sz="2400" i="1" dirty="0"/>
              <a:t>x</a:t>
            </a:r>
            <a:r>
              <a:rPr lang="es-MX" sz="2400" dirty="0"/>
              <a:t> y </a:t>
            </a:r>
            <a:r>
              <a:rPr lang="es-MX" sz="2400" i="1" dirty="0"/>
              <a:t>x'</a:t>
            </a:r>
            <a:r>
              <a:rPr lang="es-MX" sz="2400" dirty="0"/>
              <a:t>. 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57158" y="4324657"/>
            <a:ext cx="2482154" cy="461665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s-MX" sz="2400" dirty="0">
                <a:solidFill>
                  <a:srgbClr val="0070C0"/>
                </a:solidFill>
              </a:rPr>
              <a:t>L</a:t>
            </a:r>
            <a:r>
              <a:rPr lang="es-MX" sz="2400" b="1" i="1" dirty="0">
                <a:solidFill>
                  <a:srgbClr val="0070C0"/>
                </a:solidFill>
              </a:rPr>
              <a:t>entes delgadas</a:t>
            </a:r>
            <a:endParaRPr lang="es-AR" sz="2400" dirty="0">
              <a:solidFill>
                <a:srgbClr val="0070C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839134" y="3244334"/>
            <a:ext cx="2090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i="1" dirty="0">
                <a:solidFill>
                  <a:srgbClr val="0070C0"/>
                </a:solidFill>
              </a:rPr>
              <a:t>convergentes</a:t>
            </a:r>
            <a:endParaRPr lang="es-AR" sz="2400" dirty="0">
              <a:solidFill>
                <a:srgbClr val="0070C0"/>
              </a:solidFill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4000496" y="4929198"/>
            <a:ext cx="1851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i="1" dirty="0">
                <a:solidFill>
                  <a:srgbClr val="0070C0"/>
                </a:solidFill>
              </a:rPr>
              <a:t>divergentes</a:t>
            </a:r>
            <a:endParaRPr lang="es-AR" sz="2400" dirty="0">
              <a:solidFill>
                <a:srgbClr val="0070C0"/>
              </a:solidFill>
            </a:endParaRPr>
          </a:p>
        </p:txBody>
      </p:sp>
      <p:sp>
        <p:nvSpPr>
          <p:cNvPr id="10" name="9 Flecha derecha"/>
          <p:cNvSpPr/>
          <p:nvPr/>
        </p:nvSpPr>
        <p:spPr>
          <a:xfrm rot="19587995">
            <a:off x="2979099" y="3811213"/>
            <a:ext cx="928694" cy="206445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Flecha derecha"/>
          <p:cNvSpPr/>
          <p:nvPr/>
        </p:nvSpPr>
        <p:spPr>
          <a:xfrm rot="1756643">
            <a:off x="2979494" y="4948337"/>
            <a:ext cx="1000720" cy="176038"/>
          </a:xfrm>
          <a:prstGeom prst="right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2928934"/>
            <a:ext cx="6191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2264" y="4591068"/>
            <a:ext cx="63817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1714488"/>
            <a:ext cx="894771" cy="4957761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</p:pic>
      <p:grpSp>
        <p:nvGrpSpPr>
          <p:cNvPr id="13" name="12 Grupo"/>
          <p:cNvGrpSpPr/>
          <p:nvPr/>
        </p:nvGrpSpPr>
        <p:grpSpPr>
          <a:xfrm>
            <a:off x="4357686" y="1528713"/>
            <a:ext cx="857256" cy="5072098"/>
            <a:chOff x="4071934" y="1285860"/>
            <a:chExt cx="857256" cy="5072098"/>
          </a:xfrm>
        </p:grpSpPr>
        <p:sp>
          <p:nvSpPr>
            <p:cNvPr id="11" name="10 Cerrar corchete"/>
            <p:cNvSpPr/>
            <p:nvPr/>
          </p:nvSpPr>
          <p:spPr>
            <a:xfrm>
              <a:off x="4071934" y="1285860"/>
              <a:ext cx="500066" cy="5072098"/>
            </a:xfrm>
            <a:prstGeom prst="rightBracket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11 Flecha derecha"/>
            <p:cNvSpPr/>
            <p:nvPr/>
          </p:nvSpPr>
          <p:spPr>
            <a:xfrm>
              <a:off x="4572000" y="3429000"/>
              <a:ext cx="357190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4" name="13 Rectángulo"/>
          <p:cNvSpPr/>
          <p:nvPr/>
        </p:nvSpPr>
        <p:spPr>
          <a:xfrm>
            <a:off x="3071802" y="629647"/>
            <a:ext cx="39749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lentes convergentes</a:t>
            </a:r>
            <a:endParaRPr lang="es-AR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35 Grupo"/>
          <p:cNvGrpSpPr/>
          <p:nvPr/>
        </p:nvGrpSpPr>
        <p:grpSpPr>
          <a:xfrm>
            <a:off x="6143640" y="2938435"/>
            <a:ext cx="571500" cy="1733550"/>
            <a:chOff x="6143640" y="2938435"/>
            <a:chExt cx="571500" cy="1733550"/>
          </a:xfrm>
        </p:grpSpPr>
        <p:pic>
          <p:nvPicPr>
            <p:cNvPr id="614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43640" y="2938435"/>
              <a:ext cx="571500" cy="17335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  <a:effectLst/>
          </p:spPr>
        </p:pic>
        <p:cxnSp>
          <p:nvCxnSpPr>
            <p:cNvPr id="16" name="15 Conector recto"/>
            <p:cNvCxnSpPr/>
            <p:nvPr/>
          </p:nvCxnSpPr>
          <p:spPr>
            <a:xfrm rot="5400000">
              <a:off x="5715008" y="3818730"/>
              <a:ext cx="142876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23 Conector recto"/>
            <p:cNvCxnSpPr/>
            <p:nvPr/>
          </p:nvCxnSpPr>
          <p:spPr>
            <a:xfrm rot="16200000" flipH="1">
              <a:off x="6393669" y="310752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27 Conector recto"/>
            <p:cNvCxnSpPr/>
            <p:nvPr/>
          </p:nvCxnSpPr>
          <p:spPr>
            <a:xfrm rot="16200000" flipH="1">
              <a:off x="6172211" y="4314830"/>
              <a:ext cx="300041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Conector recto"/>
            <p:cNvCxnSpPr/>
            <p:nvPr/>
          </p:nvCxnSpPr>
          <p:spPr>
            <a:xfrm rot="5400000">
              <a:off x="6405573" y="4310071"/>
              <a:ext cx="261944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31 Conector recto"/>
            <p:cNvCxnSpPr/>
            <p:nvPr/>
          </p:nvCxnSpPr>
          <p:spPr>
            <a:xfrm rot="5400000">
              <a:off x="6179355" y="3107529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945" y="1428736"/>
            <a:ext cx="838048" cy="5214974"/>
          </a:xfrm>
          <a:prstGeom prst="rect">
            <a:avLst/>
          </a:prstGeom>
          <a:noFill/>
          <a:ln w="38100">
            <a:solidFill>
              <a:srgbClr val="00B050"/>
            </a:solidFill>
            <a:miter lim="800000"/>
            <a:headEnd/>
            <a:tailEnd/>
          </a:ln>
          <a:effectLst/>
        </p:spPr>
      </p:pic>
      <p:grpSp>
        <p:nvGrpSpPr>
          <p:cNvPr id="5" name="4 Grupo"/>
          <p:cNvGrpSpPr/>
          <p:nvPr/>
        </p:nvGrpSpPr>
        <p:grpSpPr>
          <a:xfrm>
            <a:off x="4214810" y="1285860"/>
            <a:ext cx="857256" cy="5286412"/>
            <a:chOff x="4071934" y="1285860"/>
            <a:chExt cx="857256" cy="5072098"/>
          </a:xfrm>
        </p:grpSpPr>
        <p:sp>
          <p:nvSpPr>
            <p:cNvPr id="6" name="5 Cerrar corchete"/>
            <p:cNvSpPr/>
            <p:nvPr/>
          </p:nvSpPr>
          <p:spPr>
            <a:xfrm>
              <a:off x="4071934" y="1285860"/>
              <a:ext cx="500066" cy="5072098"/>
            </a:xfrm>
            <a:prstGeom prst="rightBracket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Flecha derecha"/>
            <p:cNvSpPr/>
            <p:nvPr/>
          </p:nvSpPr>
          <p:spPr>
            <a:xfrm>
              <a:off x="4572000" y="3429000"/>
              <a:ext cx="357190" cy="5000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" name="8 Rectángulo"/>
          <p:cNvSpPr/>
          <p:nvPr/>
        </p:nvSpPr>
        <p:spPr>
          <a:xfrm>
            <a:off x="3071802" y="629647"/>
            <a:ext cx="3658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lentes divergentes</a:t>
            </a:r>
            <a:endParaRPr lang="es-AR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" name="18 Grupo"/>
          <p:cNvGrpSpPr/>
          <p:nvPr/>
        </p:nvGrpSpPr>
        <p:grpSpPr>
          <a:xfrm>
            <a:off x="6157928" y="2695582"/>
            <a:ext cx="628650" cy="1733550"/>
            <a:chOff x="6157928" y="2695582"/>
            <a:chExt cx="628650" cy="1733550"/>
          </a:xfrm>
        </p:grpSpPr>
        <p:pic>
          <p:nvPicPr>
            <p:cNvPr id="6246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157928" y="2695582"/>
              <a:ext cx="628650" cy="173355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miter lim="800000"/>
              <a:headEnd/>
              <a:tailEnd/>
            </a:ln>
            <a:effectLst/>
          </p:spPr>
        </p:pic>
        <p:cxnSp>
          <p:nvCxnSpPr>
            <p:cNvPr id="13" name="12 Conector recto"/>
            <p:cNvCxnSpPr/>
            <p:nvPr/>
          </p:nvCxnSpPr>
          <p:spPr>
            <a:xfrm rot="5400000">
              <a:off x="5933264" y="3560162"/>
              <a:ext cx="1136712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Conector recto"/>
            <p:cNvCxnSpPr/>
            <p:nvPr/>
          </p:nvCxnSpPr>
          <p:spPr>
            <a:xfrm rot="16200000" flipH="1">
              <a:off x="6465107" y="4093594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Conector recto"/>
            <p:cNvCxnSpPr/>
            <p:nvPr/>
          </p:nvCxnSpPr>
          <p:spPr>
            <a:xfrm rot="16200000" flipH="1">
              <a:off x="6243649" y="2828922"/>
              <a:ext cx="300041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Conector recto"/>
            <p:cNvCxnSpPr/>
            <p:nvPr/>
          </p:nvCxnSpPr>
          <p:spPr>
            <a:xfrm rot="5400000">
              <a:off x="6477011" y="2824163"/>
              <a:ext cx="261944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Conector recto"/>
            <p:cNvCxnSpPr/>
            <p:nvPr/>
          </p:nvCxnSpPr>
          <p:spPr>
            <a:xfrm rot="5400000">
              <a:off x="6250793" y="4093594"/>
              <a:ext cx="285752" cy="21431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71406" y="928670"/>
            <a:ext cx="55721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 </a:t>
            </a:r>
            <a:r>
              <a:rPr lang="es-MX" sz="2400" b="1" i="1" dirty="0"/>
              <a:t>lentes convergentes</a:t>
            </a:r>
            <a:r>
              <a:rPr lang="es-MX" sz="2400" dirty="0"/>
              <a:t> </a:t>
            </a:r>
          </a:p>
          <a:p>
            <a:r>
              <a:rPr lang="es-MX" sz="2400" dirty="0"/>
              <a:t>hacen converger ("unen") los rayos que llegan paralelos al eje </a:t>
            </a:r>
            <a:r>
              <a:rPr lang="es-MX" sz="2400" dirty="0" smtClean="0"/>
              <a:t>óptico</a:t>
            </a:r>
            <a:endParaRPr lang="es-MX" sz="2400" dirty="0"/>
          </a:p>
          <a:p>
            <a:r>
              <a:rPr lang="es-MX" sz="2400" dirty="0"/>
              <a:t> 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14282" y="3823178"/>
            <a:ext cx="5214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i="1" dirty="0"/>
              <a:t>lentes divergentes</a:t>
            </a:r>
            <a:endParaRPr lang="es-MX" sz="2400" dirty="0"/>
          </a:p>
          <a:p>
            <a:r>
              <a:rPr lang="es-MX" sz="2400" dirty="0" smtClean="0"/>
              <a:t>Los </a:t>
            </a:r>
            <a:r>
              <a:rPr lang="es-MX" sz="2400" dirty="0"/>
              <a:t>rayos divergen ("se separan") al pasar por la </a:t>
            </a:r>
            <a:r>
              <a:rPr lang="es-MX" sz="2400" dirty="0" smtClean="0"/>
              <a:t>lente</a:t>
            </a:r>
            <a:r>
              <a:rPr lang="es-MX" sz="2400" dirty="0"/>
              <a:t> </a:t>
            </a: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132" y="928670"/>
            <a:ext cx="3571868" cy="202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6" name="Picture 4" descr="Lente divergente: características, elementos, tipos, aplicaciones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12" y="4083248"/>
            <a:ext cx="2214578" cy="16687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2293067"/>
            <a:ext cx="5829312" cy="17792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2000" dirty="0"/>
              <a:t>    El </a:t>
            </a:r>
            <a:r>
              <a:rPr lang="es-MX" sz="2000" b="1" dirty="0">
                <a:solidFill>
                  <a:srgbClr val="0070C0"/>
                </a:solidFill>
              </a:rPr>
              <a:t>foco objeto </a:t>
            </a:r>
            <a:r>
              <a:rPr lang="es-MX" sz="2000" b="1" i="1" dirty="0">
                <a:solidFill>
                  <a:srgbClr val="0070C0"/>
                </a:solidFill>
              </a:rPr>
              <a:t>F</a:t>
            </a:r>
            <a:r>
              <a:rPr lang="es-MX" sz="2000" dirty="0"/>
              <a:t> es el punto en el que hay que colocar el objeto para que los rayos </a:t>
            </a:r>
            <a:r>
              <a:rPr lang="es-MX" sz="2000" dirty="0" smtClean="0"/>
              <a:t>se refracten </a:t>
            </a:r>
            <a:r>
              <a:rPr lang="es-MX" sz="2000" dirty="0"/>
              <a:t>paralelos de la lente. A la distancia entre el centro de la lente y el foco objeto se la denomina distancia focal objeto </a:t>
            </a:r>
            <a:r>
              <a:rPr lang="es-MX" sz="2000" i="1" dirty="0" err="1"/>
              <a:t>f</a:t>
            </a:r>
            <a:r>
              <a:rPr lang="es-MX" sz="2000" i="1" baseline="-25000" dirty="0" err="1"/>
              <a:t>o</a:t>
            </a:r>
            <a:r>
              <a:rPr lang="es-MX" sz="2000" dirty="0"/>
              <a:t>. </a:t>
            </a:r>
          </a:p>
          <a:p>
            <a:pPr>
              <a:buNone/>
            </a:pPr>
            <a:endParaRPr lang="es-MX" sz="2000" dirty="0"/>
          </a:p>
          <a:p>
            <a:pPr>
              <a:buNone/>
            </a:pPr>
            <a:endParaRPr lang="es-MX" sz="2000" dirty="0"/>
          </a:p>
          <a:p>
            <a:pPr>
              <a:buNone/>
            </a:pPr>
            <a:r>
              <a:rPr lang="es-MX" sz="2000" dirty="0"/>
              <a:t/>
            </a:r>
            <a:br>
              <a:rPr lang="es-MX" sz="2000" dirty="0"/>
            </a:br>
            <a:endParaRPr lang="es-AR" sz="2000" dirty="0"/>
          </a:p>
        </p:txBody>
      </p:sp>
      <p:sp>
        <p:nvSpPr>
          <p:cNvPr id="4" name="3 Rectángulo"/>
          <p:cNvSpPr/>
          <p:nvPr/>
        </p:nvSpPr>
        <p:spPr>
          <a:xfrm>
            <a:off x="1547664" y="839614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Foco Objeto y Foco </a:t>
            </a:r>
            <a:r>
              <a:rPr lang="es-MX" sz="32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 de lentes convergentes</a:t>
            </a:r>
            <a:endParaRPr lang="es-AR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4429529"/>
            <a:ext cx="2571736" cy="202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6 Rectángulo"/>
          <p:cNvSpPr/>
          <p:nvPr/>
        </p:nvSpPr>
        <p:spPr>
          <a:xfrm>
            <a:off x="642910" y="4419363"/>
            <a:ext cx="53578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El </a:t>
            </a:r>
            <a:r>
              <a:rPr lang="es-MX" sz="2000" b="1" dirty="0">
                <a:solidFill>
                  <a:srgbClr val="0070C0"/>
                </a:solidFill>
              </a:rPr>
              <a:t>foco imagen F'</a:t>
            </a:r>
            <a:r>
              <a:rPr lang="es-MX" sz="2000" dirty="0"/>
              <a:t> es el punto en el que convergen los rayos provenientes del infinito, es decir, aquellos que </a:t>
            </a:r>
            <a:r>
              <a:rPr lang="es-MX" sz="2000" dirty="0" smtClean="0"/>
              <a:t>inciden en </a:t>
            </a:r>
            <a:r>
              <a:rPr lang="es-MX" sz="2000" dirty="0"/>
              <a:t>la lente paralelos al eje óptico. A la distancia entre el centro de la lente y el foco imagen se la denomina distancia focal imagen </a:t>
            </a:r>
            <a:r>
              <a:rPr lang="es-MX" sz="2000" i="1" dirty="0"/>
              <a:t>f</a:t>
            </a:r>
            <a:r>
              <a:rPr lang="es-MX" sz="2000" i="1" baseline="-25000" dirty="0"/>
              <a:t>i</a:t>
            </a:r>
            <a:r>
              <a:rPr lang="es-MX" sz="2000" i="1" dirty="0"/>
              <a:t>'</a:t>
            </a:r>
            <a:r>
              <a:rPr lang="es-MX" sz="2000" dirty="0"/>
              <a:t>. </a:t>
            </a: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2429265"/>
            <a:ext cx="214314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4389120"/>
          </a:xfrm>
        </p:spPr>
        <p:txBody>
          <a:bodyPr/>
          <a:lstStyle/>
          <a:p>
            <a:r>
              <a:rPr lang="es-AR" dirty="0"/>
              <a:t>En toda lente delgada, el módulo de la distancia del foco objeto a la lente es igual a la distancia del foco imagen al centro de la lente [</a:t>
            </a:r>
            <a:r>
              <a:rPr lang="es-AR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AR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s-AR" dirty="0"/>
              <a:t>]=[</a:t>
            </a:r>
            <a:r>
              <a:rPr lang="es-AR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AR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s-AR" dirty="0"/>
              <a:t>]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908" y="3048267"/>
            <a:ext cx="2571736" cy="2023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214686"/>
            <a:ext cx="2786082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Rectángulo"/>
          <p:cNvSpPr/>
          <p:nvPr/>
        </p:nvSpPr>
        <p:spPr>
          <a:xfrm>
            <a:off x="2357422" y="4429132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AR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AR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endParaRPr lang="es-AR" dirty="0"/>
          </a:p>
        </p:txBody>
      </p:sp>
      <p:sp>
        <p:nvSpPr>
          <p:cNvPr id="7" name="6 Rectángulo"/>
          <p:cNvSpPr/>
          <p:nvPr/>
        </p:nvSpPr>
        <p:spPr>
          <a:xfrm>
            <a:off x="6233710" y="4500570"/>
            <a:ext cx="3048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AR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AR" baseline="-25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s-AR" dirty="0"/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5857884" y="4913542"/>
            <a:ext cx="1000132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000232" y="4786322"/>
            <a:ext cx="1000132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 rot="5400000">
            <a:off x="1428728" y="4357694"/>
            <a:ext cx="1000132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 rot="5400000">
            <a:off x="1992952" y="3821909"/>
            <a:ext cx="2071702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5400000">
            <a:off x="4793103" y="3892553"/>
            <a:ext cx="2071702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6281353" y="4434291"/>
            <a:ext cx="1153326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2357430"/>
            <a:ext cx="8229600" cy="157163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AR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8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Los cuerpos desprenden átomos que llevan su imagen (</a:t>
            </a:r>
            <a:r>
              <a:rPr lang="es-AR" sz="2800" dirty="0" err="1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eidola</a:t>
            </a:r>
            <a:r>
              <a:rPr lang="es-AR" sz="28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que viaja por el espacio hasta que se fija en nuestros ojos</a:t>
            </a:r>
            <a:endParaRPr lang="es-AR" sz="2800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6929454" y="357166"/>
            <a:ext cx="1714512" cy="1785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074" name="Picture 2" descr="http://epichurus.files.wordpress.com/2012/12/epicuro_sml.jpg?w=7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8857" y="428604"/>
            <a:ext cx="1543671" cy="1643074"/>
          </a:xfrm>
          <a:prstGeom prst="rect">
            <a:avLst/>
          </a:prstGeom>
          <a:noFill/>
        </p:spPr>
      </p:pic>
      <p:sp>
        <p:nvSpPr>
          <p:cNvPr id="4" name="3 Rectángulo"/>
          <p:cNvSpPr/>
          <p:nvPr/>
        </p:nvSpPr>
        <p:spPr>
          <a:xfrm>
            <a:off x="714348" y="925281"/>
            <a:ext cx="6072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s-AR" sz="3600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</a:rPr>
              <a:t>Epicuro (341-270) A.C</a:t>
            </a:r>
          </a:p>
        </p:txBody>
      </p:sp>
      <p:grpSp>
        <p:nvGrpSpPr>
          <p:cNvPr id="2" name="10 Grupo"/>
          <p:cNvGrpSpPr/>
          <p:nvPr/>
        </p:nvGrpSpPr>
        <p:grpSpPr>
          <a:xfrm>
            <a:off x="1571604" y="4143380"/>
            <a:ext cx="6215106" cy="2428892"/>
            <a:chOff x="2500298" y="4786322"/>
            <a:chExt cx="3357586" cy="1357322"/>
          </a:xfrm>
        </p:grpSpPr>
        <p:sp>
          <p:nvSpPr>
            <p:cNvPr id="8" name="7 Rectángulo"/>
            <p:cNvSpPr/>
            <p:nvPr/>
          </p:nvSpPr>
          <p:spPr>
            <a:xfrm>
              <a:off x="2500298" y="4786322"/>
              <a:ext cx="3357586" cy="135732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3076" name="Picture 4" descr="http://intercentres.edu.gva.es/iesleonardodavinci/Fisica/Vision/Democrit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0520" y="4857760"/>
              <a:ext cx="3191147" cy="1214446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21429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A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Convención de signos</a:t>
            </a: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285720" y="1611648"/>
            <a:ext cx="8858280" cy="460030"/>
          </a:xfrm>
        </p:spPr>
        <p:txBody>
          <a:bodyPr>
            <a:normAutofit/>
          </a:bodyPr>
          <a:lstStyle/>
          <a:p>
            <a:r>
              <a:rPr lang="es-AR" sz="2000" dirty="0"/>
              <a:t>La luz se propaga de izquierda a derecha</a:t>
            </a:r>
          </a:p>
        </p:txBody>
      </p:sp>
      <p:sp>
        <p:nvSpPr>
          <p:cNvPr id="6" name="5 Rectángulo"/>
          <p:cNvSpPr/>
          <p:nvPr/>
        </p:nvSpPr>
        <p:spPr>
          <a:xfrm>
            <a:off x="357158" y="2130974"/>
            <a:ext cx="8643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Todas las distancias medidas a la izquierda de la lente se consideran positivas.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57158" y="2631040"/>
            <a:ext cx="8572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Todas las distancias medidas a la derecha de la lente se consideran negativas.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357158" y="3131106"/>
            <a:ext cx="90726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Todas las distancias medidas por arriba del eje óptico se consideran </a:t>
            </a:r>
            <a:r>
              <a:rPr lang="es-AR" dirty="0" err="1"/>
              <a:t>positivias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428596" y="3643314"/>
            <a:ext cx="814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Todas las distancias medidas por debajo del eje óptico se consideran negativas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7120816" y="5072074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 óptico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>
            <a:off x="2285984" y="6072206"/>
            <a:ext cx="214314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Rectángulo"/>
          <p:cNvSpPr/>
          <p:nvPr/>
        </p:nvSpPr>
        <p:spPr>
          <a:xfrm>
            <a:off x="3161178" y="557214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/>
              <a:t>+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5357818" y="6072206"/>
            <a:ext cx="2286016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6572264" y="5572140"/>
            <a:ext cx="332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/>
              <a:t>-</a:t>
            </a:r>
          </a:p>
        </p:txBody>
      </p:sp>
      <p:cxnSp>
        <p:nvCxnSpPr>
          <p:cNvPr id="18" name="17 Conector recto de flecha"/>
          <p:cNvCxnSpPr/>
          <p:nvPr/>
        </p:nvCxnSpPr>
        <p:spPr>
          <a:xfrm rot="5400000">
            <a:off x="695616" y="6000768"/>
            <a:ext cx="10001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5400000">
            <a:off x="695616" y="4856966"/>
            <a:ext cx="100013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785786" y="4500570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/>
              <a:t>+</a:t>
            </a:r>
          </a:p>
        </p:txBody>
      </p:sp>
      <p:sp>
        <p:nvSpPr>
          <p:cNvPr id="21" name="20 Rectángulo"/>
          <p:cNvSpPr/>
          <p:nvPr/>
        </p:nvSpPr>
        <p:spPr>
          <a:xfrm>
            <a:off x="839286" y="5724540"/>
            <a:ext cx="332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200" dirty="0"/>
              <a:t>-</a:t>
            </a:r>
          </a:p>
        </p:txBody>
      </p:sp>
      <p:sp>
        <p:nvSpPr>
          <p:cNvPr id="22" name="21 Flecha derecha"/>
          <p:cNvSpPr/>
          <p:nvPr/>
        </p:nvSpPr>
        <p:spPr>
          <a:xfrm>
            <a:off x="357158" y="5072074"/>
            <a:ext cx="428628" cy="428628"/>
          </a:xfrm>
          <a:prstGeom prst="rightArrow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22 Rectángulo"/>
          <p:cNvSpPr/>
          <p:nvPr/>
        </p:nvSpPr>
        <p:spPr>
          <a:xfrm>
            <a:off x="142844" y="5643578"/>
            <a:ext cx="7143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Luz 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81062" y="5429264"/>
            <a:ext cx="685804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rot="5400000">
            <a:off x="4071934" y="5286388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4531935" y="6143644"/>
            <a:ext cx="683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lente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5" grpId="0"/>
      <p:bldP spid="17" grpId="0"/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Lente divergente: características, elementos, tipos, aplicacione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2415921"/>
            <a:ext cx="2214578" cy="1525880"/>
          </a:xfrm>
          <a:prstGeom prst="rect">
            <a:avLst/>
          </a:prstGeom>
          <a:noFill/>
        </p:spPr>
      </p:pic>
      <p:sp>
        <p:nvSpPr>
          <p:cNvPr id="11" name="10 Rectángulo"/>
          <p:cNvSpPr/>
          <p:nvPr/>
        </p:nvSpPr>
        <p:spPr>
          <a:xfrm>
            <a:off x="1954943" y="3756520"/>
            <a:ext cx="3048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AR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AR" baseline="-25000" dirty="0">
                <a:latin typeface="Times New Roman" pitchFamily="18" charset="0"/>
                <a:cs typeface="Times New Roman" pitchFamily="18" charset="0"/>
              </a:rPr>
              <a:t>i</a:t>
            </a:r>
            <a:endParaRPr lang="es-AR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579267" y="3826140"/>
            <a:ext cx="1000132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857356" y="4572008"/>
            <a:ext cx="1822887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14 Conector recto de flecha"/>
          <p:cNvCxnSpPr/>
          <p:nvPr/>
        </p:nvCxnSpPr>
        <p:spPr>
          <a:xfrm>
            <a:off x="1571604" y="4786322"/>
            <a:ext cx="2000264" cy="42862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1571604" y="5214950"/>
            <a:ext cx="2009788" cy="50006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>
            <a:off x="1643042" y="4786322"/>
            <a:ext cx="928694" cy="214314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1500166" y="5500702"/>
            <a:ext cx="1000132" cy="214314"/>
          </a:xfrm>
          <a:prstGeom prst="straightConnector1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V="1">
            <a:off x="1857356" y="5572140"/>
            <a:ext cx="285752" cy="71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/>
          <p:nvPr/>
        </p:nvCxnSpPr>
        <p:spPr>
          <a:xfrm>
            <a:off x="1714480" y="4814458"/>
            <a:ext cx="357190" cy="71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>
            <a:off x="2500298" y="5000636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>
            <a:off x="2500298" y="5500702"/>
            <a:ext cx="107157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3 Rectángulo"/>
          <p:cNvSpPr/>
          <p:nvPr/>
        </p:nvSpPr>
        <p:spPr>
          <a:xfrm>
            <a:off x="1547664" y="839614"/>
            <a:ext cx="66247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2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Foco Objeto y Foco </a:t>
            </a:r>
            <a:r>
              <a:rPr lang="es-MX" sz="32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 de lentes divergentes</a:t>
            </a:r>
            <a:endParaRPr lang="es-AR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2 Marcador de contenido"/>
          <p:cNvSpPr txBox="1">
            <a:spLocks/>
          </p:cNvSpPr>
          <p:nvPr/>
        </p:nvSpPr>
        <p:spPr>
          <a:xfrm>
            <a:off x="3680243" y="4611066"/>
            <a:ext cx="5181240" cy="177927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/>
              <a:buNone/>
            </a:pPr>
            <a:r>
              <a:rPr lang="es-MX" sz="1800" dirty="0" smtClean="0"/>
              <a:t>    El </a:t>
            </a:r>
            <a:r>
              <a:rPr lang="es-MX" sz="1800" b="1" dirty="0" smtClean="0">
                <a:solidFill>
                  <a:srgbClr val="0070C0"/>
                </a:solidFill>
              </a:rPr>
              <a:t>foco objeto </a:t>
            </a:r>
            <a:r>
              <a:rPr lang="es-MX" sz="1800" b="1" i="1" dirty="0" smtClean="0">
                <a:solidFill>
                  <a:srgbClr val="0070C0"/>
                </a:solidFill>
              </a:rPr>
              <a:t>f</a:t>
            </a:r>
            <a:r>
              <a:rPr lang="es-MX" sz="1800" dirty="0" smtClean="0"/>
              <a:t> es el punto al que convergerían los rayos en caso de no existir la lente.  Estos rayos se propagan paralelos al eje luego de la refracción.</a:t>
            </a:r>
          </a:p>
          <a:p>
            <a:pPr>
              <a:buFont typeface="Wingdings 2"/>
              <a:buNone/>
            </a:pPr>
            <a:endParaRPr lang="es-MX" sz="1800" dirty="0" smtClean="0"/>
          </a:p>
          <a:p>
            <a:pPr>
              <a:buFont typeface="Wingdings 2"/>
              <a:buNone/>
            </a:pPr>
            <a:endParaRPr lang="es-MX" sz="1800" dirty="0" smtClean="0"/>
          </a:p>
          <a:p>
            <a:pPr>
              <a:buFont typeface="Wingdings 2"/>
              <a:buNone/>
            </a:pPr>
            <a:r>
              <a:rPr lang="es-MX" sz="1800" dirty="0" smtClean="0"/>
              <a:t/>
            </a:r>
            <a:br>
              <a:rPr lang="es-MX" sz="1800" dirty="0" smtClean="0"/>
            </a:br>
            <a:endParaRPr lang="es-AR" sz="1800" dirty="0"/>
          </a:p>
        </p:txBody>
      </p:sp>
      <p:sp>
        <p:nvSpPr>
          <p:cNvPr id="25" name="6 Rectángulo"/>
          <p:cNvSpPr/>
          <p:nvPr/>
        </p:nvSpPr>
        <p:spPr>
          <a:xfrm>
            <a:off x="3995936" y="2121131"/>
            <a:ext cx="47621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</a:t>
            </a:r>
            <a:r>
              <a:rPr lang="es-MX" b="1" dirty="0">
                <a:solidFill>
                  <a:srgbClr val="0070C0"/>
                </a:solidFill>
              </a:rPr>
              <a:t>foco imagen </a:t>
            </a:r>
            <a:r>
              <a:rPr lang="es-MX" b="1" dirty="0" smtClean="0">
                <a:solidFill>
                  <a:srgbClr val="0070C0"/>
                </a:solidFill>
              </a:rPr>
              <a:t>f '</a:t>
            </a:r>
            <a:r>
              <a:rPr lang="es-MX" dirty="0"/>
              <a:t> es el punto en el que convergen </a:t>
            </a:r>
            <a:r>
              <a:rPr lang="es-MX" dirty="0" smtClean="0"/>
              <a:t>la prolongación de la refracción de los </a:t>
            </a:r>
            <a:r>
              <a:rPr lang="es-MX" dirty="0"/>
              <a:t>rayos provenientes del infinito, es decir, aquellos que </a:t>
            </a:r>
            <a:r>
              <a:rPr lang="es-MX" dirty="0" smtClean="0"/>
              <a:t>inciden en </a:t>
            </a:r>
            <a:r>
              <a:rPr lang="es-MX" dirty="0"/>
              <a:t>la lente paralelos al eje óptico. </a:t>
            </a:r>
            <a:endParaRPr lang="es-MX" dirty="0" smtClean="0"/>
          </a:p>
          <a:p>
            <a:r>
              <a:rPr lang="es-MX" dirty="0" smtClean="0"/>
              <a:t>A </a:t>
            </a:r>
            <a:r>
              <a:rPr lang="es-MX" dirty="0"/>
              <a:t>la distancia entre el centro de la lente y el foco imagen se la denomina distancia focal imagen </a:t>
            </a:r>
            <a:r>
              <a:rPr lang="es-MX" i="1" dirty="0"/>
              <a:t>f</a:t>
            </a:r>
            <a:r>
              <a:rPr lang="es-MX" i="1" baseline="-25000" dirty="0"/>
              <a:t>i</a:t>
            </a:r>
            <a:r>
              <a:rPr lang="es-MX" i="1" dirty="0"/>
              <a:t>'</a:t>
            </a:r>
            <a:r>
              <a:rPr lang="es-MX" dirty="0"/>
              <a:t>. </a:t>
            </a:r>
          </a:p>
        </p:txBody>
      </p:sp>
      <p:sp>
        <p:nvSpPr>
          <p:cNvPr id="26" name="10 Rectángulo"/>
          <p:cNvSpPr/>
          <p:nvPr/>
        </p:nvSpPr>
        <p:spPr>
          <a:xfrm>
            <a:off x="2859444" y="5867980"/>
            <a:ext cx="33855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AR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s-AR" baseline="-25000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endParaRPr lang="es-AR" dirty="0"/>
          </a:p>
        </p:txBody>
      </p:sp>
      <p:cxnSp>
        <p:nvCxnSpPr>
          <p:cNvPr id="27" name="11 Conector recto de flecha"/>
          <p:cNvCxnSpPr/>
          <p:nvPr/>
        </p:nvCxnSpPr>
        <p:spPr>
          <a:xfrm>
            <a:off x="2483768" y="5937600"/>
            <a:ext cx="1000132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/>
              <a:t>Fórmula del constructor de lentes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36462"/>
          </a:xfrm>
        </p:spPr>
        <p:txBody>
          <a:bodyPr>
            <a:normAutofit/>
          </a:bodyPr>
          <a:lstStyle/>
          <a:p>
            <a:r>
              <a:rPr lang="es-AR" sz="2200" dirty="0"/>
              <a:t>Si se analiza la refracción de la luz al pasar por superficies que tienen distintas curvaturas, considerando que el material tiene un índice de refracción “n”, y que esta lente está sumergida en aire (n</a:t>
            </a:r>
            <a:r>
              <a:rPr lang="es-AR" sz="2200" baseline="-25000" dirty="0"/>
              <a:t>aire</a:t>
            </a:r>
            <a:r>
              <a:rPr lang="es-AR" sz="2200" dirty="0"/>
              <a:t>=1), se obtiene la formula del constructor de lentes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3571868" y="3929066"/>
            <a:ext cx="1000132" cy="1285885"/>
            <a:chOff x="3428992" y="4500569"/>
            <a:chExt cx="1000132" cy="1285885"/>
          </a:xfrm>
        </p:grpSpPr>
        <p:grpSp>
          <p:nvGrpSpPr>
            <p:cNvPr id="6" name="5 Grupo"/>
            <p:cNvGrpSpPr/>
            <p:nvPr/>
          </p:nvGrpSpPr>
          <p:grpSpPr>
            <a:xfrm rot="16200000">
              <a:off x="3286115" y="4643446"/>
              <a:ext cx="1285885" cy="1000132"/>
              <a:chOff x="2214546" y="4643446"/>
              <a:chExt cx="1285885" cy="1000132"/>
            </a:xfrm>
          </p:grpSpPr>
          <p:sp>
            <p:nvSpPr>
              <p:cNvPr id="4" name="3 Arco de bloque"/>
              <p:cNvSpPr/>
              <p:nvPr/>
            </p:nvSpPr>
            <p:spPr>
              <a:xfrm>
                <a:off x="2214546" y="4643446"/>
                <a:ext cx="1285884" cy="1000132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4 Arco de bloque"/>
              <p:cNvSpPr/>
              <p:nvPr/>
            </p:nvSpPr>
            <p:spPr>
              <a:xfrm rot="10800000">
                <a:off x="2214547" y="4835965"/>
                <a:ext cx="1285884" cy="565051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6 Elipse"/>
            <p:cNvSpPr/>
            <p:nvPr/>
          </p:nvSpPr>
          <p:spPr>
            <a:xfrm>
              <a:off x="3685510" y="4643446"/>
              <a:ext cx="428628" cy="10715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1428728" y="4570421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6835064" y="4286257"/>
            <a:ext cx="1165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Eje óptico</a:t>
            </a:r>
          </a:p>
        </p:txBody>
      </p:sp>
      <p:cxnSp>
        <p:nvCxnSpPr>
          <p:cNvPr id="12" name="11 Conector recto"/>
          <p:cNvCxnSpPr/>
          <p:nvPr/>
        </p:nvCxnSpPr>
        <p:spPr>
          <a:xfrm rot="5400000">
            <a:off x="3035289" y="4892685"/>
            <a:ext cx="2071702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rot="5400000">
            <a:off x="1357290" y="4571215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1357290" y="4786323"/>
            <a:ext cx="447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C2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5286380" y="4572009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C1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4786314" y="5643579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AR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AR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4071934" y="5641991"/>
            <a:ext cx="1571636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5357024" y="4571215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2214546" y="5645167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AR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1500166" y="5643579"/>
            <a:ext cx="2571768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3714744" y="4643447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n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 rot="5400000" flipH="1" flipV="1">
            <a:off x="2356628" y="4357695"/>
            <a:ext cx="429422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rot="5400000">
            <a:off x="4572001" y="4786322"/>
            <a:ext cx="428627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/>
          <p:nvPr/>
        </p:nvCxnSpPr>
        <p:spPr>
          <a:xfrm flipV="1">
            <a:off x="2571736" y="3999698"/>
            <a:ext cx="1475177" cy="143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/>
          <p:nvPr/>
        </p:nvCxnSpPr>
        <p:spPr>
          <a:xfrm rot="16200000" flipH="1">
            <a:off x="3880424" y="4166184"/>
            <a:ext cx="1501008" cy="116803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5" idx="1"/>
          </p:cNvCxnSpPr>
          <p:nvPr/>
        </p:nvCxnSpPr>
        <p:spPr>
          <a:xfrm>
            <a:off x="2571736" y="4143381"/>
            <a:ext cx="1475177" cy="1000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>
            <a:stCxn id="5" idx="1"/>
          </p:cNvCxnSpPr>
          <p:nvPr/>
        </p:nvCxnSpPr>
        <p:spPr>
          <a:xfrm rot="10800000" flipH="1">
            <a:off x="4046912" y="4857761"/>
            <a:ext cx="1096591" cy="28655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3227808" y="5000637"/>
            <a:ext cx="27262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dirty="0">
                <a:latin typeface="Times New Roman" pitchFamily="18" charset="0"/>
                <a:cs typeface="Times New Roman" pitchFamily="18" charset="0"/>
              </a:rPr>
              <a:t>x</a:t>
            </a:r>
            <a:endParaRPr lang="es-AR" dirty="0"/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2571736" y="5357827"/>
            <a:ext cx="1500198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4572000" y="5000636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dirty="0">
                <a:latin typeface="Times New Roman" pitchFamily="18" charset="0"/>
                <a:cs typeface="Times New Roman" pitchFamily="18" charset="0"/>
              </a:rPr>
              <a:t>x’ </a:t>
            </a:r>
            <a:endParaRPr lang="es-AR" dirty="0"/>
          </a:p>
        </p:txBody>
      </p:sp>
      <p:cxnSp>
        <p:nvCxnSpPr>
          <p:cNvPr id="48" name="47 Conector recto de flecha"/>
          <p:cNvCxnSpPr>
            <a:endCxn id="47" idx="2"/>
          </p:cNvCxnSpPr>
          <p:nvPr/>
        </p:nvCxnSpPr>
        <p:spPr>
          <a:xfrm>
            <a:off x="3915928" y="5357825"/>
            <a:ext cx="863821" cy="12143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41 Grupo"/>
          <p:cNvGrpSpPr/>
          <p:nvPr/>
        </p:nvGrpSpPr>
        <p:grpSpPr>
          <a:xfrm rot="3432903">
            <a:off x="4918400" y="3851443"/>
            <a:ext cx="3499612" cy="2392821"/>
            <a:chOff x="2429710" y="1179055"/>
            <a:chExt cx="3089073" cy="1785243"/>
          </a:xfrm>
        </p:grpSpPr>
        <p:sp>
          <p:nvSpPr>
            <p:cNvPr id="43" name="42 Arco"/>
            <p:cNvSpPr/>
            <p:nvPr/>
          </p:nvSpPr>
          <p:spPr>
            <a:xfrm rot="5156654">
              <a:off x="3134400" y="682841"/>
              <a:ext cx="744494" cy="215387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6" name="45 Arco"/>
            <p:cNvSpPr/>
            <p:nvPr/>
          </p:nvSpPr>
          <p:spPr>
            <a:xfrm rot="13338689">
              <a:off x="4508499" y="1179055"/>
              <a:ext cx="1010284" cy="1785243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9" name="48 Arco"/>
            <p:cNvSpPr/>
            <p:nvPr/>
          </p:nvSpPr>
          <p:spPr>
            <a:xfrm flipH="1" flipV="1">
              <a:off x="3857620" y="1785926"/>
              <a:ext cx="928694" cy="64294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0" name="49 Elipse"/>
            <p:cNvSpPr/>
            <p:nvPr/>
          </p:nvSpPr>
          <p:spPr>
            <a:xfrm flipV="1">
              <a:off x="3986428" y="2214554"/>
              <a:ext cx="156944" cy="142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71556" y="7141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AR" dirty="0"/>
              <a:t>Fórmula del constructor de lentes</a:t>
            </a:r>
          </a:p>
        </p:txBody>
      </p:sp>
      <p:grpSp>
        <p:nvGrpSpPr>
          <p:cNvPr id="6" name="7 Grupo"/>
          <p:cNvGrpSpPr/>
          <p:nvPr/>
        </p:nvGrpSpPr>
        <p:grpSpPr>
          <a:xfrm>
            <a:off x="3571868" y="4728614"/>
            <a:ext cx="1000132" cy="1285885"/>
            <a:chOff x="3428992" y="4500569"/>
            <a:chExt cx="1000132" cy="1285885"/>
          </a:xfrm>
        </p:grpSpPr>
        <p:grpSp>
          <p:nvGrpSpPr>
            <p:cNvPr id="8" name="5 Grupo"/>
            <p:cNvGrpSpPr/>
            <p:nvPr/>
          </p:nvGrpSpPr>
          <p:grpSpPr>
            <a:xfrm rot="16200000">
              <a:off x="3286115" y="4643446"/>
              <a:ext cx="1285885" cy="1000132"/>
              <a:chOff x="2214546" y="4643446"/>
              <a:chExt cx="1285885" cy="1000132"/>
            </a:xfrm>
          </p:grpSpPr>
          <p:sp>
            <p:nvSpPr>
              <p:cNvPr id="4" name="3 Arco de bloque"/>
              <p:cNvSpPr/>
              <p:nvPr/>
            </p:nvSpPr>
            <p:spPr>
              <a:xfrm>
                <a:off x="2214546" y="4643446"/>
                <a:ext cx="1285884" cy="1000132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4 Arco de bloque"/>
              <p:cNvSpPr/>
              <p:nvPr/>
            </p:nvSpPr>
            <p:spPr>
              <a:xfrm rot="10800000">
                <a:off x="2214547" y="4835965"/>
                <a:ext cx="1285884" cy="565051"/>
              </a:xfrm>
              <a:prstGeom prst="blockArc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6 Elipse"/>
            <p:cNvSpPr/>
            <p:nvPr/>
          </p:nvSpPr>
          <p:spPr>
            <a:xfrm>
              <a:off x="3685510" y="4643446"/>
              <a:ext cx="428628" cy="107157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400"/>
            </a:p>
          </p:txBody>
        </p:sp>
      </p:grpSp>
      <p:cxnSp>
        <p:nvCxnSpPr>
          <p:cNvPr id="10" name="9 Conector recto"/>
          <p:cNvCxnSpPr/>
          <p:nvPr/>
        </p:nvCxnSpPr>
        <p:spPr>
          <a:xfrm>
            <a:off x="1428728" y="5356239"/>
            <a:ext cx="528641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6835064" y="5072075"/>
            <a:ext cx="951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/>
              <a:t>Eje óptico</a:t>
            </a:r>
          </a:p>
        </p:txBody>
      </p:sp>
      <p:cxnSp>
        <p:nvCxnSpPr>
          <p:cNvPr id="12" name="11 Conector recto"/>
          <p:cNvCxnSpPr/>
          <p:nvPr/>
        </p:nvCxnSpPr>
        <p:spPr>
          <a:xfrm rot="5400000">
            <a:off x="3024054" y="5678503"/>
            <a:ext cx="2071702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rot="5400000">
            <a:off x="1357290" y="5357033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1285852" y="5500702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/>
              <a:t>C2</a:t>
            </a:r>
          </a:p>
        </p:txBody>
      </p:sp>
      <p:sp>
        <p:nvSpPr>
          <p:cNvPr id="17" name="16 Rectángulo"/>
          <p:cNvSpPr/>
          <p:nvPr/>
        </p:nvSpPr>
        <p:spPr>
          <a:xfrm>
            <a:off x="5286380" y="5429264"/>
            <a:ext cx="3577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/>
              <a:t>C1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4714876" y="6357958"/>
            <a:ext cx="364202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s-AR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AR" sz="1400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3571868" y="6286520"/>
            <a:ext cx="1928826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5357024" y="5357033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Rectángulo"/>
          <p:cNvSpPr/>
          <p:nvPr/>
        </p:nvSpPr>
        <p:spPr>
          <a:xfrm>
            <a:off x="2214546" y="6430985"/>
            <a:ext cx="41549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s-AR" sz="1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s-AR" sz="1400" dirty="0"/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1428728" y="6429396"/>
            <a:ext cx="2928958" cy="2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3714744" y="5429265"/>
            <a:ext cx="2888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/>
              <a:t>n</a:t>
            </a:r>
          </a:p>
        </p:txBody>
      </p:sp>
      <p:cxnSp>
        <p:nvCxnSpPr>
          <p:cNvPr id="27" name="26 Conector recto de flecha"/>
          <p:cNvCxnSpPr/>
          <p:nvPr/>
        </p:nvCxnSpPr>
        <p:spPr>
          <a:xfrm rot="5400000" flipH="1" flipV="1">
            <a:off x="2356628" y="5143513"/>
            <a:ext cx="429422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rot="5400000">
            <a:off x="4685228" y="5543286"/>
            <a:ext cx="343459" cy="158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endCxn id="5" idx="0"/>
          </p:cNvCxnSpPr>
          <p:nvPr/>
        </p:nvCxnSpPr>
        <p:spPr>
          <a:xfrm flipV="1">
            <a:off x="2571736" y="4799246"/>
            <a:ext cx="1475177" cy="12995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7" idx="4"/>
          </p:cNvCxnSpPr>
          <p:nvPr/>
        </p:nvCxnSpPr>
        <p:spPr>
          <a:xfrm>
            <a:off x="2571736" y="4929198"/>
            <a:ext cx="1470964" cy="10138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"/>
          <p:cNvSpPr/>
          <p:nvPr/>
        </p:nvSpPr>
        <p:spPr>
          <a:xfrm>
            <a:off x="3227808" y="5786455"/>
            <a:ext cx="272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latin typeface="Times New Roman" pitchFamily="18" charset="0"/>
                <a:cs typeface="Times New Roman" pitchFamily="18" charset="0"/>
              </a:rPr>
              <a:t>x</a:t>
            </a:r>
            <a:endParaRPr lang="es-AR" sz="1400" dirty="0"/>
          </a:p>
        </p:txBody>
      </p:sp>
      <p:cxnSp>
        <p:nvCxnSpPr>
          <p:cNvPr id="45" name="44 Conector recto de flecha"/>
          <p:cNvCxnSpPr/>
          <p:nvPr/>
        </p:nvCxnSpPr>
        <p:spPr>
          <a:xfrm>
            <a:off x="2571736" y="6143645"/>
            <a:ext cx="1500198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"/>
          <p:cNvSpPr/>
          <p:nvPr/>
        </p:nvSpPr>
        <p:spPr>
          <a:xfrm>
            <a:off x="4429124" y="5835867"/>
            <a:ext cx="41549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latin typeface="Times New Roman" pitchFamily="18" charset="0"/>
                <a:cs typeface="Times New Roman" pitchFamily="18" charset="0"/>
              </a:rPr>
              <a:t>x’ </a:t>
            </a:r>
            <a:endParaRPr lang="es-AR" sz="1400" dirty="0"/>
          </a:p>
        </p:txBody>
      </p:sp>
      <p:cxnSp>
        <p:nvCxnSpPr>
          <p:cNvPr id="48" name="47 Conector recto de flecha"/>
          <p:cNvCxnSpPr/>
          <p:nvPr/>
        </p:nvCxnSpPr>
        <p:spPr>
          <a:xfrm>
            <a:off x="4071934" y="6143644"/>
            <a:ext cx="857256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7069" y="1362064"/>
            <a:ext cx="2333625" cy="495300"/>
          </a:xfrm>
          <a:prstGeom prst="rect">
            <a:avLst/>
          </a:prstGeom>
          <a:noFill/>
        </p:spPr>
      </p:pic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14678" y="2714620"/>
            <a:ext cx="1933575" cy="504825"/>
          </a:xfrm>
          <a:prstGeom prst="rect">
            <a:avLst/>
          </a:prstGeom>
          <a:noFill/>
        </p:spPr>
      </p:pic>
      <p:sp>
        <p:nvSpPr>
          <p:cNvPr id="36" name="35 Rectángulo"/>
          <p:cNvSpPr/>
          <p:nvPr/>
        </p:nvSpPr>
        <p:spPr>
          <a:xfrm>
            <a:off x="357158" y="2000240"/>
            <a:ext cx="84296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Por la definición de foco objeto ( si el objeto se ubica en el foco, la imagen se forma en el infinito) tenemos que  una expresión del foco objeto está dada por: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714348" y="3500438"/>
            <a:ext cx="14563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Por lo tanto, </a:t>
            </a: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5212" y="3643314"/>
            <a:ext cx="895350" cy="50482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</p:pic>
      <p:sp>
        <p:nvSpPr>
          <p:cNvPr id="40" name="39 Rectángulo"/>
          <p:cNvSpPr/>
          <p:nvPr/>
        </p:nvSpPr>
        <p:spPr>
          <a:xfrm>
            <a:off x="4714876" y="3702610"/>
            <a:ext cx="4348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Fórmula de gauss para lentes delgadas</a:t>
            </a:r>
          </a:p>
        </p:txBody>
      </p:sp>
      <p:cxnSp>
        <p:nvCxnSpPr>
          <p:cNvPr id="61" name="60 Conector recto de flecha"/>
          <p:cNvCxnSpPr>
            <a:stCxn id="5" idx="0"/>
          </p:cNvCxnSpPr>
          <p:nvPr/>
        </p:nvCxnSpPr>
        <p:spPr>
          <a:xfrm rot="10800000" flipH="1" flipV="1">
            <a:off x="4046912" y="4799246"/>
            <a:ext cx="1096591" cy="12015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 de flecha"/>
          <p:cNvCxnSpPr/>
          <p:nvPr/>
        </p:nvCxnSpPr>
        <p:spPr>
          <a:xfrm flipV="1">
            <a:off x="4000496" y="5572140"/>
            <a:ext cx="1214446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4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14422"/>
            <a:ext cx="8329642" cy="1636396"/>
          </a:xfrm>
        </p:spPr>
        <p:txBody>
          <a:bodyPr>
            <a:normAutofit/>
          </a:bodyPr>
          <a:lstStyle/>
          <a:p>
            <a:r>
              <a:rPr lang="es-MX" sz="2200" dirty="0"/>
              <a:t>Se define el aumento lateral  de la imagen, y se denota </a:t>
            </a:r>
            <a:r>
              <a:rPr lang="es-MX" sz="2200" i="1" dirty="0"/>
              <a:t>A</a:t>
            </a:r>
            <a:r>
              <a:rPr lang="es-MX" sz="2200" dirty="0"/>
              <a:t> , como la relación entre la altura de esta (</a:t>
            </a:r>
            <a:r>
              <a:rPr lang="es-MX" sz="2200" i="1" dirty="0"/>
              <a:t>y‘)</a:t>
            </a:r>
            <a:r>
              <a:rPr lang="es-MX" sz="2200" dirty="0"/>
              <a:t>, y la altura del propio objeto (</a:t>
            </a:r>
            <a:r>
              <a:rPr lang="es-MX" sz="2200" i="1" dirty="0"/>
              <a:t>y)</a:t>
            </a:r>
            <a:r>
              <a:rPr lang="es-MX" sz="2200" dirty="0"/>
              <a:t> </a:t>
            </a:r>
            <a:br>
              <a:rPr lang="es-MX" sz="2200" dirty="0"/>
            </a:br>
            <a:endParaRPr lang="es-AR" sz="22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86182" y="4786322"/>
            <a:ext cx="1571636" cy="7858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71934" y="2428867"/>
            <a:ext cx="785818" cy="719223"/>
          </a:xfrm>
          <a:prstGeom prst="rect">
            <a:avLst/>
          </a:prstGeom>
          <a:noFill/>
        </p:spPr>
      </p:pic>
      <p:sp>
        <p:nvSpPr>
          <p:cNvPr id="8" name="7 Rectángulo"/>
          <p:cNvSpPr/>
          <p:nvPr/>
        </p:nvSpPr>
        <p:spPr>
          <a:xfrm>
            <a:off x="500034" y="3559734"/>
            <a:ext cx="82153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/>
              <a:t>El aumento depende también de  la posición del objeto y de la imagen:, de modo que el aumento se puede expresar como:</a:t>
            </a:r>
            <a:endParaRPr lang="es-AR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389120"/>
          </a:xfrm>
        </p:spPr>
        <p:txBody>
          <a:bodyPr/>
          <a:lstStyle/>
          <a:p>
            <a:r>
              <a:rPr lang="es-MX" dirty="0"/>
              <a:t>Si </a:t>
            </a:r>
            <a:r>
              <a:rPr lang="es-MX" i="1" dirty="0"/>
              <a:t>|A|</a:t>
            </a:r>
            <a:r>
              <a:rPr lang="es-MX" dirty="0"/>
              <a:t> &gt; 1 , el tamaño de la imagen es mayor que el del objeto</a:t>
            </a:r>
          </a:p>
          <a:p>
            <a:r>
              <a:rPr lang="es-MX" dirty="0"/>
              <a:t>Si </a:t>
            </a:r>
            <a:r>
              <a:rPr lang="es-MX" i="1" dirty="0"/>
              <a:t>|A|</a:t>
            </a:r>
            <a:r>
              <a:rPr lang="es-MX" dirty="0"/>
              <a:t> &lt; 1 , el tamaño de la imagen es menor que el del objeto</a:t>
            </a:r>
          </a:p>
          <a:p>
            <a:r>
              <a:rPr lang="es-MX" dirty="0"/>
              <a:t>Si </a:t>
            </a:r>
            <a:r>
              <a:rPr lang="es-MX" i="1" dirty="0"/>
              <a:t>A</a:t>
            </a:r>
            <a:r>
              <a:rPr lang="es-MX" dirty="0"/>
              <a:t> &gt; 0 , la imagen es derecha y en el mismo lado de la lente que el objeto (imagen virtual)</a:t>
            </a:r>
          </a:p>
          <a:p>
            <a:r>
              <a:rPr lang="es-MX" dirty="0"/>
              <a:t>Si </a:t>
            </a:r>
            <a:r>
              <a:rPr lang="es-MX" i="1" dirty="0"/>
              <a:t>A</a:t>
            </a:r>
            <a:r>
              <a:rPr lang="es-MX" dirty="0"/>
              <a:t> &lt; 0 , la imagen está invertida y en el lado contrario que el objeto (imagen real)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00118" y="357166"/>
            <a:ext cx="8229600" cy="1143000"/>
          </a:xfrm>
        </p:spPr>
        <p:txBody>
          <a:bodyPr>
            <a:normAutofit/>
          </a:bodyPr>
          <a:lstStyle/>
          <a:p>
            <a:r>
              <a:rPr lang="es-A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Rayos principales para lentes convergentes</a:t>
            </a:r>
          </a:p>
        </p:txBody>
      </p:sp>
      <p:pic>
        <p:nvPicPr>
          <p:cNvPr id="53250" name="Picture 2" descr="https://www.fisicalab.com/sites/all/files/contenidos/optica/aumento-lateral-len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4191000"/>
            <a:ext cx="4419600" cy="2667000"/>
          </a:xfrm>
          <a:prstGeom prst="rect">
            <a:avLst/>
          </a:prstGeom>
          <a:noFill/>
        </p:spPr>
      </p:pic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142844" y="3286124"/>
            <a:ext cx="8786874" cy="857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2200" dirty="0"/>
              <a:t>El rayo procedente del objeto que pase por el foco objeto, que, tras refractarse, saldrá paralelo al eje óptico</a:t>
            </a:r>
          </a:p>
          <a:p>
            <a:endParaRPr lang="es-AR" sz="2200" dirty="0"/>
          </a:p>
        </p:txBody>
      </p:sp>
      <p:sp>
        <p:nvSpPr>
          <p:cNvPr id="6" name="5 Rectángulo"/>
          <p:cNvSpPr/>
          <p:nvPr/>
        </p:nvSpPr>
        <p:spPr>
          <a:xfrm>
            <a:off x="142844" y="1571612"/>
            <a:ext cx="8858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/>
              <a:t>El rayo procedente del objeto y paralelo al eje óptico, que, tras refractarse,  pasará por el foco imagen.</a:t>
            </a:r>
          </a:p>
        </p:txBody>
      </p:sp>
      <p:sp>
        <p:nvSpPr>
          <p:cNvPr id="7" name="6 Rectángulo"/>
          <p:cNvSpPr/>
          <p:nvPr/>
        </p:nvSpPr>
        <p:spPr>
          <a:xfrm>
            <a:off x="214314" y="2445245"/>
            <a:ext cx="86439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dirty="0"/>
              <a:t>El rayo que, procedente del objeto, pasa por el centro de la lente no modifica su dirección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2786050" y="4929198"/>
            <a:ext cx="1643074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429124" y="4903440"/>
            <a:ext cx="3000396" cy="195456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2786050" y="4929198"/>
            <a:ext cx="4857784" cy="1571636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2786050" y="4929198"/>
            <a:ext cx="1714512" cy="114300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4500562" y="6000768"/>
            <a:ext cx="3214710" cy="2417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3214678" y="6286520"/>
            <a:ext cx="272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latin typeface="Times New Roman" pitchFamily="18" charset="0"/>
                <a:cs typeface="Times New Roman" pitchFamily="18" charset="0"/>
              </a:rPr>
              <a:t>x</a:t>
            </a:r>
            <a:endParaRPr lang="es-AR" sz="1400" dirty="0"/>
          </a:p>
        </p:txBody>
      </p:sp>
      <p:cxnSp>
        <p:nvCxnSpPr>
          <p:cNvPr id="22" name="21 Conector recto de flecha"/>
          <p:cNvCxnSpPr/>
          <p:nvPr/>
        </p:nvCxnSpPr>
        <p:spPr>
          <a:xfrm>
            <a:off x="2786050" y="6286520"/>
            <a:ext cx="1643074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5214942" y="6264495"/>
            <a:ext cx="415498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latin typeface="Times New Roman" pitchFamily="18" charset="0"/>
                <a:cs typeface="Times New Roman" pitchFamily="18" charset="0"/>
              </a:rPr>
              <a:t>x’ </a:t>
            </a:r>
            <a:endParaRPr lang="es-AR" sz="1400" dirty="0"/>
          </a:p>
        </p:txBody>
      </p:sp>
      <p:cxnSp>
        <p:nvCxnSpPr>
          <p:cNvPr id="24" name="23 Conector recto de flecha"/>
          <p:cNvCxnSpPr/>
          <p:nvPr/>
        </p:nvCxnSpPr>
        <p:spPr>
          <a:xfrm>
            <a:off x="4429124" y="6284932"/>
            <a:ext cx="1714512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rot="5400000">
            <a:off x="3415925" y="5500458"/>
            <a:ext cx="2071702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27 Grupo"/>
          <p:cNvGrpSpPr/>
          <p:nvPr/>
        </p:nvGrpSpPr>
        <p:grpSpPr>
          <a:xfrm rot="2362400">
            <a:off x="6434011" y="4838979"/>
            <a:ext cx="3499612" cy="2392821"/>
            <a:chOff x="2429710" y="1179055"/>
            <a:chExt cx="3089073" cy="1785243"/>
          </a:xfrm>
        </p:grpSpPr>
        <p:sp>
          <p:nvSpPr>
            <p:cNvPr id="29" name="28 Arco"/>
            <p:cNvSpPr/>
            <p:nvPr/>
          </p:nvSpPr>
          <p:spPr>
            <a:xfrm rot="5156654">
              <a:off x="3134400" y="682841"/>
              <a:ext cx="744494" cy="215387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29 Arco"/>
            <p:cNvSpPr/>
            <p:nvPr/>
          </p:nvSpPr>
          <p:spPr>
            <a:xfrm rot="13338689">
              <a:off x="4508499" y="1179055"/>
              <a:ext cx="1010284" cy="1785243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1" name="30 Arco"/>
            <p:cNvSpPr/>
            <p:nvPr/>
          </p:nvSpPr>
          <p:spPr>
            <a:xfrm flipH="1" flipV="1">
              <a:off x="3857620" y="1785926"/>
              <a:ext cx="928694" cy="64294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2" name="31 Elipse"/>
            <p:cNvSpPr/>
            <p:nvPr/>
          </p:nvSpPr>
          <p:spPr>
            <a:xfrm flipV="1">
              <a:off x="3986428" y="2214554"/>
              <a:ext cx="156944" cy="142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ttps://www.fisicalab.com/sites/all/files/contenidos/optica/diagrama-rayos-lente-concav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4758" y="3857628"/>
            <a:ext cx="5234696" cy="2752729"/>
          </a:xfrm>
          <a:prstGeom prst="rect">
            <a:avLst/>
          </a:prstGeom>
          <a:noFill/>
        </p:spPr>
      </p:pic>
      <p:sp>
        <p:nvSpPr>
          <p:cNvPr id="5" name="1 Título"/>
          <p:cNvSpPr>
            <a:spLocks noGrp="1"/>
          </p:cNvSpPr>
          <p:nvPr>
            <p:ph type="title"/>
          </p:nvPr>
        </p:nvSpPr>
        <p:spPr>
          <a:xfrm>
            <a:off x="700118" y="142852"/>
            <a:ext cx="8229600" cy="1143000"/>
          </a:xfrm>
        </p:spPr>
        <p:txBody>
          <a:bodyPr>
            <a:normAutofit/>
          </a:bodyPr>
          <a:lstStyle/>
          <a:p>
            <a:r>
              <a:rPr lang="es-A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Rayos principales para lentes divergentes</a:t>
            </a:r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142844" y="3071810"/>
            <a:ext cx="8786874" cy="85725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s-MX" sz="2000" dirty="0"/>
              <a:t>El rayo procedente del objeto que incide en la lente en dirección al foco objeto, se refracta paralelo al eje óptico</a:t>
            </a:r>
          </a:p>
          <a:p>
            <a:endParaRPr lang="es-AR" sz="2000" dirty="0"/>
          </a:p>
        </p:txBody>
      </p:sp>
      <p:sp>
        <p:nvSpPr>
          <p:cNvPr id="7" name="6 Rectángulo"/>
          <p:cNvSpPr/>
          <p:nvPr/>
        </p:nvSpPr>
        <p:spPr>
          <a:xfrm>
            <a:off x="142844" y="1571612"/>
            <a:ext cx="88582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El rayo procedente del objeto y paralelo al eje óptico, se refracta como si hubiera pasado por el foco imagen.</a:t>
            </a:r>
          </a:p>
        </p:txBody>
      </p:sp>
      <p:sp>
        <p:nvSpPr>
          <p:cNvPr id="8" name="7 Rectángulo"/>
          <p:cNvSpPr/>
          <p:nvPr/>
        </p:nvSpPr>
        <p:spPr>
          <a:xfrm>
            <a:off x="214314" y="2285992"/>
            <a:ext cx="8643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/>
              <a:t>El rayo que, procedente del objeto, pasa por el centro de la lente no modifica su dirección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>
            <a:off x="3214678" y="4691438"/>
            <a:ext cx="928694" cy="1588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V="1">
            <a:off x="4143372" y="3965335"/>
            <a:ext cx="1428760" cy="71438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3214678" y="4714884"/>
            <a:ext cx="2428892" cy="164307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3214678" y="4714884"/>
            <a:ext cx="928694" cy="21431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143372" y="4929198"/>
            <a:ext cx="2786082" cy="158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rot="16200000" flipH="1">
            <a:off x="3710667" y="5855404"/>
            <a:ext cx="1588" cy="863821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>
            <a:off x="3571868" y="5643578"/>
            <a:ext cx="571504" cy="1588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5400000">
            <a:off x="3083281" y="5249875"/>
            <a:ext cx="2071702" cy="15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2571736" y="4714884"/>
            <a:ext cx="1500198" cy="642942"/>
          </a:xfrm>
          <a:prstGeom prst="straightConnector1">
            <a:avLst/>
          </a:prstGeom>
          <a:ln w="34925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>
            <a:off x="4143372" y="4938722"/>
            <a:ext cx="1857388" cy="419104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Elipse"/>
          <p:cNvSpPr/>
          <p:nvPr/>
        </p:nvSpPr>
        <p:spPr>
          <a:xfrm>
            <a:off x="3492297" y="5000636"/>
            <a:ext cx="71438" cy="35719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1" name="30 Grupo"/>
          <p:cNvGrpSpPr/>
          <p:nvPr/>
        </p:nvGrpSpPr>
        <p:grpSpPr>
          <a:xfrm rot="2285255">
            <a:off x="4068612" y="1983821"/>
            <a:ext cx="7036073" cy="5104936"/>
            <a:chOff x="2429710" y="1179055"/>
            <a:chExt cx="3089073" cy="1785243"/>
          </a:xfrm>
        </p:grpSpPr>
        <p:sp>
          <p:nvSpPr>
            <p:cNvPr id="32" name="31 Arco"/>
            <p:cNvSpPr/>
            <p:nvPr/>
          </p:nvSpPr>
          <p:spPr>
            <a:xfrm rot="5156654">
              <a:off x="3134400" y="682841"/>
              <a:ext cx="744494" cy="2153874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3" name="32 Arco"/>
            <p:cNvSpPr/>
            <p:nvPr/>
          </p:nvSpPr>
          <p:spPr>
            <a:xfrm rot="13338689">
              <a:off x="4508499" y="1179055"/>
              <a:ext cx="1010284" cy="1785243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33 Arco"/>
            <p:cNvSpPr/>
            <p:nvPr/>
          </p:nvSpPr>
          <p:spPr>
            <a:xfrm flipH="1" flipV="1">
              <a:off x="3857620" y="1785926"/>
              <a:ext cx="928694" cy="64294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5" name="34 Elipse"/>
            <p:cNvSpPr/>
            <p:nvPr/>
          </p:nvSpPr>
          <p:spPr>
            <a:xfrm flipV="1">
              <a:off x="3986428" y="2214554"/>
              <a:ext cx="156944" cy="14287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cxnSp>
        <p:nvCxnSpPr>
          <p:cNvPr id="38" name="37 Conector recto"/>
          <p:cNvCxnSpPr/>
          <p:nvPr/>
        </p:nvCxnSpPr>
        <p:spPr>
          <a:xfrm flipV="1">
            <a:off x="3214678" y="4643446"/>
            <a:ext cx="928694" cy="42862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 flipV="1">
            <a:off x="2928926" y="4929198"/>
            <a:ext cx="1214446" cy="7143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30" idx="4"/>
          </p:cNvCxnSpPr>
          <p:nvPr/>
        </p:nvCxnSpPr>
        <p:spPr>
          <a:xfrm rot="5400000" flipH="1">
            <a:off x="3300703" y="5130513"/>
            <a:ext cx="428628" cy="2599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3428992" y="6335933"/>
            <a:ext cx="2143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latin typeface="Times New Roman" pitchFamily="18" charset="0"/>
                <a:cs typeface="Times New Roman" pitchFamily="18" charset="0"/>
              </a:rPr>
              <a:t>x</a:t>
            </a:r>
            <a:endParaRPr lang="es-AR" sz="1400" dirty="0"/>
          </a:p>
        </p:txBody>
      </p:sp>
      <p:sp>
        <p:nvSpPr>
          <p:cNvPr id="50" name="49 Rectángulo"/>
          <p:cNvSpPr/>
          <p:nvPr/>
        </p:nvSpPr>
        <p:spPr>
          <a:xfrm>
            <a:off x="3643306" y="5715016"/>
            <a:ext cx="35719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AR" sz="1400" dirty="0">
                <a:latin typeface="Times New Roman" pitchFamily="18" charset="0"/>
                <a:cs typeface="Times New Roman" pitchFamily="18" charset="0"/>
              </a:rPr>
              <a:t>x’</a:t>
            </a:r>
            <a:endParaRPr lang="es-A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  <p:bldP spid="7" grpId="0"/>
      <p:bldP spid="8" grpId="0"/>
      <p:bldP spid="5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ojo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313" y="2652730"/>
            <a:ext cx="49053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809649"/>
            <a:ext cx="34290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/>
          <p:nvPr/>
        </p:nvSpPr>
        <p:spPr>
          <a:xfrm>
            <a:off x="7072330" y="500042"/>
            <a:ext cx="1714512" cy="1785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1071554"/>
            <a:ext cx="7186634" cy="1143000"/>
          </a:xfrm>
        </p:spPr>
        <p:txBody>
          <a:bodyPr>
            <a:normAutofit/>
          </a:bodyPr>
          <a:lstStyle/>
          <a:p>
            <a:pPr algn="l"/>
            <a:r>
              <a:rPr lang="es-AR" sz="3600" dirty="0" err="1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  <a:ea typeface="+mn-ea"/>
                <a:cs typeface="+mn-cs"/>
              </a:rPr>
              <a:t>Empédocles</a:t>
            </a:r>
            <a:r>
              <a:rPr lang="es-AR" sz="3600" dirty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  <a:ea typeface="+mn-ea"/>
                <a:cs typeface="+mn-cs"/>
              </a:rPr>
              <a:t> (495-430) AC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4282" y="3071810"/>
            <a:ext cx="4586262" cy="3046390"/>
          </a:xfrm>
        </p:spPr>
        <p:txBody>
          <a:bodyPr vert="horz" lIns="91440" tIns="45720" rIns="91440" bIns="45720" rtlCol="0">
            <a:normAutofit/>
          </a:bodyPr>
          <a:lstStyle/>
          <a:p>
            <a:pPr algn="just">
              <a:buNone/>
            </a:pPr>
            <a:r>
              <a:rPr lang="es-AR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Afrodita modeló nuestros ojos con tierra, agua, aire y fuego, uniéndolos con remaches de amor</a:t>
            </a:r>
          </a:p>
        </p:txBody>
      </p:sp>
      <p:pic>
        <p:nvPicPr>
          <p:cNvPr id="2053" name="Picture 5" descr="http://www.buscabiografias.com/img/people/Empedocl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571480"/>
            <a:ext cx="1571636" cy="1643074"/>
          </a:xfrm>
          <a:prstGeom prst="rect">
            <a:avLst/>
          </a:prstGeom>
          <a:noFill/>
        </p:spPr>
      </p:pic>
      <p:pic>
        <p:nvPicPr>
          <p:cNvPr id="8198" name="Picture 6" descr="http://3.bp.blogspot.com/--BYh4_qkBkY/Uj5nuVjt5XI/AAAAAAAAB2o/g5xIQ--A2cI/s320/4+elementos+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3071810"/>
            <a:ext cx="3653395" cy="30718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85720" y="4454576"/>
            <a:ext cx="4857784" cy="161763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s-AR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8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El fuego interior que salía del ojo daba origen a la vista</a:t>
            </a:r>
          </a:p>
        </p:txBody>
      </p:sp>
      <p:grpSp>
        <p:nvGrpSpPr>
          <p:cNvPr id="2" name="12 Grupo"/>
          <p:cNvGrpSpPr/>
          <p:nvPr/>
        </p:nvGrpSpPr>
        <p:grpSpPr>
          <a:xfrm>
            <a:off x="6143636" y="4500570"/>
            <a:ext cx="2143140" cy="1428760"/>
            <a:chOff x="6143636" y="4214818"/>
            <a:chExt cx="2143140" cy="1428760"/>
          </a:xfrm>
        </p:grpSpPr>
        <p:sp>
          <p:nvSpPr>
            <p:cNvPr id="12" name="11 Rectángulo"/>
            <p:cNvSpPr/>
            <p:nvPr/>
          </p:nvSpPr>
          <p:spPr>
            <a:xfrm>
              <a:off x="6143636" y="4214818"/>
              <a:ext cx="2143140" cy="1428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7" name="6 Imagen" descr="http://images.forwallpaper.com/files/images/e/ec28/ec284108/1111065/fire-in-her-eyes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15074" y="4286256"/>
              <a:ext cx="2000264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2 Marcador de contenido"/>
          <p:cNvSpPr txBox="1">
            <a:spLocks/>
          </p:cNvSpPr>
          <p:nvPr/>
        </p:nvSpPr>
        <p:spPr>
          <a:xfrm>
            <a:off x="142844" y="1571612"/>
            <a:ext cx="5000660" cy="2143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8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AR" sz="28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Encendió la llama de los ojos en el fuego primordial del universo y lo confinó al ojo.</a:t>
            </a:r>
          </a:p>
        </p:txBody>
      </p:sp>
      <p:grpSp>
        <p:nvGrpSpPr>
          <p:cNvPr id="4" name="8 Grupo"/>
          <p:cNvGrpSpPr/>
          <p:nvPr/>
        </p:nvGrpSpPr>
        <p:grpSpPr>
          <a:xfrm>
            <a:off x="5500694" y="857232"/>
            <a:ext cx="3286148" cy="3071834"/>
            <a:chOff x="5572132" y="3357562"/>
            <a:chExt cx="3286148" cy="3071834"/>
          </a:xfrm>
        </p:grpSpPr>
        <p:sp>
          <p:nvSpPr>
            <p:cNvPr id="10" name="9 Rectángulo"/>
            <p:cNvSpPr/>
            <p:nvPr/>
          </p:nvSpPr>
          <p:spPr>
            <a:xfrm>
              <a:off x="5572132" y="3357562"/>
              <a:ext cx="3286148" cy="307183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43570" y="3429000"/>
              <a:ext cx="3118102" cy="29337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1514" y="357174"/>
            <a:ext cx="7186634" cy="1143000"/>
          </a:xfrm>
        </p:spPr>
        <p:txBody>
          <a:bodyPr>
            <a:normAutofit/>
          </a:bodyPr>
          <a:lstStyle/>
          <a:p>
            <a:r>
              <a:rPr lang="es-AR" sz="36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   La conexión árabe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161763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sz="2400" dirty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529 DC: Justiniano cerró la academia platónica. Los sabios huyeron hacia Persia</a:t>
            </a:r>
          </a:p>
        </p:txBody>
      </p:sp>
      <p:grpSp>
        <p:nvGrpSpPr>
          <p:cNvPr id="5" name="7 Grupo"/>
          <p:cNvGrpSpPr/>
          <p:nvPr/>
        </p:nvGrpSpPr>
        <p:grpSpPr>
          <a:xfrm>
            <a:off x="-285784" y="3286124"/>
            <a:ext cx="9144064" cy="2214578"/>
            <a:chOff x="-285784" y="3286124"/>
            <a:chExt cx="9144064" cy="2214578"/>
          </a:xfrm>
        </p:grpSpPr>
        <p:sp>
          <p:nvSpPr>
            <p:cNvPr id="4" name="1 Título"/>
            <p:cNvSpPr txBox="1">
              <a:spLocks/>
            </p:cNvSpPr>
            <p:nvPr/>
          </p:nvSpPr>
          <p:spPr>
            <a:xfrm>
              <a:off x="-285784" y="3714752"/>
              <a:ext cx="7186634" cy="150019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al-</a:t>
              </a:r>
              <a:r>
                <a:rPr kumimoji="0" lang="es-A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Haytham</a:t>
              </a:r>
              <a:r>
                <a:rPr kumimoji="0" lang="es-A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(</a:t>
              </a:r>
              <a:r>
                <a:rPr kumimoji="0" lang="es-AR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Alhazen</a:t>
              </a:r>
              <a:r>
                <a:rPr kumimoji="0" lang="es-A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) (965-1040)DC: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AR" sz="2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AR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El mayor óptico de su época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s-AR" sz="28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AR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6 Grupo"/>
            <p:cNvGrpSpPr/>
            <p:nvPr/>
          </p:nvGrpSpPr>
          <p:grpSpPr>
            <a:xfrm>
              <a:off x="6500826" y="3286124"/>
              <a:ext cx="2357454" cy="2214578"/>
              <a:chOff x="6500826" y="3286124"/>
              <a:chExt cx="2357454" cy="2214578"/>
            </a:xfrm>
          </p:grpSpPr>
          <p:sp>
            <p:nvSpPr>
              <p:cNvPr id="6" name="5 Rectángulo"/>
              <p:cNvSpPr/>
              <p:nvPr/>
            </p:nvSpPr>
            <p:spPr>
              <a:xfrm>
                <a:off x="6500826" y="3286124"/>
                <a:ext cx="2357454" cy="221457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pic>
            <p:nvPicPr>
              <p:cNvPr id="15362" name="Picture 2" descr="http://farm6.static.flickr.com/5286/5332800748_288a29060f_m.jp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586788" y="3357562"/>
                <a:ext cx="2200038" cy="2071702"/>
              </a:xfrm>
              <a:prstGeom prst="rect">
                <a:avLst/>
              </a:prstGeom>
              <a:noFill/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71514" y="571480"/>
            <a:ext cx="7186634" cy="1143000"/>
          </a:xfrm>
        </p:spPr>
        <p:txBody>
          <a:bodyPr>
            <a:normAutofit/>
          </a:bodyPr>
          <a:lstStyle/>
          <a:p>
            <a:pPr lvl="0"/>
            <a:r>
              <a:rPr lang="es-AR" sz="3600" dirty="0">
                <a:solidFill>
                  <a:srgbClr val="7030A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es-AR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al-</a:t>
            </a:r>
            <a:r>
              <a:rPr lang="es-AR" sz="36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Haytham</a:t>
            </a:r>
            <a:r>
              <a:rPr lang="es-AR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s-AR" sz="3600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Alhazen</a:t>
            </a:r>
            <a:r>
              <a:rPr lang="es-AR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) </a:t>
            </a:r>
            <a:br>
              <a:rPr lang="es-AR" sz="36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</a:br>
            <a:endParaRPr lang="es-AR" sz="3600" dirty="0">
              <a:solidFill>
                <a:srgbClr val="7030A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" name="8 Grupo"/>
          <p:cNvGrpSpPr/>
          <p:nvPr/>
        </p:nvGrpSpPr>
        <p:grpSpPr>
          <a:xfrm>
            <a:off x="5643570" y="2000240"/>
            <a:ext cx="3214710" cy="4429156"/>
            <a:chOff x="5643570" y="2000240"/>
            <a:chExt cx="3214710" cy="4429156"/>
          </a:xfrm>
        </p:grpSpPr>
        <p:sp>
          <p:nvSpPr>
            <p:cNvPr id="7" name="6 Rectángulo"/>
            <p:cNvSpPr/>
            <p:nvPr/>
          </p:nvSpPr>
          <p:spPr>
            <a:xfrm>
              <a:off x="5643570" y="2000240"/>
              <a:ext cx="3214710" cy="44291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5" name="4 Imagen" descr="http://i.kinja-img.com/gawker-media/image/upload/s--ymdWbX8R--/684427545176359314.jpg"/>
            <p:cNvPicPr/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5008" y="2143116"/>
              <a:ext cx="3040362" cy="4143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10 Grupo"/>
          <p:cNvGrpSpPr/>
          <p:nvPr/>
        </p:nvGrpSpPr>
        <p:grpSpPr>
          <a:xfrm>
            <a:off x="642910" y="3429000"/>
            <a:ext cx="4572032" cy="3000396"/>
            <a:chOff x="642910" y="3429000"/>
            <a:chExt cx="4572032" cy="3000396"/>
          </a:xfrm>
        </p:grpSpPr>
        <p:sp>
          <p:nvSpPr>
            <p:cNvPr id="10" name="9 Rectángulo"/>
            <p:cNvSpPr/>
            <p:nvPr/>
          </p:nvSpPr>
          <p:spPr>
            <a:xfrm>
              <a:off x="642910" y="3429000"/>
              <a:ext cx="4572032" cy="3000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pic>
          <p:nvPicPr>
            <p:cNvPr id="6" name="5 Imagen" descr="http://islamstory.com/sites/default/files/en/images/stories/articles/45/6200_image003.jpg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3571876"/>
              <a:ext cx="4286280" cy="27860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1 Título"/>
          <p:cNvSpPr txBox="1">
            <a:spLocks/>
          </p:cNvSpPr>
          <p:nvPr/>
        </p:nvSpPr>
        <p:spPr>
          <a:xfrm>
            <a:off x="214282" y="1928802"/>
            <a:ext cx="50006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su trabajo se publicó al latín y fue la base de investigaciones posteriores</a:t>
            </a:r>
            <a:endParaRPr kumimoji="0" lang="es-AR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4050</TotalTime>
  <Words>2270</Words>
  <Application>Microsoft Office PowerPoint</Application>
  <PresentationFormat>Presentación en pantalla (4:3)</PresentationFormat>
  <Paragraphs>338</Paragraphs>
  <Slides>59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59</vt:i4>
      </vt:variant>
    </vt:vector>
  </HeadingPairs>
  <TitlesOfParts>
    <vt:vector size="69" baseType="lpstr">
      <vt:lpstr>Yu Gothic UI Semilight</vt:lpstr>
      <vt:lpstr>Arial</vt:lpstr>
      <vt:lpstr>Arial Black</vt:lpstr>
      <vt:lpstr>Calibri</vt:lpstr>
      <vt:lpstr>Cambria Math</vt:lpstr>
      <vt:lpstr>Constantia</vt:lpstr>
      <vt:lpstr>Symbol</vt:lpstr>
      <vt:lpstr>Times New Roman</vt:lpstr>
      <vt:lpstr>Wingdings 2</vt:lpstr>
      <vt:lpstr>Flujo</vt:lpstr>
      <vt:lpstr>Presentación de PowerPoint</vt:lpstr>
      <vt:lpstr>Presentación de PowerPoint</vt:lpstr>
      <vt:lpstr>Que es la luz?</vt:lpstr>
      <vt:lpstr>Teorías de la luz</vt:lpstr>
      <vt:lpstr>Presentación de PowerPoint</vt:lpstr>
      <vt:lpstr>Empédocles (495-430) AC</vt:lpstr>
      <vt:lpstr>Presentación de PowerPoint</vt:lpstr>
      <vt:lpstr>    La conexión árabe</vt:lpstr>
      <vt:lpstr>    al-Haytham (Alhazen)  </vt:lpstr>
      <vt:lpstr>Teoría Corpuscular </vt:lpstr>
      <vt:lpstr>Teoría Ondulatoria </vt:lpstr>
      <vt:lpstr>Teoría Electromagnética </vt:lpstr>
      <vt:lpstr>Teoría de los Cuantos </vt:lpstr>
      <vt:lpstr>Mecánica Ondulatoria </vt:lpstr>
      <vt:lpstr>Óptica geométrica</vt:lpstr>
      <vt:lpstr>El estudio de la óptica geométrica se basa en los siguientes principios:</vt:lpstr>
      <vt:lpstr>Reflexión de la luz</vt:lpstr>
      <vt:lpstr>Leyes de la reflexión: </vt:lpstr>
      <vt:lpstr>Imágenes formadas por espejos planos</vt:lpstr>
      <vt:lpstr>Formación de imágenes por espejos planos</vt:lpstr>
      <vt:lpstr>Formación de imágenes por espejos planos</vt:lpstr>
      <vt:lpstr>Formación de imágenes con espejos planos</vt:lpstr>
      <vt:lpstr>Espejos esféricos</vt:lpstr>
      <vt:lpstr>Presentación de PowerPoint</vt:lpstr>
      <vt:lpstr>Trazado de rayos para espejos cóncavos</vt:lpstr>
      <vt:lpstr>Presentación de PowerPoint</vt:lpstr>
      <vt:lpstr>Trazado de rayos para espejos cóncavos</vt:lpstr>
      <vt:lpstr>Fórmula de Descartes</vt:lpstr>
      <vt:lpstr>Convención de signos</vt:lpstr>
      <vt:lpstr>Aumento Lateral</vt:lpstr>
      <vt:lpstr>Trazado de rayos para espejos convexos</vt:lpstr>
      <vt:lpstr>Presentación de PowerPoint</vt:lpstr>
      <vt:lpstr>Presentación de PowerPoint</vt:lpstr>
      <vt:lpstr>Ejemplos de aplicación</vt:lpstr>
      <vt:lpstr>Refracción de la luz</vt:lpstr>
      <vt:lpstr>Presentación de PowerPoint</vt:lpstr>
      <vt:lpstr>Ley de Snell</vt:lpstr>
      <vt:lpstr>Ángulo crítico y reflexión total interna</vt:lpstr>
      <vt:lpstr>Presentación de PowerPoint</vt:lpstr>
      <vt:lpstr>Presentación de PowerPoint</vt:lpstr>
      <vt:lpstr>Lentes</vt:lpstr>
      <vt:lpstr>Presentación de PowerPoint</vt:lpstr>
      <vt:lpstr>Lentes</vt:lpstr>
      <vt:lpstr>Lentes Delgadas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Convención de signos</vt:lpstr>
      <vt:lpstr>Presentación de PowerPoint</vt:lpstr>
      <vt:lpstr>Fórmula del constructor de lentes</vt:lpstr>
      <vt:lpstr>Fórmula del constructor de lentes</vt:lpstr>
      <vt:lpstr>Presentación de PowerPoint</vt:lpstr>
      <vt:lpstr>Presentación de PowerPoint</vt:lpstr>
      <vt:lpstr>Rayos principales para lentes convergentes</vt:lpstr>
      <vt:lpstr>Rayos principales para lentes divergentes</vt:lpstr>
      <vt:lpstr>El ojo</vt:lpstr>
      <vt:lpstr>Presentación de PowerPoint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Óptica Geométrica</dc:title>
  <dc:creator>Patricia</dc:creator>
  <cp:lastModifiedBy>patri</cp:lastModifiedBy>
  <cp:revision>120</cp:revision>
  <dcterms:created xsi:type="dcterms:W3CDTF">2020-04-04T12:54:07Z</dcterms:created>
  <dcterms:modified xsi:type="dcterms:W3CDTF">2022-04-06T22:59:22Z</dcterms:modified>
</cp:coreProperties>
</file>