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5" r:id="rId4"/>
    <p:sldId id="261" r:id="rId5"/>
    <p:sldId id="262" r:id="rId6"/>
    <p:sldId id="260" r:id="rId7"/>
    <p:sldId id="266" r:id="rId8"/>
    <p:sldId id="257" r:id="rId9"/>
    <p:sldId id="263" r:id="rId10"/>
    <p:sldId id="25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D2391-F4F7-29AE-7E5D-5F59799E740E}" v="1452" dt="2025-04-09T12:54:50.871"/>
    <p1510:client id="{1CEA5837-CA3A-3D55-B61A-09632CD0FB50}" v="19" dt="2025-04-09T10:19:14.676"/>
    <p1510:client id="{27C67454-B32B-ED07-2C29-10AD34C4C367}" v="176" dt="2025-04-09T13:10:59.846"/>
    <p1510:client id="{576C235D-2908-935A-AEE6-7B0FD497F4EB}" v="8" dt="2025-04-09T12:18:17.180"/>
    <p1510:client id="{612F4399-2D2B-CBC7-BC8B-2E80281A7582}" v="144" dt="2025-04-09T14:44:09.107"/>
    <p1510:client id="{6C58AC22-5619-406F-B529-924CC8673094}" v="28" dt="2025-04-08T15:16:03.434"/>
    <p1510:client id="{C58BDFA5-88AB-4E86-A812-E2C565D5C7AA}" v="398" dt="2025-04-09T09:59:13.129"/>
    <p1510:client id="{EC59B7ED-30EA-CD11-1887-6A1BAF41ACAF}" v="3" dt="2025-04-09T12:03:33.392"/>
    <p1510:client id="{F212539D-C7F5-F362-1F8C-F5C5CEFE6787}" v="184" dt="2025-04-09T12:02:25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D2100-B98F-4207-9A1A-AEBFB2E03717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AFC3F-9B4E-438C-9772-1794D471B34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208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AFC3F-9B4E-438C-9772-1794D471B34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23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Game </a:t>
            </a: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game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GameContext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class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holds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current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game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session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active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players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game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objects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and UI-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related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game: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everything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Objects </a:t>
            </a: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Identity: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entities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 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projectiles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etc.)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represented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GameObject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instances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</a:t>
            </a: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Synchronization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Messages: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exchange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CREATEGO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MOVE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REGISTER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modify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sync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game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decouples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multiplayer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Command-</a:t>
            </a: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Handling: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CommandRegistry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individual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CommandHandlers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making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modular and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easily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extendable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JOINGAME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SELECTGO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etc.,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 well-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defined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handler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Best-Effort vs. Reliable Communication: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effort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forget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reliable UDP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Separation </a:t>
            </a: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Concerns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Networking, game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UI,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cleanly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codebase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AFC3F-9B4E-438C-9772-1794D471B34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82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AFC3F-9B4E-438C-9772-1794D471B34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C5C18-E66D-9E7E-1EB6-3C92FB9A1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506623-1FA2-E1A6-F51B-C5FD3BE29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D92D7-AFBA-ACAC-665A-B1744EE9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36CC7-0709-D5F6-7314-58B8F960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B2616-3C69-366C-2FC0-63C5FFA7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591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C82CF-3FE3-7F76-6CE4-3780A163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ECB3B9-5D10-EAC0-8023-77CEDD83F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C37ED-8196-BE5E-7C8B-181F2E98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F08EF-A7E6-BD84-0FA9-584434EA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4008C-716D-FEC8-1211-42A58EB3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93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C7A41C-CA7B-E6E8-0833-6A8805BDA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CDD1AA-80C5-B118-0CED-EC63B9906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04351F-9323-082E-5EB7-4EBBE717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BC49E-F84C-BC1F-7D30-0064E3CC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842F1A-E54D-4210-0FC4-213D1C07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69374-1786-665B-00EA-3527B987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3FECB-E1CA-B647-2AD5-11E01EE6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5DC14-515E-5AC3-044E-96BB0567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60E04E-9621-B108-17B8-D93660DF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EDE4A-D1A1-0D23-F787-0964DBFC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43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A453E-3166-A374-E849-F06BEF1F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A85376-B65E-10EB-B1FE-9C62FC9B1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E1C12-5584-3937-E171-86F675B6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EB215-9AB6-1436-9AA4-4A68615B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7B39A-AB41-6F23-9437-30B72BE3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17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B24E0-BFFE-DAC3-F8DF-D3DDA6DE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BF38FC-B35D-FFE1-7A17-1A169E9B6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DC6AE4-2176-EF80-8E90-6C0E1A4FB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317A2D-BDD7-F545-CD4A-3ACB45B2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D5DF0D-88BC-9048-82C2-F3E1253D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678721-CFDA-1F0D-0CF7-31EC5DE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093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2132E-CB36-3C5B-9472-524D3C4B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30C725-C10C-9EC5-9149-5B4205DB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6817DC-8820-94E4-0C92-C0D1C022C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E00FC5-4DD4-8165-D3E9-C8C83E1B3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8D733E-89F1-09A2-508D-946B632DC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3746A5-A86A-F61B-BB20-5961175F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5D2B1D-D0C7-2B08-2FD7-97B76EAB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BB5F71-4436-DBCB-C693-FE61168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773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69D51-68B4-348F-273D-A2C63E49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8C70FD-1FB1-6378-7E6B-E00634DF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86EF4C-D7E5-C4B7-2A48-82F5F3A3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D32DB6-0713-5049-5384-A9985B7E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622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D836EC-4871-1107-3049-A848B324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F7B49E-B010-62E7-56A7-58665B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BAF73D-4F2B-91CD-7BB7-AA72DAF2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72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A59B2-1A8E-C5A2-6B8C-967D1802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16C8B0-FD9F-4E6D-619D-06E1063F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3CBE36-3957-A8D3-C12F-3066DE6C6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1EFB0B-C3E4-1019-FF57-6ED8BB5A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2161CD-A5F1-1580-96FC-BFF5EDD2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5F074-E23D-77FB-5DFA-A7ADC32C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56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8B9C9-3DDE-5B54-7F81-2DD0B65B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D0C44C-E7CA-1362-8798-5058BC67F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38D9F4-2212-AD58-4959-E271B21E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FD1234-9206-F657-7082-860385AA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0C1FCC-8253-B26A-CB0B-A24C2476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AF15EF-DA36-2A99-42AD-8E597A77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4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92A942-4A6E-184E-FAFA-FC5B504C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336B1-2227-3450-E835-8D8C7358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034DFC-C251-7794-BA8F-338D278FC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394A97-13FE-54DB-CF99-199831469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36EB5-5371-FFF7-2C52-193CADD5C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8EF367-468A-4C71-8ACE-D291A88118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759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9B8F2FC0-7836-87A3-7CA1-8AA6059F2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  <a14:imgEffect>
                      <a14:colorTemperature colorTemp="4700"/>
                    </a14:imgEffect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83640B-CC8A-6010-2E71-1354CA1D3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Think Outside The Room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BF13F3-411E-3313-B2F8-6B56FC1E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554" y="4579255"/>
            <a:ext cx="9144000" cy="1098395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By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5200B57-B3CC-1796-6771-4FC763903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624" y="4249900"/>
            <a:ext cx="2150233" cy="652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761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53E9BFA8-4356-E2FE-21FC-4E3ABC4A1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2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0D236ED-50BB-7A1F-ACDF-80A00E08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2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35D053E-BBE4-F382-7941-93FC2A3B6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84786" t="153" r="931" b="65294"/>
          <a:stretch/>
        </p:blipFill>
        <p:spPr>
          <a:xfrm>
            <a:off x="9023491" y="1719014"/>
            <a:ext cx="1261952" cy="150352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12B76-6807-4B11-3ED3-4645E38D8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0" t="16090" r="59615" b="61832"/>
          <a:stretch/>
        </p:blipFill>
        <p:spPr bwMode="auto">
          <a:xfrm>
            <a:off x="3252611" y="3525445"/>
            <a:ext cx="517490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605A3E1-E005-5605-E10A-830742B04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7460" r="82248" b="69121"/>
          <a:stretch/>
        </p:blipFill>
        <p:spPr bwMode="auto">
          <a:xfrm>
            <a:off x="5238661" y="2980807"/>
            <a:ext cx="1208942" cy="14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15EA1-0CCA-85BE-260A-19BE48509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0" t="16090" r="59615" b="61832"/>
          <a:stretch/>
        </p:blipFill>
        <p:spPr bwMode="auto">
          <a:xfrm>
            <a:off x="6444773" y="2536904"/>
            <a:ext cx="517490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E130B9-8355-874D-8621-87F1DF614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0" t="16090" r="59615" b="61832"/>
          <a:stretch/>
        </p:blipFill>
        <p:spPr bwMode="auto">
          <a:xfrm>
            <a:off x="-186686" y="2866418"/>
            <a:ext cx="517490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B4941D-0FFC-8705-86E8-AC250680F85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498" t="40592" r="76610" b="38058"/>
          <a:stretch/>
        </p:blipFill>
        <p:spPr>
          <a:xfrm>
            <a:off x="5305663" y="3223645"/>
            <a:ext cx="1590432" cy="10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13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21134EF8-3E76-1193-044A-276361643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34215C-465D-1E04-B100-FC84884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Progress Report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29A52DE-2881-F40A-5A91-FBC2573ECC0C}"/>
              </a:ext>
            </a:extLst>
          </p:cNvPr>
          <p:cNvGrpSpPr/>
          <p:nvPr/>
        </p:nvGrpSpPr>
        <p:grpSpPr>
          <a:xfrm>
            <a:off x="-160040" y="2294000"/>
            <a:ext cx="11921523" cy="1350072"/>
            <a:chOff x="-336312" y="3023837"/>
            <a:chExt cx="11921523" cy="1350072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A2F2048A-8690-C1DB-5446-316D993C7BDB}"/>
                </a:ext>
              </a:extLst>
            </p:cNvPr>
            <p:cNvGrpSpPr/>
            <p:nvPr/>
          </p:nvGrpSpPr>
          <p:grpSpPr>
            <a:xfrm>
              <a:off x="-336312" y="3023837"/>
              <a:ext cx="11921523" cy="1350072"/>
              <a:chOff x="-253174" y="4266849"/>
              <a:chExt cx="11921523" cy="1350072"/>
            </a:xfrm>
          </p:grpSpPr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6979353C-6A29-6B41-6362-E7664DC64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060" t="16090" r="59615" b="61832"/>
              <a:stretch/>
            </p:blipFill>
            <p:spPr bwMode="auto">
              <a:xfrm>
                <a:off x="-253174" y="4291358"/>
                <a:ext cx="5174902" cy="1325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9AA7BEA5-0D27-81CD-8F6B-0879DA20C8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060" t="16090" r="59615" b="61832"/>
              <a:stretch/>
            </p:blipFill>
            <p:spPr bwMode="auto">
              <a:xfrm>
                <a:off x="6493447" y="4266849"/>
                <a:ext cx="5174902" cy="1325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>
                <a:extLst>
                  <a:ext uri="{FF2B5EF4-FFF2-40B4-BE49-F238E27FC236}">
                    <a16:creationId xmlns:a16="http://schemas.microsoft.com/office/drawing/2014/main" id="{48C790BF-E5B9-DDAB-C7EA-AF84F7B936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060" t="16090" r="59615" b="61832"/>
              <a:stretch/>
            </p:blipFill>
            <p:spPr bwMode="auto">
              <a:xfrm>
                <a:off x="1915187" y="4279104"/>
                <a:ext cx="5174902" cy="1325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4950B5C7-311E-A0C8-D189-6A61D8F1B6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0" t="16090" r="59615" b="61832"/>
            <a:stretch/>
          </p:blipFill>
          <p:spPr bwMode="auto">
            <a:xfrm>
              <a:off x="4061752" y="3024634"/>
              <a:ext cx="5174902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08CE480-E76A-1A85-0EB9-0E98898AE563}"/>
              </a:ext>
            </a:extLst>
          </p:cNvPr>
          <p:cNvGrpSpPr/>
          <p:nvPr/>
        </p:nvGrpSpPr>
        <p:grpSpPr>
          <a:xfrm>
            <a:off x="-160040" y="4674403"/>
            <a:ext cx="11921523" cy="1350072"/>
            <a:chOff x="-336312" y="3023837"/>
            <a:chExt cx="11921523" cy="1350072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0A86A78-3715-6C10-5710-94F4C9E4A557}"/>
                </a:ext>
              </a:extLst>
            </p:cNvPr>
            <p:cNvGrpSpPr/>
            <p:nvPr/>
          </p:nvGrpSpPr>
          <p:grpSpPr>
            <a:xfrm>
              <a:off x="-336312" y="3023837"/>
              <a:ext cx="11921523" cy="1350072"/>
              <a:chOff x="-253174" y="4266849"/>
              <a:chExt cx="11921523" cy="1350072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E15B298F-B870-5001-8B06-B87EA04432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060" t="16090" r="59615" b="61832"/>
              <a:stretch/>
            </p:blipFill>
            <p:spPr bwMode="auto">
              <a:xfrm>
                <a:off x="-253174" y="4291358"/>
                <a:ext cx="5174902" cy="1325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>
                <a:extLst>
                  <a:ext uri="{FF2B5EF4-FFF2-40B4-BE49-F238E27FC236}">
                    <a16:creationId xmlns:a16="http://schemas.microsoft.com/office/drawing/2014/main" id="{0A870FE4-6492-0D67-002C-7B4CACC79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060" t="16090" r="59615" b="61832"/>
              <a:stretch/>
            </p:blipFill>
            <p:spPr bwMode="auto">
              <a:xfrm>
                <a:off x="6493447" y="4266849"/>
                <a:ext cx="5174902" cy="1325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>
                <a:extLst>
                  <a:ext uri="{FF2B5EF4-FFF2-40B4-BE49-F238E27FC236}">
                    <a16:creationId xmlns:a16="http://schemas.microsoft.com/office/drawing/2014/main" id="{725F9FDA-C465-BE1C-81F3-2DF8C2299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060" t="16090" r="59615" b="61832"/>
              <a:stretch/>
            </p:blipFill>
            <p:spPr bwMode="auto">
              <a:xfrm>
                <a:off x="1915187" y="4279104"/>
                <a:ext cx="5174902" cy="1325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BA91CB1E-471F-95F8-8539-0E1249B9BE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0" t="16090" r="59615" b="61832"/>
            <a:stretch/>
          </p:blipFill>
          <p:spPr bwMode="auto">
            <a:xfrm>
              <a:off x="4061752" y="3024634"/>
              <a:ext cx="5174902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2E9BB-00DC-025E-DA29-AD9B0F3BE406}"/>
              </a:ext>
            </a:extLst>
          </p:cNvPr>
          <p:cNvGrpSpPr/>
          <p:nvPr/>
        </p:nvGrpSpPr>
        <p:grpSpPr>
          <a:xfrm>
            <a:off x="916551" y="1504357"/>
            <a:ext cx="2133174" cy="1765837"/>
            <a:chOff x="813578" y="1226331"/>
            <a:chExt cx="2133174" cy="1765837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A616E19-BED3-01A6-4138-E3EB62AE08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32565" r="56715" b="47579"/>
            <a:stretch/>
          </p:blipFill>
          <p:spPr bwMode="auto">
            <a:xfrm>
              <a:off x="813578" y="1226331"/>
              <a:ext cx="2133174" cy="176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09E5610-1502-C745-94FA-0D7BF36B7385}"/>
                </a:ext>
              </a:extLst>
            </p:cNvPr>
            <p:cNvSpPr txBox="1"/>
            <p:nvPr/>
          </p:nvSpPr>
          <p:spPr>
            <a:xfrm>
              <a:off x="1540701" y="1891430"/>
              <a:ext cx="756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200"/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33418D-FB9B-ADD9-D70F-8EF5CEF23BEC}"/>
              </a:ext>
            </a:extLst>
          </p:cNvPr>
          <p:cNvGrpSpPr/>
          <p:nvPr/>
        </p:nvGrpSpPr>
        <p:grpSpPr>
          <a:xfrm>
            <a:off x="1875448" y="1502401"/>
            <a:ext cx="2133174" cy="1765837"/>
            <a:chOff x="-1697714" y="-1004"/>
            <a:chExt cx="2133174" cy="1765837"/>
          </a:xfrm>
        </p:grpSpPr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2A2E969C-0673-A3A8-5B5B-72E296C963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32565" r="56715" b="47579"/>
            <a:stretch/>
          </p:blipFill>
          <p:spPr bwMode="auto">
            <a:xfrm>
              <a:off x="-1697714" y="-1004"/>
              <a:ext cx="2133174" cy="176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BDCF7923-A625-8B18-2073-9B577B259A88}"/>
                </a:ext>
              </a:extLst>
            </p:cNvPr>
            <p:cNvSpPr txBox="1"/>
            <p:nvPr/>
          </p:nvSpPr>
          <p:spPr>
            <a:xfrm>
              <a:off x="-925726" y="645456"/>
              <a:ext cx="756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200"/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F1BF43-D007-1907-6982-BF9486BC038E}"/>
              </a:ext>
            </a:extLst>
          </p:cNvPr>
          <p:cNvGrpSpPr/>
          <p:nvPr/>
        </p:nvGrpSpPr>
        <p:grpSpPr>
          <a:xfrm>
            <a:off x="4113823" y="1499729"/>
            <a:ext cx="2133174" cy="1765837"/>
            <a:chOff x="3310634" y="1221702"/>
            <a:chExt cx="2133174" cy="1765837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3475CC60-B720-E93B-AD28-98BD9BFA2F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32565" r="56715" b="47579"/>
            <a:stretch/>
          </p:blipFill>
          <p:spPr bwMode="auto">
            <a:xfrm>
              <a:off x="3310634" y="1221702"/>
              <a:ext cx="2133174" cy="176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1928E316-CF9E-D324-F123-4A904292C03C}"/>
                </a:ext>
              </a:extLst>
            </p:cNvPr>
            <p:cNvSpPr txBox="1"/>
            <p:nvPr/>
          </p:nvSpPr>
          <p:spPr>
            <a:xfrm>
              <a:off x="4122703" y="1874884"/>
              <a:ext cx="756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200"/>
                <a:t>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D6BF72-312F-46D1-220C-15AAAA35690E}"/>
              </a:ext>
            </a:extLst>
          </p:cNvPr>
          <p:cNvGrpSpPr/>
          <p:nvPr/>
        </p:nvGrpSpPr>
        <p:grpSpPr>
          <a:xfrm>
            <a:off x="6728866" y="1482144"/>
            <a:ext cx="2133174" cy="1765837"/>
            <a:chOff x="5647650" y="1204117"/>
            <a:chExt cx="2133174" cy="1765837"/>
          </a:xfrm>
        </p:grpSpPr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5435A921-1845-C274-3059-F56A244B7D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32565" r="56715" b="47579"/>
            <a:stretch/>
          </p:blipFill>
          <p:spPr bwMode="auto">
            <a:xfrm>
              <a:off x="5647650" y="1204117"/>
              <a:ext cx="2133174" cy="176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82194BF-A731-270D-6E6E-A54198C577D9}"/>
                </a:ext>
              </a:extLst>
            </p:cNvPr>
            <p:cNvSpPr txBox="1"/>
            <p:nvPr/>
          </p:nvSpPr>
          <p:spPr>
            <a:xfrm>
              <a:off x="6476564" y="1865184"/>
              <a:ext cx="756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200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7E712F-F42D-3A72-D35C-89C870F38174}"/>
              </a:ext>
            </a:extLst>
          </p:cNvPr>
          <p:cNvGrpSpPr/>
          <p:nvPr/>
        </p:nvGrpSpPr>
        <p:grpSpPr>
          <a:xfrm>
            <a:off x="8886862" y="1500495"/>
            <a:ext cx="2133174" cy="1765837"/>
            <a:chOff x="8794186" y="1191576"/>
            <a:chExt cx="2133174" cy="1765837"/>
          </a:xfrm>
        </p:grpSpPr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38CC1258-7366-72D7-189C-B8459E0441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32565" r="56715" b="47579"/>
            <a:stretch/>
          </p:blipFill>
          <p:spPr bwMode="auto">
            <a:xfrm>
              <a:off x="8794186" y="1191576"/>
              <a:ext cx="2133174" cy="176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8B676C3-D1BE-7DE5-7B87-5A8542B6B79E}"/>
                </a:ext>
              </a:extLst>
            </p:cNvPr>
            <p:cNvSpPr txBox="1"/>
            <p:nvPr/>
          </p:nvSpPr>
          <p:spPr>
            <a:xfrm>
              <a:off x="9595286" y="1851774"/>
              <a:ext cx="756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200"/>
                <a:t>5</a:t>
              </a:r>
            </a:p>
          </p:txBody>
        </p: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6AAABE7E-370E-1CC1-A882-CF81B5B68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7460" r="82248" b="69121"/>
          <a:stretch/>
        </p:blipFill>
        <p:spPr bwMode="auto">
          <a:xfrm>
            <a:off x="4713499" y="880158"/>
            <a:ext cx="1208942" cy="14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3396454C-8DF3-1AB6-D080-49F193CFF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32565" r="56715" b="47579"/>
          <a:stretch/>
        </p:blipFill>
        <p:spPr bwMode="auto">
          <a:xfrm>
            <a:off x="2194664" y="2810155"/>
            <a:ext cx="3008445" cy="12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0B9B1A64-3BE3-88C2-E077-647C6CB94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32565" r="56715" b="47579"/>
          <a:stretch/>
        </p:blipFill>
        <p:spPr bwMode="auto">
          <a:xfrm>
            <a:off x="2668340" y="3417696"/>
            <a:ext cx="3430634" cy="138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89B76B34-9E32-C047-4F9C-11DA36C57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32565" r="56715" b="47579"/>
          <a:stretch/>
        </p:blipFill>
        <p:spPr bwMode="auto">
          <a:xfrm>
            <a:off x="4686608" y="4220885"/>
            <a:ext cx="3111419" cy="128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CE9F94D7-A11D-66C1-3014-394E11B79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32565" r="56715" b="47579"/>
          <a:stretch/>
        </p:blipFill>
        <p:spPr bwMode="auto">
          <a:xfrm>
            <a:off x="5180879" y="3572154"/>
            <a:ext cx="3368850" cy="12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ABA3693-A6B1-F837-3BAC-CB772603A625}"/>
              </a:ext>
            </a:extLst>
          </p:cNvPr>
          <p:cNvGrpSpPr/>
          <p:nvPr/>
        </p:nvGrpSpPr>
        <p:grpSpPr>
          <a:xfrm>
            <a:off x="2297636" y="4025237"/>
            <a:ext cx="3626282" cy="1539297"/>
            <a:chOff x="-2706850" y="2665994"/>
            <a:chExt cx="3626282" cy="1539297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B2B0115B-9713-DF22-DD9C-A5781BD35B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32565" r="56715" b="47579"/>
            <a:stretch/>
          </p:blipFill>
          <p:spPr bwMode="auto">
            <a:xfrm>
              <a:off x="-2706850" y="2665994"/>
              <a:ext cx="3626282" cy="153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366C7B-82A0-A8D3-5D54-C98402536DBD}"/>
                </a:ext>
              </a:extLst>
            </p:cNvPr>
            <p:cNvSpPr txBox="1"/>
            <p:nvPr/>
          </p:nvSpPr>
          <p:spPr>
            <a:xfrm>
              <a:off x="-1538942" y="3277683"/>
              <a:ext cx="1297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pic>
        <p:nvPicPr>
          <p:cNvPr id="23" name="Picture 4">
            <a:extLst>
              <a:ext uri="{FF2B5EF4-FFF2-40B4-BE49-F238E27FC236}">
                <a16:creationId xmlns:a16="http://schemas.microsoft.com/office/drawing/2014/main" id="{668209B2-CB02-2F23-24D0-BD9E8A42A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32565" r="56715" b="47579"/>
          <a:stretch/>
        </p:blipFill>
        <p:spPr bwMode="auto">
          <a:xfrm>
            <a:off x="3698069" y="2810155"/>
            <a:ext cx="2668634" cy="12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B7416B34-E98D-415E-1313-99F3BD5658BF}"/>
              </a:ext>
            </a:extLst>
          </p:cNvPr>
          <p:cNvSpPr txBox="1"/>
          <p:nvPr/>
        </p:nvSpPr>
        <p:spPr>
          <a:xfrm>
            <a:off x="3051855" y="3256207"/>
            <a:ext cx="14199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      GUI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B8F96-80B4-046E-E389-870E6D496413}"/>
              </a:ext>
            </a:extLst>
          </p:cNvPr>
          <p:cNvSpPr txBox="1"/>
          <p:nvPr/>
        </p:nvSpPr>
        <p:spPr>
          <a:xfrm>
            <a:off x="3463485" y="4676055"/>
            <a:ext cx="1297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BFA0FB-4FEE-069A-ABD0-1E29F1EDAC00}"/>
              </a:ext>
            </a:extLst>
          </p:cNvPr>
          <p:cNvSpPr txBox="1"/>
          <p:nvPr/>
        </p:nvSpPr>
        <p:spPr>
          <a:xfrm>
            <a:off x="3683323" y="3996925"/>
            <a:ext cx="13577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Game Logic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32EAB6-3B98-823E-8593-7687A1DC6F5C}"/>
              </a:ext>
            </a:extLst>
          </p:cNvPr>
          <p:cNvSpPr txBox="1"/>
          <p:nvPr/>
        </p:nvSpPr>
        <p:spPr>
          <a:xfrm>
            <a:off x="4369647" y="3110867"/>
            <a:ext cx="12973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Code Structure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82BFAB-D3B1-11B8-C19B-F3ED0726FEE3}"/>
              </a:ext>
            </a:extLst>
          </p:cNvPr>
          <p:cNvSpPr txBox="1"/>
          <p:nvPr/>
        </p:nvSpPr>
        <p:spPr>
          <a:xfrm>
            <a:off x="6089413" y="4029741"/>
            <a:ext cx="1934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Adjusting GUI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F29F31-B000-C36A-5CA9-C42513E129EF}"/>
              </a:ext>
            </a:extLst>
          </p:cNvPr>
          <p:cNvSpPr txBox="1"/>
          <p:nvPr/>
        </p:nvSpPr>
        <p:spPr>
          <a:xfrm>
            <a:off x="5672087" y="4674896"/>
            <a:ext cx="1242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Testing</a:t>
            </a: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239E51EF-72E7-2546-F71B-B6F71450B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32565" r="56715" b="47579"/>
          <a:stretch/>
        </p:blipFill>
        <p:spPr bwMode="auto">
          <a:xfrm>
            <a:off x="7384501" y="4220885"/>
            <a:ext cx="3791039" cy="127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33C0DBEA-E732-B08D-996A-9BCF71DC5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32565" r="56715" b="47579"/>
          <a:stretch/>
        </p:blipFill>
        <p:spPr bwMode="auto">
          <a:xfrm>
            <a:off x="7683122" y="3582452"/>
            <a:ext cx="2967256" cy="12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C690C3D-6EBD-A084-D27C-CFB7AB33E5FC}"/>
              </a:ext>
            </a:extLst>
          </p:cNvPr>
          <p:cNvSpPr txBox="1"/>
          <p:nvPr/>
        </p:nvSpPr>
        <p:spPr>
          <a:xfrm>
            <a:off x="8246411" y="4674896"/>
            <a:ext cx="24262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Last Adjustment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4FFBAF-EF73-2AF0-034C-602F88F82661}"/>
              </a:ext>
            </a:extLst>
          </p:cNvPr>
          <p:cNvSpPr txBox="1"/>
          <p:nvPr/>
        </p:nvSpPr>
        <p:spPr>
          <a:xfrm>
            <a:off x="8545033" y="4046761"/>
            <a:ext cx="1242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607267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C5225EA-B863-97BD-33D1-046604F4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Ein Bild, das Screenshot, Gebäude, Dunkelheit, Licht enthält.">
            <a:extLst>
              <a:ext uri="{FF2B5EF4-FFF2-40B4-BE49-F238E27FC236}">
                <a16:creationId xmlns:a16="http://schemas.microsoft.com/office/drawing/2014/main" id="{551C9C2B-8CA4-B2D3-DF7B-A48B21C4A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9C63D80C-FBD1-6EB4-D737-089A2D6AB81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>
                <a:solidFill>
                  <a:srgbClr val="FFFFFF"/>
                </a:solidFill>
              </a:rPr>
              <a:t>Progress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8071A-75C5-9601-FC1F-AAFFA111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CH" b="1" err="1">
                <a:solidFill>
                  <a:schemeClr val="bg1"/>
                </a:solidFill>
                <a:ea typeface="+mn-lt"/>
                <a:cs typeface="+mn-lt"/>
              </a:rPr>
              <a:t>Lessons</a:t>
            </a:r>
            <a:r>
              <a:rPr lang="de-CH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CH" b="1" err="1">
                <a:solidFill>
                  <a:schemeClr val="bg1"/>
                </a:solidFill>
                <a:ea typeface="+mn-lt"/>
                <a:cs typeface="+mn-lt"/>
              </a:rPr>
              <a:t>Learned</a:t>
            </a:r>
            <a:r>
              <a:rPr lang="de-CH" b="1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tr-TR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</a:pPr>
            <a:r>
              <a:rPr lang="de-CH">
                <a:solidFill>
                  <a:schemeClr val="bg1"/>
                </a:solidFill>
                <a:ea typeface="+mn-lt"/>
                <a:cs typeface="+mn-lt"/>
              </a:rPr>
              <a:t>Communication</a:t>
            </a:r>
          </a:p>
          <a:p>
            <a:pPr marL="285750" indent="-285750">
              <a:buFont typeface="Arial"/>
            </a:pPr>
            <a:r>
              <a:rPr lang="de-CH">
                <a:solidFill>
                  <a:schemeClr val="bg1"/>
                </a:solidFill>
                <a:ea typeface="+mn-lt"/>
                <a:cs typeface="+mn-lt"/>
              </a:rPr>
              <a:t>More </a:t>
            </a:r>
            <a:r>
              <a:rPr lang="de-CH" err="1">
                <a:solidFill>
                  <a:schemeClr val="bg1"/>
                </a:solidFill>
                <a:ea typeface="+mn-lt"/>
                <a:cs typeface="+mn-lt"/>
              </a:rPr>
              <a:t>structured</a:t>
            </a:r>
            <a:r>
              <a:rPr lang="de-CH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CH" err="1">
                <a:solidFill>
                  <a:schemeClr val="bg1"/>
                </a:solidFill>
                <a:ea typeface="+mn-lt"/>
                <a:cs typeface="+mn-lt"/>
              </a:rPr>
              <a:t>workflow</a:t>
            </a:r>
            <a:endParaRPr lang="de-CH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</a:pPr>
            <a:r>
              <a:rPr lang="de-CH" err="1">
                <a:solidFill>
                  <a:schemeClr val="bg1"/>
                </a:solidFill>
                <a:ea typeface="+mn-lt"/>
                <a:cs typeface="+mn-lt"/>
              </a:rPr>
              <a:t>Better</a:t>
            </a:r>
            <a:r>
              <a:rPr lang="de-CH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CH" err="1">
                <a:solidFill>
                  <a:schemeClr val="bg1"/>
                </a:solidFill>
                <a:ea typeface="+mn-lt"/>
                <a:cs typeface="+mn-lt"/>
              </a:rPr>
              <a:t>version</a:t>
            </a:r>
            <a:r>
              <a:rPr lang="de-CH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CH" err="1">
                <a:solidFill>
                  <a:schemeClr val="bg1"/>
                </a:solidFill>
                <a:ea typeface="+mn-lt"/>
                <a:cs typeface="+mn-lt"/>
              </a:rPr>
              <a:t>control</a:t>
            </a:r>
            <a:endParaRPr lang="de-CH" err="1">
              <a:solidFill>
                <a:schemeClr val="bg1"/>
              </a:solidFill>
            </a:endParaRPr>
          </a:p>
          <a:p>
            <a:pPr marL="285750" indent="-285750">
              <a:buFont typeface="Arial"/>
            </a:pPr>
            <a:r>
              <a:rPr lang="de-CH">
                <a:solidFill>
                  <a:schemeClr val="bg1"/>
                </a:solidFill>
                <a:ea typeface="+mn-lt"/>
                <a:cs typeface="+mn-lt"/>
              </a:rPr>
              <a:t>Clear </a:t>
            </a:r>
            <a:r>
              <a:rPr lang="de-CH" err="1">
                <a:solidFill>
                  <a:schemeClr val="bg1"/>
                </a:solidFill>
                <a:ea typeface="+mn-lt"/>
                <a:cs typeface="+mn-lt"/>
              </a:rPr>
              <a:t>task</a:t>
            </a:r>
            <a:r>
              <a:rPr lang="de-CH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CH" err="1">
                <a:solidFill>
                  <a:schemeClr val="bg1"/>
                </a:solidFill>
                <a:ea typeface="+mn-lt"/>
                <a:cs typeface="+mn-lt"/>
              </a:rPr>
              <a:t>distribution</a:t>
            </a:r>
            <a:endParaRPr lang="de-CH" err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CH">
              <a:solidFill>
                <a:schemeClr val="bg1"/>
              </a:solidFill>
            </a:endParaRPr>
          </a:p>
          <a:p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1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E94EFF87-CC7E-6E70-81E8-F4D165FAD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F16DC4-B02A-AFD1-7070-89C0F649A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de-CH">
              <a:solidFill>
                <a:srgbClr val="FFFFFF"/>
              </a:solidFill>
            </a:endParaRPr>
          </a:p>
          <a:p>
            <a:endParaRPr lang="de-CH">
              <a:solidFill>
                <a:srgbClr val="FFFFFF"/>
              </a:solidFill>
            </a:endParaRPr>
          </a:p>
          <a:p>
            <a:endParaRPr lang="de-CH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D45853-5A24-6475-92B6-CF6B3C72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Rules </a:t>
            </a:r>
            <a:r>
              <a:rPr lang="de-CH" err="1">
                <a:solidFill>
                  <a:srgbClr val="FFFFFF"/>
                </a:solidFill>
              </a:rPr>
              <a:t>to</a:t>
            </a:r>
            <a:r>
              <a:rPr lang="de-CH">
                <a:solidFill>
                  <a:srgbClr val="FFFFFF"/>
                </a:solidFill>
              </a:rPr>
              <a:t>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8D7CC-8598-9F93-CD52-445B8D3674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176" t="-7" r="624" b="7604"/>
          <a:stretch/>
        </p:blipFill>
        <p:spPr>
          <a:xfrm>
            <a:off x="5252695" y="1155072"/>
            <a:ext cx="5699399" cy="4886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18555-018C-F67E-1B5F-E08C778FA57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68" b="7885"/>
          <a:stretch/>
        </p:blipFill>
        <p:spPr>
          <a:xfrm>
            <a:off x="837778" y="1290457"/>
            <a:ext cx="3581301" cy="46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6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9C1819FD-83BB-FC20-E164-3D5109B2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399D5DA-8CE3-DDF1-4AB6-5C629E47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Technology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DCEC6-3CF5-E59B-8B10-DF5C8F14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Calibri"/>
                <a:ea typeface="Calibri"/>
                <a:cs typeface="Times New Roman"/>
              </a:rPr>
              <a:t> </a:t>
            </a:r>
            <a:endParaRPr lang="de-CH" sz="2400">
              <a:latin typeface="Calibri"/>
              <a:ea typeface="Calibri"/>
              <a:cs typeface="Times New Roman"/>
            </a:endParaRPr>
          </a:p>
          <a:p>
            <a:pPr marL="285750" indent="-285750"/>
            <a:r>
              <a:rPr lang="en-US" sz="2400">
                <a:effectLst/>
                <a:latin typeface="Calibri"/>
                <a:ea typeface="Calibri"/>
                <a:cs typeface="Times New Roman"/>
              </a:rPr>
              <a:t>Hamachi</a:t>
            </a:r>
            <a:endParaRPr lang="de-CH" sz="2400">
              <a:latin typeface="Calibri"/>
              <a:ea typeface="Calibri"/>
              <a:cs typeface="Times New Roman"/>
            </a:endParaRPr>
          </a:p>
          <a:p>
            <a:pPr marL="285750" indent="-285750"/>
            <a:r>
              <a:rPr lang="en-US" sz="2400">
                <a:effectLst/>
                <a:latin typeface="Calibri"/>
                <a:ea typeface="Calibri"/>
                <a:cs typeface="Times New Roman"/>
              </a:rPr>
              <a:t>Lombok </a:t>
            </a:r>
            <a:endParaRPr lang="de-CH" sz="2400">
              <a:latin typeface="Calibri"/>
              <a:ea typeface="Calibri"/>
              <a:cs typeface="Times New Roman"/>
            </a:endParaRPr>
          </a:p>
          <a:p>
            <a:pPr marL="285750" indent="-285750"/>
            <a:r>
              <a:rPr lang="en-US" sz="2400">
                <a:latin typeface="Calibri"/>
                <a:ea typeface="Calibri"/>
                <a:cs typeface="Times New Roman"/>
              </a:rPr>
              <a:t>Code</a:t>
            </a:r>
            <a:r>
              <a:rPr lang="en-US" sz="2400">
                <a:effectLst/>
                <a:latin typeface="Calibri"/>
                <a:ea typeface="Calibri"/>
                <a:cs typeface="Times New Roman"/>
              </a:rPr>
              <a:t> with me</a:t>
            </a:r>
            <a:endParaRPr lang="en-US" sz="2400">
              <a:latin typeface="Calibri"/>
              <a:ea typeface="Calibri"/>
              <a:cs typeface="Times New Roman"/>
            </a:endParaRPr>
          </a:p>
          <a:p>
            <a:pPr marL="285750" indent="-285750"/>
            <a:r>
              <a:rPr lang="en-US" sz="2400">
                <a:effectLst/>
                <a:latin typeface="Calibri"/>
                <a:ea typeface="Calibri"/>
                <a:cs typeface="Times New Roman"/>
              </a:rPr>
              <a:t>Reflection library</a:t>
            </a:r>
            <a:r>
              <a:rPr lang="en-US" sz="2400">
                <a:latin typeface="Calibri"/>
                <a:ea typeface="Calibri"/>
                <a:cs typeface="Times New Roman"/>
              </a:rPr>
              <a:t> </a:t>
            </a:r>
            <a:endParaRPr lang="de-CH" sz="240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2803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AE6C2133-A445-01FE-0D80-DF288DC1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7493DF-8A5C-E0E1-D9C5-D0174CFE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ptos"/>
              </a:rPr>
              <a:t>🧑‍🤝‍🧑 </a:t>
            </a:r>
            <a:r>
              <a:rPr lang="en-US" b="1">
                <a:solidFill>
                  <a:srgbClr val="FFFFFF"/>
                </a:solidFill>
                <a:latin typeface="Aptos"/>
              </a:rPr>
              <a:t>Team Collaboration</a:t>
            </a:r>
            <a:endParaRPr lang="en-US">
              <a:solidFill>
                <a:srgbClr val="FFFFFF"/>
              </a:solidFill>
              <a:latin typeface="Aptos"/>
            </a:endParaRPr>
          </a:p>
          <a:p>
            <a:r>
              <a:rPr lang="en-US">
                <a:solidFill>
                  <a:srgbClr val="FFFFFF"/>
                </a:solidFill>
                <a:latin typeface="Aptos"/>
              </a:rPr>
              <a:t>🔀 </a:t>
            </a:r>
            <a:r>
              <a:rPr lang="en-US" b="1">
                <a:solidFill>
                  <a:srgbClr val="FFFFFF"/>
                </a:solidFill>
                <a:latin typeface="Aptos"/>
              </a:rPr>
              <a:t>Version Control </a:t>
            </a:r>
            <a:r>
              <a:rPr lang="en-US" b="1" i="0">
                <a:solidFill>
                  <a:srgbClr val="FFFFFF"/>
                </a:solidFill>
                <a:effectLst/>
                <a:latin typeface="Aptos"/>
              </a:rPr>
              <a:t>(</a:t>
            </a:r>
            <a:r>
              <a:rPr lang="en-US" b="1">
                <a:solidFill>
                  <a:srgbClr val="FFFFFF"/>
                </a:solidFill>
                <a:latin typeface="Aptos"/>
              </a:rPr>
              <a:t>GitHub</a:t>
            </a:r>
            <a:r>
              <a:rPr lang="en-US" b="1" i="0">
                <a:solidFill>
                  <a:srgbClr val="FFFFFF"/>
                </a:solidFill>
                <a:effectLst/>
                <a:latin typeface="Aptos"/>
              </a:rPr>
              <a:t>)</a:t>
            </a:r>
            <a:endParaRPr lang="en-US" b="1">
              <a:solidFill>
                <a:srgbClr val="FFFFFF"/>
              </a:solidFill>
              <a:latin typeface="Aptos"/>
            </a:endParaRPr>
          </a:p>
          <a:p>
            <a:r>
              <a:rPr lang="en-US">
                <a:solidFill>
                  <a:srgbClr val="FFFFFF"/>
                </a:solidFill>
                <a:latin typeface="Aptos"/>
              </a:rPr>
              <a:t>🕵️ </a:t>
            </a:r>
            <a:r>
              <a:rPr lang="en-US" b="1">
                <a:solidFill>
                  <a:srgbClr val="FFFFFF"/>
                </a:solidFill>
                <a:latin typeface="Aptos"/>
              </a:rPr>
              <a:t>Code Review</a:t>
            </a:r>
            <a:endParaRPr lang="en-US">
              <a:solidFill>
                <a:srgbClr val="FFFFFF"/>
              </a:solidFill>
              <a:latin typeface="Aptos"/>
            </a:endParaRPr>
          </a:p>
          <a:p>
            <a:r>
              <a:rPr lang="en-US">
                <a:solidFill>
                  <a:srgbClr val="FFFFFF"/>
                </a:solidFill>
                <a:latin typeface="Aptos"/>
              </a:rPr>
              <a:t>📐 </a:t>
            </a:r>
            <a:r>
              <a:rPr lang="en-US" b="1">
                <a:solidFill>
                  <a:srgbClr val="FFFFFF"/>
                </a:solidFill>
                <a:latin typeface="Aptos"/>
              </a:rPr>
              <a:t>Coding Standards</a:t>
            </a:r>
            <a:endParaRPr lang="en-US">
              <a:solidFill>
                <a:srgbClr val="FFFFFF"/>
              </a:solidFill>
              <a:latin typeface="Aptos"/>
            </a:endParaRPr>
          </a:p>
          <a:p>
            <a:endParaRPr lang="en-US">
              <a:solidFill>
                <a:srgbClr val="FFFFFF"/>
              </a:solidFill>
              <a:latin typeface="Arial"/>
              <a:cs typeface="Arial"/>
            </a:endParaRPr>
          </a:p>
          <a:p>
            <a:endParaRPr lang="de-CH">
              <a:solidFill>
                <a:srgbClr val="FFFFFF"/>
              </a:solidFill>
              <a:latin typeface="Aptos"/>
            </a:endParaRPr>
          </a:p>
          <a:p>
            <a:endParaRPr lang="en-US" b="0" i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>
              <a:solidFill>
                <a:srgbClr val="FFFFFF"/>
              </a:solidFill>
              <a:latin typeface="-apple-system"/>
            </a:endParaRPr>
          </a:p>
          <a:p>
            <a:endParaRPr lang="de-CH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881D8D-5B45-681E-50DC-DB5D731C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QA-Concept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803F8-55DE-8919-02A0-530BB82DC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452" y="1409700"/>
            <a:ext cx="53911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49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C7F4-A623-2BF4-0EDC-7CBB3B7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solidFill>
                  <a:srgbClr val="FFFFFF"/>
                </a:solidFill>
              </a:rPr>
              <a:t>QA-Concept</a:t>
            </a:r>
            <a:endParaRPr lang="en-US"/>
          </a:p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F9520-68AA-3952-2819-7AD641711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437C61FE-8413-FDAD-7222-C62FDD1A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98E9BE50-4143-A4C6-8D78-4C5C094EA7D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>
                <a:solidFill>
                  <a:srgbClr val="FFFFFF"/>
                </a:solidFill>
              </a:rPr>
              <a:t>QA-Concept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09F24-2CFB-713A-1FEE-1CBE25E6E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58" y="1711704"/>
            <a:ext cx="5400933" cy="4073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8CEDB-7C15-234E-9FF1-774D39C17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55" y="1689412"/>
            <a:ext cx="5410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9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078C6618-59C7-17D4-CB22-E696C639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-31025" y="1"/>
            <a:ext cx="1225072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1E337E2-59DC-F990-CCBC-8458D495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501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About Think Outside The Room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EFF37D-5913-3C8A-7B4B-3845DD03B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7460" r="82248" b="69121"/>
          <a:stretch/>
        </p:blipFill>
        <p:spPr bwMode="auto">
          <a:xfrm>
            <a:off x="8801526" y="3948753"/>
            <a:ext cx="1208942" cy="14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97154A-D67C-8F48-98D9-EB7572FFC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0" t="16090" r="59615" b="61832"/>
          <a:stretch/>
        </p:blipFill>
        <p:spPr bwMode="auto">
          <a:xfrm>
            <a:off x="7371530" y="4503688"/>
            <a:ext cx="517490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C215C-EC85-BD1F-AE34-B37B5D0A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59" y="171922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de-DE" sz="2000" b="1" dirty="0">
                <a:solidFill>
                  <a:srgbClr val="FFFFFF"/>
                </a:solidFill>
                <a:latin typeface="Arial"/>
                <a:cs typeface="Arial"/>
              </a:rPr>
              <a:t>Genre: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 2D Jump and Run Puzzles- </a:t>
            </a:r>
            <a:r>
              <a:rPr lang="de-DE" sz="2000" err="1">
                <a:solidFill>
                  <a:srgbClr val="FFFFFF"/>
                </a:solidFill>
                <a:latin typeface="Arial"/>
                <a:cs typeface="Arial"/>
              </a:rPr>
              <a:t>Platformer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de-DE" sz="200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de-DE" sz="2000" b="1" dirty="0">
                <a:solidFill>
                  <a:srgbClr val="FFFFFF"/>
                </a:solidFill>
                <a:latin typeface="Segoe UI"/>
                <a:cs typeface="Segoe UI"/>
              </a:rPr>
              <a:t>Players:</a:t>
            </a:r>
            <a:r>
              <a:rPr lang="de-DE" sz="2000" dirty="0">
                <a:solidFill>
                  <a:srgbClr val="FFFFFF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2 Players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a Character Twist</a:t>
            </a:r>
            <a:endParaRPr lang="en-US" sz="20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endParaRPr lang="de-DE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de-DE" sz="2000" b="1" dirty="0">
                <a:solidFill>
                  <a:srgbClr val="FFFFFF"/>
                </a:solidFill>
                <a:latin typeface="Segoe UI"/>
                <a:cs typeface="Segoe UI"/>
              </a:rPr>
              <a:t>Goal :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 finish 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skillful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jumping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, puzzle 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solving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cooperation</a:t>
            </a:r>
            <a:r>
              <a:rPr lang="de-CH" dirty="0">
                <a:solidFill>
                  <a:srgbClr val="FFFFFF"/>
                </a:solidFill>
              </a:rPr>
              <a:t>	</a:t>
            </a:r>
            <a:endParaRPr lang="de-CH" dirty="0"/>
          </a:p>
          <a:p>
            <a:endParaRPr lang="de-CH">
              <a:solidFill>
                <a:srgbClr val="FFFFFF"/>
              </a:solidFill>
            </a:endParaRPr>
          </a:p>
          <a:p>
            <a:endParaRPr lang="de-C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58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D7206-D99E-0F6C-20AE-0447E4B5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27C7E9C6-325E-E3ED-EED7-AE1521DD0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63730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085049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6462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9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6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51046"/>
                  </a:ext>
                </a:extLst>
              </a:tr>
            </a:tbl>
          </a:graphicData>
        </a:graphic>
      </p:graphicFrame>
      <p:sp>
        <p:nvSpPr>
          <p:cNvPr id="5" name="Rectangle 9">
            <a:extLst>
              <a:ext uri="{FF2B5EF4-FFF2-40B4-BE49-F238E27FC236}">
                <a16:creationId xmlns:a16="http://schemas.microsoft.com/office/drawing/2014/main" id="{52101DE3-56B0-FDF8-64B2-F05D3392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58DFB5AF-01CF-88B6-CD96-2028B36E3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20461" y="0"/>
            <a:ext cx="1225072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DFF44A9A-82A2-FC2D-1A1E-2E69D1301B72}"/>
              </a:ext>
            </a:extLst>
          </p:cNvPr>
          <p:cNvSpPr txBox="1">
            <a:spLocks/>
          </p:cNvSpPr>
          <p:nvPr/>
        </p:nvSpPr>
        <p:spPr>
          <a:xfrm>
            <a:off x="838200" y="2275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>
                <a:solidFill>
                  <a:srgbClr val="FFFFFF"/>
                </a:solidFill>
              </a:rPr>
              <a:t>About Think Outside The Room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0C25EE2-298E-F88B-45BB-0AFEDCBB2B30}"/>
              </a:ext>
            </a:extLst>
          </p:cNvPr>
          <p:cNvSpPr txBox="1">
            <a:spLocks/>
          </p:cNvSpPr>
          <p:nvPr/>
        </p:nvSpPr>
        <p:spPr>
          <a:xfrm>
            <a:off x="888023" y="17805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>
              <a:solidFill>
                <a:srgbClr val="FFFFFF"/>
              </a:solidFill>
            </a:endParaRPr>
          </a:p>
          <a:p>
            <a:endParaRPr lang="de-CH">
              <a:solidFill>
                <a:srgbClr val="FFFFFF"/>
              </a:solidFill>
            </a:endParaRPr>
          </a:p>
          <a:p>
            <a:endParaRPr lang="de-CH">
              <a:solidFill>
                <a:srgbClr val="FFFFFF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873BEA5-209C-1C0F-54F6-7D2C2C934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7460" r="82248" b="69121"/>
          <a:stretch/>
        </p:blipFill>
        <p:spPr bwMode="auto">
          <a:xfrm>
            <a:off x="1016769" y="3753104"/>
            <a:ext cx="1208942" cy="14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20B63E9-A07A-67E1-1936-EB6162E57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0" t="16090" r="59615" b="61832"/>
          <a:stretch/>
        </p:blipFill>
        <p:spPr bwMode="auto">
          <a:xfrm>
            <a:off x="-361740" y="4266850"/>
            <a:ext cx="517490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D1B5E18-A932-8D68-1B71-BA3857FF6C15}"/>
              </a:ext>
            </a:extLst>
          </p:cNvPr>
          <p:cNvGrpSpPr/>
          <p:nvPr/>
        </p:nvGrpSpPr>
        <p:grpSpPr>
          <a:xfrm flipV="1">
            <a:off x="5954947" y="2930888"/>
            <a:ext cx="5066583" cy="1659977"/>
            <a:chOff x="3713306" y="1231657"/>
            <a:chExt cx="4885493" cy="2380223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46B721B6-AD88-B1FD-80E2-28D57CD2DEA2}"/>
                </a:ext>
              </a:extLst>
            </p:cNvPr>
            <p:cNvCxnSpPr>
              <a:cxnSpLocks/>
            </p:cNvCxnSpPr>
            <p:nvPr/>
          </p:nvCxnSpPr>
          <p:spPr>
            <a:xfrm>
              <a:off x="3713306" y="3611880"/>
              <a:ext cx="488549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1FDFA96A-55A0-E220-1353-2AFCB582A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1476" y="1231657"/>
              <a:ext cx="110" cy="23802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E711274-6AED-1825-AD1C-EF032CD6E6F4}"/>
              </a:ext>
            </a:extLst>
          </p:cNvPr>
          <p:cNvSpPr txBox="1"/>
          <p:nvPr/>
        </p:nvSpPr>
        <p:spPr>
          <a:xfrm>
            <a:off x="5956029" y="2378525"/>
            <a:ext cx="5073775" cy="21852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CH" sz="2800" b="1" err="1">
                <a:solidFill>
                  <a:schemeClr val="bg1"/>
                </a:solidFill>
              </a:rPr>
              <a:t>Mechanics</a:t>
            </a:r>
            <a:endParaRPr lang="en-US" sz="2800" b="1" err="1">
              <a:solidFill>
                <a:schemeClr val="bg1"/>
              </a:solidFill>
            </a:endParaRPr>
          </a:p>
          <a:p>
            <a:endParaRPr lang="de-CH">
              <a:solidFill>
                <a:schemeClr val="bg1"/>
              </a:solidFill>
            </a:endParaRPr>
          </a:p>
          <a:p>
            <a:r>
              <a:rPr lang="de-CH">
                <a:solidFill>
                  <a:schemeClr val="bg1"/>
                </a:solidFill>
              </a:rPr>
              <a:t>Jumping:       Up Arrow </a:t>
            </a:r>
            <a:r>
              <a:rPr lang="de-CH" err="1">
                <a:solidFill>
                  <a:schemeClr val="bg1"/>
                </a:solidFill>
              </a:rPr>
              <a:t>key</a:t>
            </a:r>
            <a:r>
              <a:rPr lang="de-CH">
                <a:solidFill>
                  <a:schemeClr val="bg1"/>
                </a:solidFill>
              </a:rPr>
              <a:t>   </a:t>
            </a:r>
            <a:endParaRPr lang="en-US">
              <a:solidFill>
                <a:schemeClr val="bg1"/>
              </a:solidFill>
            </a:endParaRPr>
          </a:p>
          <a:p>
            <a:r>
              <a:rPr lang="de-CH">
                <a:solidFill>
                  <a:schemeClr val="bg1"/>
                </a:solidFill>
              </a:rPr>
              <a:t>Movement:      </a:t>
            </a:r>
            <a:r>
              <a:rPr lang="de-CH" err="1">
                <a:solidFill>
                  <a:schemeClr val="bg1"/>
                </a:solidFill>
              </a:rPr>
              <a:t>Left</a:t>
            </a:r>
            <a:r>
              <a:rPr lang="de-CH">
                <a:solidFill>
                  <a:schemeClr val="bg1"/>
                </a:solidFill>
              </a:rPr>
              <a:t> &amp; Right Arrow </a:t>
            </a:r>
            <a:r>
              <a:rPr lang="de-CH" err="1">
                <a:solidFill>
                  <a:schemeClr val="bg1"/>
                </a:solidFill>
              </a:rPr>
              <a:t>keys</a:t>
            </a:r>
          </a:p>
          <a:p>
            <a:r>
              <a:rPr lang="de-CH">
                <a:solidFill>
                  <a:schemeClr val="bg1"/>
                </a:solidFill>
              </a:rPr>
              <a:t>Grabbing:         hold E</a:t>
            </a:r>
            <a:endParaRPr lang="en-US">
              <a:solidFill>
                <a:schemeClr val="bg1"/>
              </a:solidFill>
            </a:endParaRPr>
          </a:p>
          <a:p>
            <a:r>
              <a:rPr lang="de-CH" err="1">
                <a:solidFill>
                  <a:schemeClr val="bg1"/>
                </a:solidFill>
              </a:rPr>
              <a:t>Throwing</a:t>
            </a:r>
            <a:r>
              <a:rPr lang="de-CH">
                <a:solidFill>
                  <a:schemeClr val="bg1"/>
                </a:solidFill>
              </a:rPr>
              <a:t>:         hold F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</vt:lpstr>
      <vt:lpstr>Think Outside The Room</vt:lpstr>
      <vt:lpstr>Progress Report</vt:lpstr>
      <vt:lpstr>PowerPoint Presentation</vt:lpstr>
      <vt:lpstr>Rules to Code</vt:lpstr>
      <vt:lpstr>Technology</vt:lpstr>
      <vt:lpstr>QA-Concept</vt:lpstr>
      <vt:lpstr>QA-Concept </vt:lpstr>
      <vt:lpstr>About Think Outside The Room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Tran</dc:creator>
  <cp:revision>45</cp:revision>
  <dcterms:created xsi:type="dcterms:W3CDTF">2025-04-07T09:54:57Z</dcterms:created>
  <dcterms:modified xsi:type="dcterms:W3CDTF">2025-04-09T14:45:13Z</dcterms:modified>
</cp:coreProperties>
</file>