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0" r:id="rId3"/>
    <p:sldId id="258" r:id="rId4"/>
    <p:sldId id="261" r:id="rId5"/>
    <p:sldId id="262" r:id="rId6"/>
    <p:sldId id="259" r:id="rId7"/>
    <p:sldId id="264" r:id="rId8"/>
    <p:sldId id="268" r:id="rId9"/>
    <p:sldId id="269" r:id="rId10"/>
    <p:sldId id="260" r:id="rId11"/>
    <p:sldId id="266" r:id="rId12"/>
    <p:sldId id="267" r:id="rId13"/>
    <p:sldId id="271"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21"/>
    <a:srgbClr val="BABA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A140C5-E9A8-4B05-A31F-242A72305AA1}" v="1405" dt="2025-03-05T12:29:41.805"/>
    <p1510:client id="{9E9F0BBA-61FD-F86C-06C6-F40D37041C49}" v="47" dt="2025-03-05T11:57:29.547"/>
    <p1510:client id="{F4109E1F-1E1D-4000-B2EA-2EA2A6B2C9B9}" v="23" dt="2025-03-04T17:40:43.5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5" d="100"/>
          <a:sy n="55" d="100"/>
        </p:scale>
        <p:origin x="43"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6CE768-00B0-484D-88B6-55443FF83DC7}" type="datetimeFigureOut">
              <a:rPr lang="de-CH" smtClean="0"/>
              <a:t>06.03.2025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601A89-DBFB-4F6A-83EE-ADE86D57FE12}" type="slidenum">
              <a:rPr lang="de-CH" smtClean="0"/>
              <a:t>‹Nr.›</a:t>
            </a:fld>
            <a:endParaRPr lang="de-CH"/>
          </a:p>
        </p:txBody>
      </p:sp>
    </p:spTree>
    <p:extLst>
      <p:ext uri="{BB962C8B-B14F-4D97-AF65-F5344CB8AC3E}">
        <p14:creationId xmlns:p14="http://schemas.microsoft.com/office/powerpoint/2010/main" val="3959470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5"/>
          </p:nvPr>
        </p:nvSpPr>
        <p:spPr/>
        <p:txBody>
          <a:bodyPr/>
          <a:lstStyle/>
          <a:p>
            <a:fld id="{D3601A89-DBFB-4F6A-83EE-ADE86D57FE12}" type="slidenum">
              <a:rPr lang="de-CH" smtClean="0"/>
              <a:t>1</a:t>
            </a:fld>
            <a:endParaRPr lang="de-CH"/>
          </a:p>
        </p:txBody>
      </p:sp>
    </p:spTree>
    <p:extLst>
      <p:ext uri="{BB962C8B-B14F-4D97-AF65-F5344CB8AC3E}">
        <p14:creationId xmlns:p14="http://schemas.microsoft.com/office/powerpoint/2010/main" val="4175066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5"/>
          </p:nvPr>
        </p:nvSpPr>
        <p:spPr/>
        <p:txBody>
          <a:bodyPr/>
          <a:lstStyle/>
          <a:p>
            <a:fld id="{D3601A89-DBFB-4F6A-83EE-ADE86D57FE12}" type="slidenum">
              <a:rPr lang="de-CH" smtClean="0"/>
              <a:t>12</a:t>
            </a:fld>
            <a:endParaRPr lang="de-CH"/>
          </a:p>
        </p:txBody>
      </p:sp>
    </p:spTree>
    <p:extLst>
      <p:ext uri="{BB962C8B-B14F-4D97-AF65-F5344CB8AC3E}">
        <p14:creationId xmlns:p14="http://schemas.microsoft.com/office/powerpoint/2010/main" val="2302575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a:p>
        </p:txBody>
      </p:sp>
      <p:sp>
        <p:nvSpPr>
          <p:cNvPr id="4" name="Slide Number Placeholder 3"/>
          <p:cNvSpPr>
            <a:spLocks noGrp="1"/>
          </p:cNvSpPr>
          <p:nvPr>
            <p:ph type="sldNum" sz="quarter" idx="5"/>
          </p:nvPr>
        </p:nvSpPr>
        <p:spPr/>
        <p:txBody>
          <a:bodyPr/>
          <a:lstStyle/>
          <a:p>
            <a:fld id="{D3601A89-DBFB-4F6A-83EE-ADE86D57FE12}" type="slidenum">
              <a:rPr lang="de-CH" smtClean="0"/>
              <a:t>13</a:t>
            </a:fld>
            <a:endParaRPr lang="de-CH"/>
          </a:p>
        </p:txBody>
      </p:sp>
    </p:spTree>
    <p:extLst>
      <p:ext uri="{BB962C8B-B14F-4D97-AF65-F5344CB8AC3E}">
        <p14:creationId xmlns:p14="http://schemas.microsoft.com/office/powerpoint/2010/main" val="813683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277A2-4A97-A02D-E381-8C2B2FACA6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6C7512-1C29-713B-CEE9-59443B8173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14D769-008A-F801-C2C8-1DEAA668301A}"/>
              </a:ext>
            </a:extLst>
          </p:cNvPr>
          <p:cNvSpPr>
            <a:spLocks noGrp="1"/>
          </p:cNvSpPr>
          <p:nvPr>
            <p:ph type="body" idx="1"/>
          </p:nvPr>
        </p:nvSpPr>
        <p:spPr/>
        <p:txBody>
          <a:bodyPr/>
          <a:lstStyle/>
          <a:p>
            <a:endParaRPr lang="de-CH"/>
          </a:p>
        </p:txBody>
      </p:sp>
      <p:sp>
        <p:nvSpPr>
          <p:cNvPr id="4" name="Slide Number Placeholder 3">
            <a:extLst>
              <a:ext uri="{FF2B5EF4-FFF2-40B4-BE49-F238E27FC236}">
                <a16:creationId xmlns:a16="http://schemas.microsoft.com/office/drawing/2014/main" id="{695EE81C-69CE-E8FD-9792-FF6740D04FDD}"/>
              </a:ext>
            </a:extLst>
          </p:cNvPr>
          <p:cNvSpPr>
            <a:spLocks noGrp="1"/>
          </p:cNvSpPr>
          <p:nvPr>
            <p:ph type="sldNum" sz="quarter" idx="5"/>
          </p:nvPr>
        </p:nvSpPr>
        <p:spPr/>
        <p:txBody>
          <a:bodyPr/>
          <a:lstStyle/>
          <a:p>
            <a:fld id="{D3601A89-DBFB-4F6A-83EE-ADE86D57FE12}" type="slidenum">
              <a:rPr lang="de-CH" smtClean="0"/>
              <a:t>2</a:t>
            </a:fld>
            <a:endParaRPr lang="de-CH"/>
          </a:p>
        </p:txBody>
      </p:sp>
    </p:spTree>
    <p:extLst>
      <p:ext uri="{BB962C8B-B14F-4D97-AF65-F5344CB8AC3E}">
        <p14:creationId xmlns:p14="http://schemas.microsoft.com/office/powerpoint/2010/main" val="1225033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Do you remember the thrill of playing </a:t>
            </a:r>
            <a:r>
              <a:rPr lang="en-US" sz="18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Super Mario</a:t>
            </a: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or </a:t>
            </a:r>
            <a:r>
              <a:rPr lang="en-US" sz="18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Fireboy and </a:t>
            </a:r>
            <a:r>
              <a:rPr lang="en-US" sz="1800" b="1" kern="100" dirty="0" err="1">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Watergirl</a:t>
            </a: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Spending hours at your parents computer , solving puzzles, overcoming levels, and learning the power of teamwork.</a:t>
            </a:r>
            <a:endParaRPr lang="de-CH"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These games taught us patience, problem-solving, and trust – and that’s exactly what we wanted to bring back. Our new game captures the nostalgia of those classics but with a new twist!</a:t>
            </a:r>
            <a:endParaRPr lang="de-CH"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endParaRPr lang="de-CH"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Our Game is a 2D jump and run Puzzle platformer for four players. But here’s the catch – each character is controlled by two players at the same time. A real challenge that can only be mastered through communication and cooperation. </a:t>
            </a:r>
            <a:endParaRPr lang="de-CH"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The goal is to complete the level together – through skillful jumping, puzzle solving and cooperative mechanics. </a:t>
            </a:r>
            <a:endParaRPr lang="de-CH"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CH" dirty="0"/>
          </a:p>
        </p:txBody>
      </p:sp>
      <p:sp>
        <p:nvSpPr>
          <p:cNvPr id="4" name="Slide Number Placeholder 3"/>
          <p:cNvSpPr>
            <a:spLocks noGrp="1"/>
          </p:cNvSpPr>
          <p:nvPr>
            <p:ph type="sldNum" sz="quarter" idx="5"/>
          </p:nvPr>
        </p:nvSpPr>
        <p:spPr/>
        <p:txBody>
          <a:bodyPr/>
          <a:lstStyle/>
          <a:p>
            <a:fld id="{D3601A89-DBFB-4F6A-83EE-ADE86D57FE12}" type="slidenum">
              <a:rPr lang="de-CH" smtClean="0"/>
              <a:t>3</a:t>
            </a:fld>
            <a:endParaRPr lang="de-CH"/>
          </a:p>
        </p:txBody>
      </p:sp>
    </p:spTree>
    <p:extLst>
      <p:ext uri="{BB962C8B-B14F-4D97-AF65-F5344CB8AC3E}">
        <p14:creationId xmlns:p14="http://schemas.microsoft.com/office/powerpoint/2010/main" val="2336080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ct val="107000"/>
              </a:lnSpc>
              <a:spcAft>
                <a:spcPts val="800"/>
              </a:spcAft>
            </a:pP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Our level design is more than just platforms and obstacles. It’s a challenge that forces teamwork.</a:t>
            </a:r>
            <a:endParaRPr lang="de-CH"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There are Moving and standing platforms, which require perfect synchronization. With </a:t>
            </a:r>
            <a:endParaRPr lang="de-CH"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Interactive Camera Control</a:t>
            </a: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so that the perspective dynamically shifts to highlight challenges.  and </a:t>
            </a:r>
            <a:endParaRPr lang="de-CH"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Items</a:t>
            </a: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like A flashlight, a rope, boxes—simple objects that become powerful tools in the right hands.</a:t>
            </a:r>
            <a:endParaRPr lang="de-CH"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Each section of the game is designed so that players can only progress by combining their skills and truly acting as a team</a:t>
            </a:r>
            <a:endParaRPr lang="de-CH"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CH" dirty="0"/>
          </a:p>
        </p:txBody>
      </p:sp>
      <p:sp>
        <p:nvSpPr>
          <p:cNvPr id="4" name="Foliennummernplatzhalter 3"/>
          <p:cNvSpPr>
            <a:spLocks noGrp="1"/>
          </p:cNvSpPr>
          <p:nvPr>
            <p:ph type="sldNum" sz="quarter" idx="5"/>
          </p:nvPr>
        </p:nvSpPr>
        <p:spPr/>
        <p:txBody>
          <a:bodyPr/>
          <a:lstStyle/>
          <a:p>
            <a:fld id="{D3601A89-DBFB-4F6A-83EE-ADE86D57FE12}" type="slidenum">
              <a:rPr lang="de-CH" smtClean="0"/>
              <a:t>4</a:t>
            </a:fld>
            <a:endParaRPr lang="de-CH"/>
          </a:p>
        </p:txBody>
      </p:sp>
    </p:spTree>
    <p:extLst>
      <p:ext uri="{BB962C8B-B14F-4D97-AF65-F5344CB8AC3E}">
        <p14:creationId xmlns:p14="http://schemas.microsoft.com/office/powerpoint/2010/main" val="3480773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One player controls movement and throwing, while the other controls jumping and grabbing. It sounds simple, right? But the moment you start playing, you realize just how much coordination, communication, and trust it requires.</a:t>
            </a:r>
            <a:endParaRPr lang="de-CH"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de-CH" dirty="0"/>
          </a:p>
        </p:txBody>
      </p:sp>
      <p:sp>
        <p:nvSpPr>
          <p:cNvPr id="4" name="Foliennummernplatzhalter 3"/>
          <p:cNvSpPr>
            <a:spLocks noGrp="1"/>
          </p:cNvSpPr>
          <p:nvPr>
            <p:ph type="sldNum" sz="quarter" idx="5"/>
          </p:nvPr>
        </p:nvSpPr>
        <p:spPr/>
        <p:txBody>
          <a:bodyPr/>
          <a:lstStyle/>
          <a:p>
            <a:fld id="{D3601A89-DBFB-4F6A-83EE-ADE86D57FE12}" type="slidenum">
              <a:rPr lang="de-CH" smtClean="0"/>
              <a:t>5</a:t>
            </a:fld>
            <a:endParaRPr lang="de-CH"/>
          </a:p>
        </p:txBody>
      </p:sp>
    </p:spTree>
    <p:extLst>
      <p:ext uri="{BB962C8B-B14F-4D97-AF65-F5344CB8AC3E}">
        <p14:creationId xmlns:p14="http://schemas.microsoft.com/office/powerpoint/2010/main" val="3534385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B8DB9-DE93-68F6-3022-E1D325037E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C7C335-4851-9917-2CFB-016414BF5C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934621-4A75-451E-10F6-098C20415BBF}"/>
              </a:ext>
            </a:extLst>
          </p:cNvPr>
          <p:cNvSpPr>
            <a:spLocks noGrp="1"/>
          </p:cNvSpPr>
          <p:nvPr>
            <p:ph type="body" idx="1"/>
          </p:nvPr>
        </p:nvSpPr>
        <p:spPr/>
        <p:txBody>
          <a:bodyPr/>
          <a:lstStyle/>
          <a:p>
            <a:r>
              <a:rPr lang="en-US"/>
              <a:t>Our game is built using </a:t>
            </a:r>
            <a:r>
              <a:rPr lang="en-US" b="1"/>
              <a:t>Java 21</a:t>
            </a:r>
            <a:r>
              <a:rPr lang="en-US"/>
              <a:t> and relies on a </a:t>
            </a:r>
            <a:r>
              <a:rPr lang="en-US" b="1"/>
              <a:t>text-based network protocol</a:t>
            </a:r>
            <a:r>
              <a:rPr lang="en-US"/>
              <a:t> for efficient communication. It is optimized for </a:t>
            </a:r>
            <a:r>
              <a:rPr lang="en-US" b="1"/>
              <a:t>standard hardware</a:t>
            </a:r>
            <a:r>
              <a:rPr lang="en-US"/>
              <a:t> and runs within a </a:t>
            </a:r>
            <a:r>
              <a:rPr lang="en-US" b="1"/>
              <a:t>university-controlled network</a:t>
            </a:r>
            <a:r>
              <a:rPr lang="en-US"/>
              <a:t>. Security is a top priority, with </a:t>
            </a:r>
            <a:r>
              <a:rPr lang="en-US" b="1"/>
              <a:t>encrypted authentication and communication</a:t>
            </a:r>
            <a:r>
              <a:rPr lang="en-US"/>
              <a:t> ensuring a safe multiplayer experience.</a:t>
            </a:r>
            <a:br>
              <a:rPr lang="en-US"/>
            </a:br>
            <a:br>
              <a:rPr lang="en-US"/>
            </a:br>
            <a:br>
              <a:rPr lang="de-CH">
                <a:cs typeface="+mn-lt"/>
              </a:rPr>
            </a:br>
            <a:endParaRPr lang="de-CH"/>
          </a:p>
        </p:txBody>
      </p:sp>
      <p:sp>
        <p:nvSpPr>
          <p:cNvPr id="4" name="Slide Number Placeholder 3">
            <a:extLst>
              <a:ext uri="{FF2B5EF4-FFF2-40B4-BE49-F238E27FC236}">
                <a16:creationId xmlns:a16="http://schemas.microsoft.com/office/drawing/2014/main" id="{B2ED74A9-2556-BF13-8B2B-483B00DB2AFB}"/>
              </a:ext>
            </a:extLst>
          </p:cNvPr>
          <p:cNvSpPr>
            <a:spLocks noGrp="1"/>
          </p:cNvSpPr>
          <p:nvPr>
            <p:ph type="sldNum" sz="quarter" idx="5"/>
          </p:nvPr>
        </p:nvSpPr>
        <p:spPr/>
        <p:txBody>
          <a:bodyPr/>
          <a:lstStyle/>
          <a:p>
            <a:fld id="{D3601A89-DBFB-4F6A-83EE-ADE86D57FE12}" type="slidenum">
              <a:rPr lang="de-CH" smtClean="0"/>
              <a:t>7</a:t>
            </a:fld>
            <a:endParaRPr lang="de-CH"/>
          </a:p>
        </p:txBody>
      </p:sp>
    </p:spTree>
    <p:extLst>
      <p:ext uri="{BB962C8B-B14F-4D97-AF65-F5344CB8AC3E}">
        <p14:creationId xmlns:p14="http://schemas.microsoft.com/office/powerpoint/2010/main" val="606904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1AE97-965F-67BB-B262-2E5EACCA2E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80889D-0C95-9586-8386-F81A89FA72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17D9B8-C6A4-40AE-2AE4-9EFAA34EDCF6}"/>
              </a:ext>
            </a:extLst>
          </p:cNvPr>
          <p:cNvSpPr>
            <a:spLocks noGrp="1"/>
          </p:cNvSpPr>
          <p:nvPr>
            <p:ph type="body" idx="1"/>
          </p:nvPr>
        </p:nvSpPr>
        <p:spPr/>
        <p:txBody>
          <a:bodyPr/>
          <a:lstStyle/>
          <a:p>
            <a:r>
              <a:rPr lang="en-US"/>
              <a:t>To ensure a seamless and immersive gaming experience, our system is built on the following core functionalities:</a:t>
            </a:r>
          </a:p>
          <a:p>
            <a:r>
              <a:rPr lang="en-US"/>
              <a:t>🎯 </a:t>
            </a:r>
            <a:r>
              <a:rPr lang="en-US" b="1"/>
              <a:t>Robust Client-Server Architecture</a:t>
            </a:r>
            <a:r>
              <a:rPr lang="en-US"/>
              <a:t> </a:t>
            </a:r>
            <a:r>
              <a:rPr lang="en-US" i="1"/>
              <a:t>(F10)</a:t>
            </a:r>
            <a:br>
              <a:rPr lang="en-US"/>
            </a:br>
            <a:r>
              <a:rPr lang="en-US"/>
              <a:t>A custom-built </a:t>
            </a:r>
            <a:r>
              <a:rPr lang="en-US" b="1"/>
              <a:t>client-server connection</a:t>
            </a:r>
            <a:r>
              <a:rPr lang="en-US"/>
              <a:t> with an optimized </a:t>
            </a:r>
            <a:r>
              <a:rPr lang="en-US" b="1"/>
              <a:t>text-based protocol</a:t>
            </a:r>
            <a:r>
              <a:rPr lang="en-US"/>
              <a:t> ensures efficient communication and real-time responsiveness.</a:t>
            </a:r>
          </a:p>
          <a:p>
            <a:r>
              <a:rPr lang="en-US"/>
              <a:t>🔑 </a:t>
            </a:r>
            <a:r>
              <a:rPr lang="en-US" b="1"/>
              <a:t>User Authentication &amp; Lobby System</a:t>
            </a:r>
            <a:r>
              <a:rPr lang="en-US"/>
              <a:t> </a:t>
            </a:r>
            <a:r>
              <a:rPr lang="en-US" i="1"/>
              <a:t>(F11)</a:t>
            </a:r>
            <a:br>
              <a:rPr lang="en-US"/>
            </a:br>
            <a:r>
              <a:rPr lang="en-US"/>
              <a:t>Players can securely log in and join </a:t>
            </a:r>
            <a:r>
              <a:rPr lang="en-US" b="1"/>
              <a:t>game lobbies</a:t>
            </a:r>
            <a:r>
              <a:rPr lang="en-US"/>
              <a:t>, allowing smooth matchmaking and session management.</a:t>
            </a:r>
          </a:p>
          <a:p>
            <a:r>
              <a:rPr lang="en-US"/>
              <a:t>⚡ </a:t>
            </a:r>
            <a:r>
              <a:rPr lang="en-US" b="1"/>
              <a:t>Real-Time Gameplay Synchronization</a:t>
            </a:r>
            <a:r>
              <a:rPr lang="en-US"/>
              <a:t> </a:t>
            </a:r>
            <a:r>
              <a:rPr lang="en-US" i="1"/>
              <a:t>(F20)</a:t>
            </a:r>
            <a:br>
              <a:rPr lang="en-US"/>
            </a:br>
            <a:r>
              <a:rPr lang="en-US"/>
              <a:t>Every action is transmitted with minimal latency, ensuring a fluid and responsive </a:t>
            </a:r>
            <a:r>
              <a:rPr lang="en-US" b="1"/>
              <a:t>multiplayer experience</a:t>
            </a:r>
            <a:r>
              <a:rPr lang="en-US"/>
              <a:t>.</a:t>
            </a:r>
          </a:p>
          <a:p>
            <a:r>
              <a:rPr lang="en-US"/>
              <a:t>🎮 </a:t>
            </a:r>
            <a:r>
              <a:rPr lang="en-US" b="1"/>
              <a:t>Role-Specific Actions for Escapers</a:t>
            </a:r>
            <a:r>
              <a:rPr lang="en-US"/>
              <a:t> </a:t>
            </a:r>
            <a:r>
              <a:rPr lang="en-US" i="1"/>
              <a:t>(F21)</a:t>
            </a:r>
            <a:br>
              <a:rPr lang="en-US"/>
            </a:br>
            <a:r>
              <a:rPr lang="en-US"/>
              <a:t>Each player controlling the </a:t>
            </a:r>
            <a:r>
              <a:rPr lang="en-US" b="1"/>
              <a:t>Escaper</a:t>
            </a:r>
            <a:r>
              <a:rPr lang="en-US"/>
              <a:t> has a unique role—requiring precise coordination to navigate the game successfully.</a:t>
            </a:r>
          </a:p>
          <a:p>
            <a:r>
              <a:rPr lang="en-US"/>
              <a:t>📷 </a:t>
            </a:r>
            <a:r>
              <a:rPr lang="en-US" b="1"/>
              <a:t>Dynamic Camera System</a:t>
            </a:r>
            <a:r>
              <a:rPr lang="en-US"/>
              <a:t> </a:t>
            </a:r>
            <a:r>
              <a:rPr lang="en-US" i="1"/>
              <a:t>(F22)</a:t>
            </a:r>
            <a:br>
              <a:rPr lang="en-US"/>
            </a:br>
            <a:r>
              <a:rPr lang="en-US"/>
              <a:t>A smart, </a:t>
            </a:r>
            <a:r>
              <a:rPr lang="en-US" b="1"/>
              <a:t>adaptive camera system</a:t>
            </a:r>
            <a:r>
              <a:rPr lang="en-US"/>
              <a:t> keeps the action in focus, enhancing the player experience by ensuring visibility of critical gameplay elements.</a:t>
            </a:r>
          </a:p>
          <a:p>
            <a:r>
              <a:rPr lang="en-US"/>
              <a:t>🏆 </a:t>
            </a:r>
            <a:r>
              <a:rPr lang="en-US" b="1"/>
              <a:t>Game State Management</a:t>
            </a:r>
            <a:r>
              <a:rPr lang="en-US"/>
              <a:t> </a:t>
            </a:r>
            <a:r>
              <a:rPr lang="en-US" i="1"/>
              <a:t>(F30)</a:t>
            </a:r>
            <a:br>
              <a:rPr lang="en-US"/>
            </a:br>
            <a:r>
              <a:rPr lang="en-US"/>
              <a:t>Real-time handling of </a:t>
            </a:r>
            <a:r>
              <a:rPr lang="en-US" b="1"/>
              <a:t>collisions, win/loss conditions, and state persistence</a:t>
            </a:r>
            <a:r>
              <a:rPr lang="en-US"/>
              <a:t> ensures fair and accurate game mechanics.</a:t>
            </a:r>
          </a:p>
          <a:p>
            <a:r>
              <a:rPr lang="en-US"/>
              <a:t>💬 </a:t>
            </a:r>
            <a:r>
              <a:rPr lang="en-US" b="1"/>
              <a:t>In-Game &amp; Lobby Chat Support</a:t>
            </a:r>
            <a:r>
              <a:rPr lang="en-US"/>
              <a:t> </a:t>
            </a:r>
            <a:r>
              <a:rPr lang="en-US" i="1"/>
              <a:t>(F40)</a:t>
            </a:r>
            <a:br>
              <a:rPr lang="en-US"/>
            </a:br>
            <a:r>
              <a:rPr lang="en-US"/>
              <a:t>A built-in </a:t>
            </a:r>
            <a:r>
              <a:rPr lang="en-US" b="1"/>
              <a:t>communication system</a:t>
            </a:r>
            <a:r>
              <a:rPr lang="en-US"/>
              <a:t> allows players to strategize before and during the game, fostering teamwork and interaction.</a:t>
            </a:r>
          </a:p>
          <a:p>
            <a:br>
              <a:rPr lang="de-CH">
                <a:cs typeface="+mn-lt"/>
              </a:rPr>
            </a:br>
            <a:endParaRPr lang="de-CH"/>
          </a:p>
        </p:txBody>
      </p:sp>
      <p:sp>
        <p:nvSpPr>
          <p:cNvPr id="4" name="Slide Number Placeholder 3">
            <a:extLst>
              <a:ext uri="{FF2B5EF4-FFF2-40B4-BE49-F238E27FC236}">
                <a16:creationId xmlns:a16="http://schemas.microsoft.com/office/drawing/2014/main" id="{50E0A62D-B38E-744B-8827-AE824D67EEA3}"/>
              </a:ext>
            </a:extLst>
          </p:cNvPr>
          <p:cNvSpPr>
            <a:spLocks noGrp="1"/>
          </p:cNvSpPr>
          <p:nvPr>
            <p:ph type="sldNum" sz="quarter" idx="5"/>
          </p:nvPr>
        </p:nvSpPr>
        <p:spPr/>
        <p:txBody>
          <a:bodyPr/>
          <a:lstStyle/>
          <a:p>
            <a:fld id="{D3601A89-DBFB-4F6A-83EE-ADE86D57FE12}" type="slidenum">
              <a:rPr lang="de-CH" smtClean="0"/>
              <a:t>8</a:t>
            </a:fld>
            <a:endParaRPr lang="de-CH"/>
          </a:p>
        </p:txBody>
      </p:sp>
    </p:spTree>
    <p:extLst>
      <p:ext uri="{BB962C8B-B14F-4D97-AF65-F5344CB8AC3E}">
        <p14:creationId xmlns:p14="http://schemas.microsoft.com/office/powerpoint/2010/main" val="3349573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C54AAC-948B-C7A8-EBC9-01610305BB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B37990-017B-A261-9BCA-36EBC0033F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60FA7D-F8BB-C989-7ABA-8622FAD327B7}"/>
              </a:ext>
            </a:extLst>
          </p:cNvPr>
          <p:cNvSpPr>
            <a:spLocks noGrp="1"/>
          </p:cNvSpPr>
          <p:nvPr>
            <p:ph type="body" idx="1"/>
          </p:nvPr>
        </p:nvSpPr>
        <p:spPr/>
        <p:txBody>
          <a:bodyPr/>
          <a:lstStyle/>
          <a:p>
            <a:r>
              <a:rPr lang="de-DE"/>
              <a:t>Neben den funktionalen Aspekten muss unser System auch </a:t>
            </a:r>
            <a:r>
              <a:rPr lang="de-DE" b="1"/>
              <a:t>technische und leistungsbezogene Anforderungen</a:t>
            </a:r>
            <a:r>
              <a:rPr lang="de-DE"/>
              <a:t> erfüllen, um ein reibungsloses und sicheres Spielerlebnis zu garantieren:</a:t>
            </a:r>
          </a:p>
          <a:p>
            <a:r>
              <a:rPr lang="de-DE"/>
              <a:t>🚀 </a:t>
            </a:r>
            <a:r>
              <a:rPr lang="de-DE" b="1"/>
              <a:t>Smooth Performance – 30 FPS </a:t>
            </a:r>
            <a:r>
              <a:rPr lang="de-DE" b="1" err="1"/>
              <a:t>Stability</a:t>
            </a:r>
            <a:br>
              <a:rPr lang="de-DE"/>
            </a:br>
            <a:r>
              <a:rPr lang="de-DE"/>
              <a:t>Unser Spiel ist für </a:t>
            </a:r>
            <a:r>
              <a:rPr lang="de-DE" b="1"/>
              <a:t>flüssige 30 FPS</a:t>
            </a:r>
            <a:r>
              <a:rPr lang="de-DE"/>
              <a:t> optimiert, um ein konsistentes und reaktionsschnelles Spielerlebnis zu gewährleisten.</a:t>
            </a:r>
          </a:p>
          <a:p>
            <a:r>
              <a:rPr lang="de-DE"/>
              <a:t>📈 </a:t>
            </a:r>
            <a:r>
              <a:rPr lang="de-DE" b="1" err="1"/>
              <a:t>Scalability</a:t>
            </a:r>
            <a:r>
              <a:rPr lang="de-DE" b="1"/>
              <a:t> </a:t>
            </a:r>
            <a:r>
              <a:rPr lang="de-DE" b="1" err="1"/>
              <a:t>for</a:t>
            </a:r>
            <a:r>
              <a:rPr lang="de-DE" b="1"/>
              <a:t> Multiple Sessions</a:t>
            </a:r>
            <a:br>
              <a:rPr lang="de-DE"/>
            </a:br>
            <a:r>
              <a:rPr lang="de-DE"/>
              <a:t>Die Server-Architektur ermöglicht </a:t>
            </a:r>
            <a:r>
              <a:rPr lang="de-DE" b="1"/>
              <a:t>gleichzeitige Spiele</a:t>
            </a:r>
            <a:r>
              <a:rPr lang="de-DE"/>
              <a:t> und eine effiziente Ressourcennutzung, um mehrere Spielsessions parallel zu verwalten.</a:t>
            </a:r>
          </a:p>
          <a:p>
            <a:r>
              <a:rPr lang="de-DE"/>
              <a:t>🔒 </a:t>
            </a:r>
            <a:r>
              <a:rPr lang="de-DE" b="1"/>
              <a:t>Secure Authentication &amp; </a:t>
            </a:r>
            <a:r>
              <a:rPr lang="de-DE" b="1" err="1"/>
              <a:t>Encrypted</a:t>
            </a:r>
            <a:r>
              <a:rPr lang="de-DE" b="1"/>
              <a:t> Communication</a:t>
            </a:r>
            <a:br>
              <a:rPr lang="de-DE"/>
            </a:br>
            <a:r>
              <a:rPr lang="de-DE"/>
              <a:t>Spielerdaten und Kommunikation sind durch </a:t>
            </a:r>
            <a:r>
              <a:rPr lang="de-DE" b="1"/>
              <a:t>verschlüsselte Authentifizierung und gesicherte Netzwerkverbindungen</a:t>
            </a:r>
            <a:r>
              <a:rPr lang="de-DE"/>
              <a:t> geschützt, um Datenschutz und Sicherheit zu gewährleisten.</a:t>
            </a:r>
          </a:p>
          <a:p>
            <a:r>
              <a:rPr lang="de-DE"/>
              <a:t>🎯 </a:t>
            </a:r>
            <a:r>
              <a:rPr lang="de-DE" b="1" err="1"/>
              <a:t>Accurate</a:t>
            </a:r>
            <a:r>
              <a:rPr lang="de-DE" b="1"/>
              <a:t> </a:t>
            </a:r>
            <a:r>
              <a:rPr lang="de-DE" b="1" err="1"/>
              <a:t>Collision</a:t>
            </a:r>
            <a:r>
              <a:rPr lang="de-DE" b="1"/>
              <a:t> </a:t>
            </a:r>
            <a:r>
              <a:rPr lang="de-DE" b="1" err="1"/>
              <a:t>Detection</a:t>
            </a:r>
            <a:br>
              <a:rPr lang="de-DE"/>
            </a:br>
            <a:r>
              <a:rPr lang="de-DE"/>
              <a:t>Eine präzise </a:t>
            </a:r>
            <a:r>
              <a:rPr lang="de-DE" b="1"/>
              <a:t>Kollisionserkennung</a:t>
            </a:r>
            <a:r>
              <a:rPr lang="de-DE"/>
              <a:t> sorgt für realistische Interaktionen zwischen Charakteren, Hindernissen und der Umgebung.</a:t>
            </a:r>
          </a:p>
          <a:p>
            <a:r>
              <a:rPr lang="de-DE"/>
              <a:t>🖥 </a:t>
            </a:r>
            <a:r>
              <a:rPr lang="de-DE" b="1" err="1"/>
              <a:t>Optimized</a:t>
            </a:r>
            <a:r>
              <a:rPr lang="de-DE" b="1"/>
              <a:t> </a:t>
            </a:r>
            <a:r>
              <a:rPr lang="de-DE" b="1" err="1"/>
              <a:t>for</a:t>
            </a:r>
            <a:r>
              <a:rPr lang="de-DE" b="1"/>
              <a:t> Standard Hardware</a:t>
            </a:r>
            <a:br>
              <a:rPr lang="de-DE"/>
            </a:br>
            <a:r>
              <a:rPr lang="de-DE"/>
              <a:t>Das Spiel ist so konzipiert, dass es auf </a:t>
            </a:r>
            <a:r>
              <a:rPr lang="de-DE" b="1"/>
              <a:t>gängigen Endgeräten</a:t>
            </a:r>
            <a:r>
              <a:rPr lang="de-DE"/>
              <a:t> problemlos läuft, ohne spezielle Hardware-Anforderungen.</a:t>
            </a:r>
          </a:p>
          <a:p>
            <a:r>
              <a:rPr lang="de-DE"/>
              <a:t>🌐 </a:t>
            </a:r>
            <a:r>
              <a:rPr lang="de-DE" b="1" err="1"/>
              <a:t>Stable</a:t>
            </a:r>
            <a:r>
              <a:rPr lang="de-DE" b="1"/>
              <a:t> Network Connection </a:t>
            </a:r>
            <a:r>
              <a:rPr lang="de-DE" b="1" err="1"/>
              <a:t>Assumption</a:t>
            </a:r>
            <a:br>
              <a:rPr lang="de-DE"/>
            </a:br>
            <a:r>
              <a:rPr lang="de-DE"/>
              <a:t>Für eine zuverlässige Performance setzen wir eine </a:t>
            </a:r>
            <a:r>
              <a:rPr lang="de-DE" b="1"/>
              <a:t>stabile Internetverbindung</a:t>
            </a:r>
            <a:r>
              <a:rPr lang="de-DE"/>
              <a:t> voraus, insbesondere innerhalb des </a:t>
            </a:r>
            <a:r>
              <a:rPr lang="de-DE" b="1"/>
              <a:t>universitären Netzwerks</a:t>
            </a:r>
            <a:r>
              <a:rPr lang="de-DE"/>
              <a:t>.</a:t>
            </a:r>
          </a:p>
          <a:p>
            <a:r>
              <a:rPr lang="de-DE"/>
              <a:t>Diese Anforderungen stellen sicher, dass </a:t>
            </a:r>
            <a:r>
              <a:rPr lang="de-DE" b="1"/>
              <a:t>Escape Room Game</a:t>
            </a:r>
            <a:r>
              <a:rPr lang="de-DE"/>
              <a:t> nicht nur technisch funktioniert, sondern auch ein </a:t>
            </a:r>
            <a:r>
              <a:rPr lang="de-DE" b="1"/>
              <a:t>stabiles, sicheres und zugängliches Spielerlebnis</a:t>
            </a:r>
            <a:r>
              <a:rPr lang="de-DE"/>
              <a:t> bietet.</a:t>
            </a:r>
          </a:p>
          <a:p>
            <a:br>
              <a:rPr lang="de-CH">
                <a:cs typeface="+mn-lt"/>
              </a:rPr>
            </a:br>
            <a:endParaRPr lang="de-CH"/>
          </a:p>
        </p:txBody>
      </p:sp>
      <p:sp>
        <p:nvSpPr>
          <p:cNvPr id="4" name="Slide Number Placeholder 3">
            <a:extLst>
              <a:ext uri="{FF2B5EF4-FFF2-40B4-BE49-F238E27FC236}">
                <a16:creationId xmlns:a16="http://schemas.microsoft.com/office/drawing/2014/main" id="{9E41B5A9-8FBC-4CFF-E2A2-EBDDDDCDCDD6}"/>
              </a:ext>
            </a:extLst>
          </p:cNvPr>
          <p:cNvSpPr>
            <a:spLocks noGrp="1"/>
          </p:cNvSpPr>
          <p:nvPr>
            <p:ph type="sldNum" sz="quarter" idx="5"/>
          </p:nvPr>
        </p:nvSpPr>
        <p:spPr/>
        <p:txBody>
          <a:bodyPr/>
          <a:lstStyle/>
          <a:p>
            <a:fld id="{D3601A89-DBFB-4F6A-83EE-ADE86D57FE12}" type="slidenum">
              <a:rPr lang="de-CH" smtClean="0"/>
              <a:t>9</a:t>
            </a:fld>
            <a:endParaRPr lang="de-CH"/>
          </a:p>
        </p:txBody>
      </p:sp>
    </p:spTree>
    <p:extLst>
      <p:ext uri="{BB962C8B-B14F-4D97-AF65-F5344CB8AC3E}">
        <p14:creationId xmlns:p14="http://schemas.microsoft.com/office/powerpoint/2010/main" val="3807248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3601A89-DBFB-4F6A-83EE-ADE86D57FE12}" type="slidenum">
              <a:rPr lang="de-CH" smtClean="0"/>
              <a:t>10</a:t>
            </a:fld>
            <a:endParaRPr lang="de-CH"/>
          </a:p>
        </p:txBody>
      </p:sp>
    </p:spTree>
    <p:extLst>
      <p:ext uri="{BB962C8B-B14F-4D97-AF65-F5344CB8AC3E}">
        <p14:creationId xmlns:p14="http://schemas.microsoft.com/office/powerpoint/2010/main" val="2866445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C4159-7B99-E9C2-9C5F-B32036825A9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de-CH"/>
          </a:p>
        </p:txBody>
      </p:sp>
      <p:sp>
        <p:nvSpPr>
          <p:cNvPr id="3" name="Subtitle 2">
            <a:extLst>
              <a:ext uri="{FF2B5EF4-FFF2-40B4-BE49-F238E27FC236}">
                <a16:creationId xmlns:a16="http://schemas.microsoft.com/office/drawing/2014/main" id="{F1C88E6F-05A6-BB91-3422-D8F63D9D6C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de-CH"/>
          </a:p>
        </p:txBody>
      </p:sp>
      <p:sp>
        <p:nvSpPr>
          <p:cNvPr id="4" name="Date Placeholder 3">
            <a:extLst>
              <a:ext uri="{FF2B5EF4-FFF2-40B4-BE49-F238E27FC236}">
                <a16:creationId xmlns:a16="http://schemas.microsoft.com/office/drawing/2014/main" id="{9268C19D-C135-9FB2-53FD-8148FE357778}"/>
              </a:ext>
            </a:extLst>
          </p:cNvPr>
          <p:cNvSpPr>
            <a:spLocks noGrp="1"/>
          </p:cNvSpPr>
          <p:nvPr>
            <p:ph type="dt" sz="half" idx="10"/>
          </p:nvPr>
        </p:nvSpPr>
        <p:spPr/>
        <p:txBody>
          <a:bodyPr/>
          <a:lstStyle/>
          <a:p>
            <a:fld id="{98DF94B5-1319-41D7-9002-A4F9A997663F}" type="datetimeFigureOut">
              <a:rPr lang="de-CH" smtClean="0"/>
              <a:t>06.03.2025</a:t>
            </a:fld>
            <a:endParaRPr lang="de-CH"/>
          </a:p>
        </p:txBody>
      </p:sp>
      <p:sp>
        <p:nvSpPr>
          <p:cNvPr id="5" name="Footer Placeholder 4">
            <a:extLst>
              <a:ext uri="{FF2B5EF4-FFF2-40B4-BE49-F238E27FC236}">
                <a16:creationId xmlns:a16="http://schemas.microsoft.com/office/drawing/2014/main" id="{2002AE53-3CD5-661D-0960-0FAFCDEF2B8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8D29D32-80D6-AC2B-AA39-8592719BD936}"/>
              </a:ext>
            </a:extLst>
          </p:cNvPr>
          <p:cNvSpPr>
            <a:spLocks noGrp="1"/>
          </p:cNvSpPr>
          <p:nvPr>
            <p:ph type="sldNum" sz="quarter" idx="12"/>
          </p:nvPr>
        </p:nvSpPr>
        <p:spPr/>
        <p:txBody>
          <a:bodyPr/>
          <a:lstStyle/>
          <a:p>
            <a:fld id="{6695E7D0-C046-4523-A0B8-D6D6F6672EFC}" type="slidenum">
              <a:rPr lang="de-CH" smtClean="0"/>
              <a:t>‹Nr.›</a:t>
            </a:fld>
            <a:endParaRPr lang="de-CH"/>
          </a:p>
        </p:txBody>
      </p:sp>
    </p:spTree>
    <p:extLst>
      <p:ext uri="{BB962C8B-B14F-4D97-AF65-F5344CB8AC3E}">
        <p14:creationId xmlns:p14="http://schemas.microsoft.com/office/powerpoint/2010/main" val="539354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37E70-72F9-A8A4-C428-2F896791277D}"/>
              </a:ext>
            </a:extLst>
          </p:cNvPr>
          <p:cNvSpPr>
            <a:spLocks noGrp="1"/>
          </p:cNvSpPr>
          <p:nvPr>
            <p:ph type="title"/>
          </p:nvPr>
        </p:nvSpPr>
        <p:spPr/>
        <p:txBody>
          <a:bodyPr/>
          <a:lstStyle/>
          <a:p>
            <a:r>
              <a:rPr lang="en-GB"/>
              <a:t>Click to edit Master title style</a:t>
            </a:r>
            <a:endParaRPr lang="de-CH"/>
          </a:p>
        </p:txBody>
      </p:sp>
      <p:sp>
        <p:nvSpPr>
          <p:cNvPr id="3" name="Vertical Text Placeholder 2">
            <a:extLst>
              <a:ext uri="{FF2B5EF4-FFF2-40B4-BE49-F238E27FC236}">
                <a16:creationId xmlns:a16="http://schemas.microsoft.com/office/drawing/2014/main" id="{DA78A7D9-D8D5-12EE-F033-1DC3F54DEBC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4" name="Date Placeholder 3">
            <a:extLst>
              <a:ext uri="{FF2B5EF4-FFF2-40B4-BE49-F238E27FC236}">
                <a16:creationId xmlns:a16="http://schemas.microsoft.com/office/drawing/2014/main" id="{207EBD4F-D9D2-278E-F939-D67A25D59EE6}"/>
              </a:ext>
            </a:extLst>
          </p:cNvPr>
          <p:cNvSpPr>
            <a:spLocks noGrp="1"/>
          </p:cNvSpPr>
          <p:nvPr>
            <p:ph type="dt" sz="half" idx="10"/>
          </p:nvPr>
        </p:nvSpPr>
        <p:spPr/>
        <p:txBody>
          <a:bodyPr/>
          <a:lstStyle/>
          <a:p>
            <a:fld id="{98DF94B5-1319-41D7-9002-A4F9A997663F}" type="datetimeFigureOut">
              <a:rPr lang="de-CH" smtClean="0"/>
              <a:t>06.03.2025</a:t>
            </a:fld>
            <a:endParaRPr lang="de-CH"/>
          </a:p>
        </p:txBody>
      </p:sp>
      <p:sp>
        <p:nvSpPr>
          <p:cNvPr id="5" name="Footer Placeholder 4">
            <a:extLst>
              <a:ext uri="{FF2B5EF4-FFF2-40B4-BE49-F238E27FC236}">
                <a16:creationId xmlns:a16="http://schemas.microsoft.com/office/drawing/2014/main" id="{B36FF0B1-C18E-CD05-9996-E291E5B305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116435C3-9681-8FDB-D766-3F7D96D4505F}"/>
              </a:ext>
            </a:extLst>
          </p:cNvPr>
          <p:cNvSpPr>
            <a:spLocks noGrp="1"/>
          </p:cNvSpPr>
          <p:nvPr>
            <p:ph type="sldNum" sz="quarter" idx="12"/>
          </p:nvPr>
        </p:nvSpPr>
        <p:spPr/>
        <p:txBody>
          <a:bodyPr/>
          <a:lstStyle/>
          <a:p>
            <a:fld id="{6695E7D0-C046-4523-A0B8-D6D6F6672EFC}" type="slidenum">
              <a:rPr lang="de-CH" smtClean="0"/>
              <a:t>‹Nr.›</a:t>
            </a:fld>
            <a:endParaRPr lang="de-CH"/>
          </a:p>
        </p:txBody>
      </p:sp>
    </p:spTree>
    <p:extLst>
      <p:ext uri="{BB962C8B-B14F-4D97-AF65-F5344CB8AC3E}">
        <p14:creationId xmlns:p14="http://schemas.microsoft.com/office/powerpoint/2010/main" val="275463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2B8539-56FD-CD71-D2E8-2278F98266F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de-CH"/>
          </a:p>
        </p:txBody>
      </p:sp>
      <p:sp>
        <p:nvSpPr>
          <p:cNvPr id="3" name="Vertical Text Placeholder 2">
            <a:extLst>
              <a:ext uri="{FF2B5EF4-FFF2-40B4-BE49-F238E27FC236}">
                <a16:creationId xmlns:a16="http://schemas.microsoft.com/office/drawing/2014/main" id="{927CCFA6-4236-C602-0945-F164046B070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4" name="Date Placeholder 3">
            <a:extLst>
              <a:ext uri="{FF2B5EF4-FFF2-40B4-BE49-F238E27FC236}">
                <a16:creationId xmlns:a16="http://schemas.microsoft.com/office/drawing/2014/main" id="{890C06F3-14DD-97F6-DEA7-218B262FFC60}"/>
              </a:ext>
            </a:extLst>
          </p:cNvPr>
          <p:cNvSpPr>
            <a:spLocks noGrp="1"/>
          </p:cNvSpPr>
          <p:nvPr>
            <p:ph type="dt" sz="half" idx="10"/>
          </p:nvPr>
        </p:nvSpPr>
        <p:spPr/>
        <p:txBody>
          <a:bodyPr/>
          <a:lstStyle/>
          <a:p>
            <a:fld id="{98DF94B5-1319-41D7-9002-A4F9A997663F}" type="datetimeFigureOut">
              <a:rPr lang="de-CH" smtClean="0"/>
              <a:t>06.03.2025</a:t>
            </a:fld>
            <a:endParaRPr lang="de-CH"/>
          </a:p>
        </p:txBody>
      </p:sp>
      <p:sp>
        <p:nvSpPr>
          <p:cNvPr id="5" name="Footer Placeholder 4">
            <a:extLst>
              <a:ext uri="{FF2B5EF4-FFF2-40B4-BE49-F238E27FC236}">
                <a16:creationId xmlns:a16="http://schemas.microsoft.com/office/drawing/2014/main" id="{7DE3D9B5-6AA4-45ED-F3C6-74C91EC62F9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40FEB28-3407-87C0-586C-F58A3303789E}"/>
              </a:ext>
            </a:extLst>
          </p:cNvPr>
          <p:cNvSpPr>
            <a:spLocks noGrp="1"/>
          </p:cNvSpPr>
          <p:nvPr>
            <p:ph type="sldNum" sz="quarter" idx="12"/>
          </p:nvPr>
        </p:nvSpPr>
        <p:spPr/>
        <p:txBody>
          <a:bodyPr/>
          <a:lstStyle/>
          <a:p>
            <a:fld id="{6695E7D0-C046-4523-A0B8-D6D6F6672EFC}" type="slidenum">
              <a:rPr lang="de-CH" smtClean="0"/>
              <a:t>‹Nr.›</a:t>
            </a:fld>
            <a:endParaRPr lang="de-CH"/>
          </a:p>
        </p:txBody>
      </p:sp>
    </p:spTree>
    <p:extLst>
      <p:ext uri="{BB962C8B-B14F-4D97-AF65-F5344CB8AC3E}">
        <p14:creationId xmlns:p14="http://schemas.microsoft.com/office/powerpoint/2010/main" val="265431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2AAB-A41F-ACDE-63B1-E2D9286AC437}"/>
              </a:ext>
            </a:extLst>
          </p:cNvPr>
          <p:cNvSpPr>
            <a:spLocks noGrp="1"/>
          </p:cNvSpPr>
          <p:nvPr>
            <p:ph type="title"/>
          </p:nvPr>
        </p:nvSpPr>
        <p:spPr/>
        <p:txBody>
          <a:bodyPr/>
          <a:lstStyle/>
          <a:p>
            <a:r>
              <a:rPr lang="en-GB"/>
              <a:t>Click to edit Master title style</a:t>
            </a:r>
            <a:endParaRPr lang="de-CH"/>
          </a:p>
        </p:txBody>
      </p:sp>
      <p:sp>
        <p:nvSpPr>
          <p:cNvPr id="3" name="Content Placeholder 2">
            <a:extLst>
              <a:ext uri="{FF2B5EF4-FFF2-40B4-BE49-F238E27FC236}">
                <a16:creationId xmlns:a16="http://schemas.microsoft.com/office/drawing/2014/main" id="{07950F56-9122-9F63-F103-B92E58ED42D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4" name="Date Placeholder 3">
            <a:extLst>
              <a:ext uri="{FF2B5EF4-FFF2-40B4-BE49-F238E27FC236}">
                <a16:creationId xmlns:a16="http://schemas.microsoft.com/office/drawing/2014/main" id="{F8904C61-794C-15D1-E07C-CDF9F7593E8C}"/>
              </a:ext>
            </a:extLst>
          </p:cNvPr>
          <p:cNvSpPr>
            <a:spLocks noGrp="1"/>
          </p:cNvSpPr>
          <p:nvPr>
            <p:ph type="dt" sz="half" idx="10"/>
          </p:nvPr>
        </p:nvSpPr>
        <p:spPr/>
        <p:txBody>
          <a:bodyPr/>
          <a:lstStyle/>
          <a:p>
            <a:fld id="{98DF94B5-1319-41D7-9002-A4F9A997663F}" type="datetimeFigureOut">
              <a:rPr lang="de-CH" smtClean="0"/>
              <a:t>06.03.2025</a:t>
            </a:fld>
            <a:endParaRPr lang="de-CH"/>
          </a:p>
        </p:txBody>
      </p:sp>
      <p:sp>
        <p:nvSpPr>
          <p:cNvPr id="5" name="Footer Placeholder 4">
            <a:extLst>
              <a:ext uri="{FF2B5EF4-FFF2-40B4-BE49-F238E27FC236}">
                <a16:creationId xmlns:a16="http://schemas.microsoft.com/office/drawing/2014/main" id="{D80F297E-8B28-3D8A-55A3-27E7C5E0870D}"/>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1738B36B-AB19-98A7-6AAB-6E629ECA92A4}"/>
              </a:ext>
            </a:extLst>
          </p:cNvPr>
          <p:cNvSpPr>
            <a:spLocks noGrp="1"/>
          </p:cNvSpPr>
          <p:nvPr>
            <p:ph type="sldNum" sz="quarter" idx="12"/>
          </p:nvPr>
        </p:nvSpPr>
        <p:spPr/>
        <p:txBody>
          <a:bodyPr/>
          <a:lstStyle/>
          <a:p>
            <a:fld id="{6695E7D0-C046-4523-A0B8-D6D6F6672EFC}" type="slidenum">
              <a:rPr lang="de-CH" smtClean="0"/>
              <a:t>‹Nr.›</a:t>
            </a:fld>
            <a:endParaRPr lang="de-CH"/>
          </a:p>
        </p:txBody>
      </p:sp>
    </p:spTree>
    <p:extLst>
      <p:ext uri="{BB962C8B-B14F-4D97-AF65-F5344CB8AC3E}">
        <p14:creationId xmlns:p14="http://schemas.microsoft.com/office/powerpoint/2010/main" val="2532173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CD5E2-AEF7-6112-74DB-B5044BCB425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de-CH"/>
          </a:p>
        </p:txBody>
      </p:sp>
      <p:sp>
        <p:nvSpPr>
          <p:cNvPr id="3" name="Text Placeholder 2">
            <a:extLst>
              <a:ext uri="{FF2B5EF4-FFF2-40B4-BE49-F238E27FC236}">
                <a16:creationId xmlns:a16="http://schemas.microsoft.com/office/drawing/2014/main" id="{7DA66AB5-8B34-2BCD-5BA8-FB0D70D9216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D5FE38F-189F-8F91-F31D-316C11F42713}"/>
              </a:ext>
            </a:extLst>
          </p:cNvPr>
          <p:cNvSpPr>
            <a:spLocks noGrp="1"/>
          </p:cNvSpPr>
          <p:nvPr>
            <p:ph type="dt" sz="half" idx="10"/>
          </p:nvPr>
        </p:nvSpPr>
        <p:spPr/>
        <p:txBody>
          <a:bodyPr/>
          <a:lstStyle/>
          <a:p>
            <a:fld id="{98DF94B5-1319-41D7-9002-A4F9A997663F}" type="datetimeFigureOut">
              <a:rPr lang="de-CH" smtClean="0"/>
              <a:t>06.03.2025</a:t>
            </a:fld>
            <a:endParaRPr lang="de-CH"/>
          </a:p>
        </p:txBody>
      </p:sp>
      <p:sp>
        <p:nvSpPr>
          <p:cNvPr id="5" name="Footer Placeholder 4">
            <a:extLst>
              <a:ext uri="{FF2B5EF4-FFF2-40B4-BE49-F238E27FC236}">
                <a16:creationId xmlns:a16="http://schemas.microsoft.com/office/drawing/2014/main" id="{DFB52D71-93DC-E4E1-8014-02DFA4225AEB}"/>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54EB1EAF-B0F3-0067-195D-B4A653B74AA1}"/>
              </a:ext>
            </a:extLst>
          </p:cNvPr>
          <p:cNvSpPr>
            <a:spLocks noGrp="1"/>
          </p:cNvSpPr>
          <p:nvPr>
            <p:ph type="sldNum" sz="quarter" idx="12"/>
          </p:nvPr>
        </p:nvSpPr>
        <p:spPr/>
        <p:txBody>
          <a:bodyPr/>
          <a:lstStyle/>
          <a:p>
            <a:fld id="{6695E7D0-C046-4523-A0B8-D6D6F6672EFC}" type="slidenum">
              <a:rPr lang="de-CH" smtClean="0"/>
              <a:t>‹Nr.›</a:t>
            </a:fld>
            <a:endParaRPr lang="de-CH"/>
          </a:p>
        </p:txBody>
      </p:sp>
    </p:spTree>
    <p:extLst>
      <p:ext uri="{BB962C8B-B14F-4D97-AF65-F5344CB8AC3E}">
        <p14:creationId xmlns:p14="http://schemas.microsoft.com/office/powerpoint/2010/main" val="644314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E2FB7-501D-DFAE-9214-71583F06FE18}"/>
              </a:ext>
            </a:extLst>
          </p:cNvPr>
          <p:cNvSpPr>
            <a:spLocks noGrp="1"/>
          </p:cNvSpPr>
          <p:nvPr>
            <p:ph type="title"/>
          </p:nvPr>
        </p:nvSpPr>
        <p:spPr/>
        <p:txBody>
          <a:bodyPr/>
          <a:lstStyle/>
          <a:p>
            <a:r>
              <a:rPr lang="en-GB"/>
              <a:t>Click to edit Master title style</a:t>
            </a:r>
            <a:endParaRPr lang="de-CH"/>
          </a:p>
        </p:txBody>
      </p:sp>
      <p:sp>
        <p:nvSpPr>
          <p:cNvPr id="3" name="Content Placeholder 2">
            <a:extLst>
              <a:ext uri="{FF2B5EF4-FFF2-40B4-BE49-F238E27FC236}">
                <a16:creationId xmlns:a16="http://schemas.microsoft.com/office/drawing/2014/main" id="{7BEB1550-C532-4616-D394-49983124D03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4" name="Content Placeholder 3">
            <a:extLst>
              <a:ext uri="{FF2B5EF4-FFF2-40B4-BE49-F238E27FC236}">
                <a16:creationId xmlns:a16="http://schemas.microsoft.com/office/drawing/2014/main" id="{5616F7E1-5D3D-9DC0-F8E1-4E0C570D47D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5" name="Date Placeholder 4">
            <a:extLst>
              <a:ext uri="{FF2B5EF4-FFF2-40B4-BE49-F238E27FC236}">
                <a16:creationId xmlns:a16="http://schemas.microsoft.com/office/drawing/2014/main" id="{8ED236BB-1CCF-E17E-0C86-21C328929003}"/>
              </a:ext>
            </a:extLst>
          </p:cNvPr>
          <p:cNvSpPr>
            <a:spLocks noGrp="1"/>
          </p:cNvSpPr>
          <p:nvPr>
            <p:ph type="dt" sz="half" idx="10"/>
          </p:nvPr>
        </p:nvSpPr>
        <p:spPr/>
        <p:txBody>
          <a:bodyPr/>
          <a:lstStyle/>
          <a:p>
            <a:fld id="{98DF94B5-1319-41D7-9002-A4F9A997663F}" type="datetimeFigureOut">
              <a:rPr lang="de-CH" smtClean="0"/>
              <a:t>06.03.2025</a:t>
            </a:fld>
            <a:endParaRPr lang="de-CH"/>
          </a:p>
        </p:txBody>
      </p:sp>
      <p:sp>
        <p:nvSpPr>
          <p:cNvPr id="6" name="Footer Placeholder 5">
            <a:extLst>
              <a:ext uri="{FF2B5EF4-FFF2-40B4-BE49-F238E27FC236}">
                <a16:creationId xmlns:a16="http://schemas.microsoft.com/office/drawing/2014/main" id="{2101B530-556D-C641-388E-70715E569A72}"/>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D15E69A6-124C-FCC8-EDE4-E7CE1BFB8D66}"/>
              </a:ext>
            </a:extLst>
          </p:cNvPr>
          <p:cNvSpPr>
            <a:spLocks noGrp="1"/>
          </p:cNvSpPr>
          <p:nvPr>
            <p:ph type="sldNum" sz="quarter" idx="12"/>
          </p:nvPr>
        </p:nvSpPr>
        <p:spPr/>
        <p:txBody>
          <a:bodyPr/>
          <a:lstStyle/>
          <a:p>
            <a:fld id="{6695E7D0-C046-4523-A0B8-D6D6F6672EFC}" type="slidenum">
              <a:rPr lang="de-CH" smtClean="0"/>
              <a:t>‹Nr.›</a:t>
            </a:fld>
            <a:endParaRPr lang="de-CH"/>
          </a:p>
        </p:txBody>
      </p:sp>
    </p:spTree>
    <p:extLst>
      <p:ext uri="{BB962C8B-B14F-4D97-AF65-F5344CB8AC3E}">
        <p14:creationId xmlns:p14="http://schemas.microsoft.com/office/powerpoint/2010/main" val="331535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F8413-9FE8-67C8-02B5-9F8AEF583D70}"/>
              </a:ext>
            </a:extLst>
          </p:cNvPr>
          <p:cNvSpPr>
            <a:spLocks noGrp="1"/>
          </p:cNvSpPr>
          <p:nvPr>
            <p:ph type="title"/>
          </p:nvPr>
        </p:nvSpPr>
        <p:spPr>
          <a:xfrm>
            <a:off x="839788" y="365125"/>
            <a:ext cx="10515600" cy="1325563"/>
          </a:xfrm>
        </p:spPr>
        <p:txBody>
          <a:bodyPr/>
          <a:lstStyle/>
          <a:p>
            <a:r>
              <a:rPr lang="en-GB"/>
              <a:t>Click to edit Master title style</a:t>
            </a:r>
            <a:endParaRPr lang="de-CH"/>
          </a:p>
        </p:txBody>
      </p:sp>
      <p:sp>
        <p:nvSpPr>
          <p:cNvPr id="3" name="Text Placeholder 2">
            <a:extLst>
              <a:ext uri="{FF2B5EF4-FFF2-40B4-BE49-F238E27FC236}">
                <a16:creationId xmlns:a16="http://schemas.microsoft.com/office/drawing/2014/main" id="{FBFBBFE8-33CD-1DC6-7EAD-77A5C23CF1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53FC0F0-0D74-5C96-7BA8-D4B31376043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5" name="Text Placeholder 4">
            <a:extLst>
              <a:ext uri="{FF2B5EF4-FFF2-40B4-BE49-F238E27FC236}">
                <a16:creationId xmlns:a16="http://schemas.microsoft.com/office/drawing/2014/main" id="{3A2F1EDE-5F44-4EE3-667F-33CE662A30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A742B5F-4F6B-EDE2-77B8-1C14F249A6A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7" name="Date Placeholder 6">
            <a:extLst>
              <a:ext uri="{FF2B5EF4-FFF2-40B4-BE49-F238E27FC236}">
                <a16:creationId xmlns:a16="http://schemas.microsoft.com/office/drawing/2014/main" id="{8E7168DE-7A27-822C-803D-0F82785366B1}"/>
              </a:ext>
            </a:extLst>
          </p:cNvPr>
          <p:cNvSpPr>
            <a:spLocks noGrp="1"/>
          </p:cNvSpPr>
          <p:nvPr>
            <p:ph type="dt" sz="half" idx="10"/>
          </p:nvPr>
        </p:nvSpPr>
        <p:spPr/>
        <p:txBody>
          <a:bodyPr/>
          <a:lstStyle/>
          <a:p>
            <a:fld id="{98DF94B5-1319-41D7-9002-A4F9A997663F}" type="datetimeFigureOut">
              <a:rPr lang="de-CH" smtClean="0"/>
              <a:t>06.03.2025</a:t>
            </a:fld>
            <a:endParaRPr lang="de-CH"/>
          </a:p>
        </p:txBody>
      </p:sp>
      <p:sp>
        <p:nvSpPr>
          <p:cNvPr id="8" name="Footer Placeholder 7">
            <a:extLst>
              <a:ext uri="{FF2B5EF4-FFF2-40B4-BE49-F238E27FC236}">
                <a16:creationId xmlns:a16="http://schemas.microsoft.com/office/drawing/2014/main" id="{2ADAAB00-2B80-B3BB-1AE7-7979FE04B474}"/>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50771D52-C7F7-C2C3-1F4D-3DB7D3D24AB2}"/>
              </a:ext>
            </a:extLst>
          </p:cNvPr>
          <p:cNvSpPr>
            <a:spLocks noGrp="1"/>
          </p:cNvSpPr>
          <p:nvPr>
            <p:ph type="sldNum" sz="quarter" idx="12"/>
          </p:nvPr>
        </p:nvSpPr>
        <p:spPr/>
        <p:txBody>
          <a:bodyPr/>
          <a:lstStyle/>
          <a:p>
            <a:fld id="{6695E7D0-C046-4523-A0B8-D6D6F6672EFC}" type="slidenum">
              <a:rPr lang="de-CH" smtClean="0"/>
              <a:t>‹Nr.›</a:t>
            </a:fld>
            <a:endParaRPr lang="de-CH"/>
          </a:p>
        </p:txBody>
      </p:sp>
    </p:spTree>
    <p:extLst>
      <p:ext uri="{BB962C8B-B14F-4D97-AF65-F5344CB8AC3E}">
        <p14:creationId xmlns:p14="http://schemas.microsoft.com/office/powerpoint/2010/main" val="100174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37A63-3AD3-109B-E804-5A6518786E3D}"/>
              </a:ext>
            </a:extLst>
          </p:cNvPr>
          <p:cNvSpPr>
            <a:spLocks noGrp="1"/>
          </p:cNvSpPr>
          <p:nvPr>
            <p:ph type="title"/>
          </p:nvPr>
        </p:nvSpPr>
        <p:spPr/>
        <p:txBody>
          <a:bodyPr/>
          <a:lstStyle/>
          <a:p>
            <a:r>
              <a:rPr lang="en-GB"/>
              <a:t>Click to edit Master title style</a:t>
            </a:r>
            <a:endParaRPr lang="de-CH"/>
          </a:p>
        </p:txBody>
      </p:sp>
      <p:sp>
        <p:nvSpPr>
          <p:cNvPr id="3" name="Date Placeholder 2">
            <a:extLst>
              <a:ext uri="{FF2B5EF4-FFF2-40B4-BE49-F238E27FC236}">
                <a16:creationId xmlns:a16="http://schemas.microsoft.com/office/drawing/2014/main" id="{BFDCDC9D-6252-04D5-1681-43F8945C4E15}"/>
              </a:ext>
            </a:extLst>
          </p:cNvPr>
          <p:cNvSpPr>
            <a:spLocks noGrp="1"/>
          </p:cNvSpPr>
          <p:nvPr>
            <p:ph type="dt" sz="half" idx="10"/>
          </p:nvPr>
        </p:nvSpPr>
        <p:spPr/>
        <p:txBody>
          <a:bodyPr/>
          <a:lstStyle/>
          <a:p>
            <a:fld id="{98DF94B5-1319-41D7-9002-A4F9A997663F}" type="datetimeFigureOut">
              <a:rPr lang="de-CH" smtClean="0"/>
              <a:t>06.03.2025</a:t>
            </a:fld>
            <a:endParaRPr lang="de-CH"/>
          </a:p>
        </p:txBody>
      </p:sp>
      <p:sp>
        <p:nvSpPr>
          <p:cNvPr id="4" name="Footer Placeholder 3">
            <a:extLst>
              <a:ext uri="{FF2B5EF4-FFF2-40B4-BE49-F238E27FC236}">
                <a16:creationId xmlns:a16="http://schemas.microsoft.com/office/drawing/2014/main" id="{4381D58B-0695-4EF7-67A4-82632B1EB959}"/>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6C5BDA14-FCFF-6404-B4F1-FD7FDF51F08B}"/>
              </a:ext>
            </a:extLst>
          </p:cNvPr>
          <p:cNvSpPr>
            <a:spLocks noGrp="1"/>
          </p:cNvSpPr>
          <p:nvPr>
            <p:ph type="sldNum" sz="quarter" idx="12"/>
          </p:nvPr>
        </p:nvSpPr>
        <p:spPr/>
        <p:txBody>
          <a:bodyPr/>
          <a:lstStyle/>
          <a:p>
            <a:fld id="{6695E7D0-C046-4523-A0B8-D6D6F6672EFC}" type="slidenum">
              <a:rPr lang="de-CH" smtClean="0"/>
              <a:t>‹Nr.›</a:t>
            </a:fld>
            <a:endParaRPr lang="de-CH"/>
          </a:p>
        </p:txBody>
      </p:sp>
    </p:spTree>
    <p:extLst>
      <p:ext uri="{BB962C8B-B14F-4D97-AF65-F5344CB8AC3E}">
        <p14:creationId xmlns:p14="http://schemas.microsoft.com/office/powerpoint/2010/main" val="2093909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1EB4C5-C79E-C94E-D5AA-FF2BCBA7951E}"/>
              </a:ext>
            </a:extLst>
          </p:cNvPr>
          <p:cNvSpPr>
            <a:spLocks noGrp="1"/>
          </p:cNvSpPr>
          <p:nvPr>
            <p:ph type="dt" sz="half" idx="10"/>
          </p:nvPr>
        </p:nvSpPr>
        <p:spPr/>
        <p:txBody>
          <a:bodyPr/>
          <a:lstStyle/>
          <a:p>
            <a:fld id="{98DF94B5-1319-41D7-9002-A4F9A997663F}" type="datetimeFigureOut">
              <a:rPr lang="de-CH" smtClean="0"/>
              <a:t>06.03.2025</a:t>
            </a:fld>
            <a:endParaRPr lang="de-CH"/>
          </a:p>
        </p:txBody>
      </p:sp>
      <p:sp>
        <p:nvSpPr>
          <p:cNvPr id="3" name="Footer Placeholder 2">
            <a:extLst>
              <a:ext uri="{FF2B5EF4-FFF2-40B4-BE49-F238E27FC236}">
                <a16:creationId xmlns:a16="http://schemas.microsoft.com/office/drawing/2014/main" id="{EBF72D0D-32DB-0D43-7AE1-61074EABA16A}"/>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958D3130-8B7E-84E0-DA6E-BD774AF5825A}"/>
              </a:ext>
            </a:extLst>
          </p:cNvPr>
          <p:cNvSpPr>
            <a:spLocks noGrp="1"/>
          </p:cNvSpPr>
          <p:nvPr>
            <p:ph type="sldNum" sz="quarter" idx="12"/>
          </p:nvPr>
        </p:nvSpPr>
        <p:spPr/>
        <p:txBody>
          <a:bodyPr/>
          <a:lstStyle/>
          <a:p>
            <a:fld id="{6695E7D0-C046-4523-A0B8-D6D6F6672EFC}" type="slidenum">
              <a:rPr lang="de-CH" smtClean="0"/>
              <a:t>‹Nr.›</a:t>
            </a:fld>
            <a:endParaRPr lang="de-CH"/>
          </a:p>
        </p:txBody>
      </p:sp>
    </p:spTree>
    <p:extLst>
      <p:ext uri="{BB962C8B-B14F-4D97-AF65-F5344CB8AC3E}">
        <p14:creationId xmlns:p14="http://schemas.microsoft.com/office/powerpoint/2010/main" val="242579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1D7A1-0186-F53A-EC07-A6E47A26FCF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CH"/>
          </a:p>
        </p:txBody>
      </p:sp>
      <p:sp>
        <p:nvSpPr>
          <p:cNvPr id="3" name="Content Placeholder 2">
            <a:extLst>
              <a:ext uri="{FF2B5EF4-FFF2-40B4-BE49-F238E27FC236}">
                <a16:creationId xmlns:a16="http://schemas.microsoft.com/office/drawing/2014/main" id="{9058CA26-9F50-6459-A052-249F203426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4" name="Text Placeholder 3">
            <a:extLst>
              <a:ext uri="{FF2B5EF4-FFF2-40B4-BE49-F238E27FC236}">
                <a16:creationId xmlns:a16="http://schemas.microsoft.com/office/drawing/2014/main" id="{0EECA264-9A01-296D-FAE9-E9ED498D4E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5F1C74E-1B09-ABC0-FF9E-4605476FDA88}"/>
              </a:ext>
            </a:extLst>
          </p:cNvPr>
          <p:cNvSpPr>
            <a:spLocks noGrp="1"/>
          </p:cNvSpPr>
          <p:nvPr>
            <p:ph type="dt" sz="half" idx="10"/>
          </p:nvPr>
        </p:nvSpPr>
        <p:spPr/>
        <p:txBody>
          <a:bodyPr/>
          <a:lstStyle/>
          <a:p>
            <a:fld id="{98DF94B5-1319-41D7-9002-A4F9A997663F}" type="datetimeFigureOut">
              <a:rPr lang="de-CH" smtClean="0"/>
              <a:t>06.03.2025</a:t>
            </a:fld>
            <a:endParaRPr lang="de-CH"/>
          </a:p>
        </p:txBody>
      </p:sp>
      <p:sp>
        <p:nvSpPr>
          <p:cNvPr id="6" name="Footer Placeholder 5">
            <a:extLst>
              <a:ext uri="{FF2B5EF4-FFF2-40B4-BE49-F238E27FC236}">
                <a16:creationId xmlns:a16="http://schemas.microsoft.com/office/drawing/2014/main" id="{E45BD13E-2135-F5F1-E5F4-A57415A2422C}"/>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914ED1E-AA62-3EEA-FC49-01C9E057DE8D}"/>
              </a:ext>
            </a:extLst>
          </p:cNvPr>
          <p:cNvSpPr>
            <a:spLocks noGrp="1"/>
          </p:cNvSpPr>
          <p:nvPr>
            <p:ph type="sldNum" sz="quarter" idx="12"/>
          </p:nvPr>
        </p:nvSpPr>
        <p:spPr/>
        <p:txBody>
          <a:bodyPr/>
          <a:lstStyle/>
          <a:p>
            <a:fld id="{6695E7D0-C046-4523-A0B8-D6D6F6672EFC}" type="slidenum">
              <a:rPr lang="de-CH" smtClean="0"/>
              <a:t>‹Nr.›</a:t>
            </a:fld>
            <a:endParaRPr lang="de-CH"/>
          </a:p>
        </p:txBody>
      </p:sp>
    </p:spTree>
    <p:extLst>
      <p:ext uri="{BB962C8B-B14F-4D97-AF65-F5344CB8AC3E}">
        <p14:creationId xmlns:p14="http://schemas.microsoft.com/office/powerpoint/2010/main" val="1997792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A9B0-4CFD-0448-C37E-FFD1CF2EDA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e-CH"/>
          </a:p>
        </p:txBody>
      </p:sp>
      <p:sp>
        <p:nvSpPr>
          <p:cNvPr id="3" name="Picture Placeholder 2">
            <a:extLst>
              <a:ext uri="{FF2B5EF4-FFF2-40B4-BE49-F238E27FC236}">
                <a16:creationId xmlns:a16="http://schemas.microsoft.com/office/drawing/2014/main" id="{ED01E7D5-A4F9-BF04-F1E7-BDBC059B2D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C7E9E655-BEDE-BA8F-0E54-73A43A9F3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8AE0529-FFFB-6D57-12BF-1D7B52E30709}"/>
              </a:ext>
            </a:extLst>
          </p:cNvPr>
          <p:cNvSpPr>
            <a:spLocks noGrp="1"/>
          </p:cNvSpPr>
          <p:nvPr>
            <p:ph type="dt" sz="half" idx="10"/>
          </p:nvPr>
        </p:nvSpPr>
        <p:spPr/>
        <p:txBody>
          <a:bodyPr/>
          <a:lstStyle/>
          <a:p>
            <a:fld id="{98DF94B5-1319-41D7-9002-A4F9A997663F}" type="datetimeFigureOut">
              <a:rPr lang="de-CH" smtClean="0"/>
              <a:t>06.03.2025</a:t>
            </a:fld>
            <a:endParaRPr lang="de-CH"/>
          </a:p>
        </p:txBody>
      </p:sp>
      <p:sp>
        <p:nvSpPr>
          <p:cNvPr id="6" name="Footer Placeholder 5">
            <a:extLst>
              <a:ext uri="{FF2B5EF4-FFF2-40B4-BE49-F238E27FC236}">
                <a16:creationId xmlns:a16="http://schemas.microsoft.com/office/drawing/2014/main" id="{33BF509E-E675-FDCD-DE3B-608BD114094B}"/>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65373F52-7B1A-9D1E-C396-249D9249045B}"/>
              </a:ext>
            </a:extLst>
          </p:cNvPr>
          <p:cNvSpPr>
            <a:spLocks noGrp="1"/>
          </p:cNvSpPr>
          <p:nvPr>
            <p:ph type="sldNum" sz="quarter" idx="12"/>
          </p:nvPr>
        </p:nvSpPr>
        <p:spPr/>
        <p:txBody>
          <a:bodyPr/>
          <a:lstStyle/>
          <a:p>
            <a:fld id="{6695E7D0-C046-4523-A0B8-D6D6F6672EFC}" type="slidenum">
              <a:rPr lang="de-CH" smtClean="0"/>
              <a:t>‹Nr.›</a:t>
            </a:fld>
            <a:endParaRPr lang="de-CH"/>
          </a:p>
        </p:txBody>
      </p:sp>
    </p:spTree>
    <p:extLst>
      <p:ext uri="{BB962C8B-B14F-4D97-AF65-F5344CB8AC3E}">
        <p14:creationId xmlns:p14="http://schemas.microsoft.com/office/powerpoint/2010/main" val="21990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l="-7000" r="-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F990EE-73F4-6FB7-ABD6-BBB4E049C6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de-CH"/>
          </a:p>
        </p:txBody>
      </p:sp>
      <p:sp>
        <p:nvSpPr>
          <p:cNvPr id="3" name="Text Placeholder 2">
            <a:extLst>
              <a:ext uri="{FF2B5EF4-FFF2-40B4-BE49-F238E27FC236}">
                <a16:creationId xmlns:a16="http://schemas.microsoft.com/office/drawing/2014/main" id="{862AB0AC-1669-DA29-3ABF-C34234B0F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4" name="Date Placeholder 3">
            <a:extLst>
              <a:ext uri="{FF2B5EF4-FFF2-40B4-BE49-F238E27FC236}">
                <a16:creationId xmlns:a16="http://schemas.microsoft.com/office/drawing/2014/main" id="{80198F21-A7DF-CCA9-BC43-50E26B4A27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DF94B5-1319-41D7-9002-A4F9A997663F}" type="datetimeFigureOut">
              <a:rPr lang="de-CH" smtClean="0"/>
              <a:t>06.03.2025</a:t>
            </a:fld>
            <a:endParaRPr lang="de-CH"/>
          </a:p>
        </p:txBody>
      </p:sp>
      <p:sp>
        <p:nvSpPr>
          <p:cNvPr id="5" name="Footer Placeholder 4">
            <a:extLst>
              <a:ext uri="{FF2B5EF4-FFF2-40B4-BE49-F238E27FC236}">
                <a16:creationId xmlns:a16="http://schemas.microsoft.com/office/drawing/2014/main" id="{98B436DC-53DE-F566-8407-64EB6637B8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CH"/>
          </a:p>
        </p:txBody>
      </p:sp>
      <p:sp>
        <p:nvSpPr>
          <p:cNvPr id="6" name="Slide Number Placeholder 5">
            <a:extLst>
              <a:ext uri="{FF2B5EF4-FFF2-40B4-BE49-F238E27FC236}">
                <a16:creationId xmlns:a16="http://schemas.microsoft.com/office/drawing/2014/main" id="{56F206D7-6D08-FB58-4313-C62480915A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695E7D0-C046-4523-A0B8-D6D6F6672EFC}" type="slidenum">
              <a:rPr lang="de-CH" smtClean="0"/>
              <a:t>‹Nr.›</a:t>
            </a:fld>
            <a:endParaRPr lang="de-CH"/>
          </a:p>
        </p:txBody>
      </p:sp>
    </p:spTree>
    <p:extLst>
      <p:ext uri="{BB962C8B-B14F-4D97-AF65-F5344CB8AC3E}">
        <p14:creationId xmlns:p14="http://schemas.microsoft.com/office/powerpoint/2010/main" val="991555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8.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descr="Ein Bild, das Screenshot, PC-Spiel, Spielesoftware, Digitales Compositing enthält.&#10;&#10;KI-generierte Inhalte können fehlerhaft sein.">
            <a:extLst>
              <a:ext uri="{FF2B5EF4-FFF2-40B4-BE49-F238E27FC236}">
                <a16:creationId xmlns:a16="http://schemas.microsoft.com/office/drawing/2014/main" id="{1058C8C8-B913-3AB2-4B08-D74FA4AAF01C}"/>
              </a:ext>
            </a:extLst>
          </p:cNvPr>
          <p:cNvPicPr>
            <a:picLocks noChangeAspect="1"/>
          </p:cNvPicPr>
          <p:nvPr/>
        </p:nvPicPr>
        <p:blipFill>
          <a:blip r:embed="rId3">
            <a:alphaModFix amt="50000"/>
          </a:blip>
          <a:srcRect l="3676" r="8768" b="-1"/>
          <a:stretch/>
        </p:blipFill>
        <p:spPr>
          <a:xfrm>
            <a:off x="20" y="1"/>
            <a:ext cx="12191980" cy="6857999"/>
          </a:xfrm>
          <a:prstGeom prst="rect">
            <a:avLst/>
          </a:prstGeom>
        </p:spPr>
      </p:pic>
      <p:sp>
        <p:nvSpPr>
          <p:cNvPr id="2" name="Title 1">
            <a:extLst>
              <a:ext uri="{FF2B5EF4-FFF2-40B4-BE49-F238E27FC236}">
                <a16:creationId xmlns:a16="http://schemas.microsoft.com/office/drawing/2014/main" id="{CA1E033D-833D-1285-74B5-795E548B6D71}"/>
              </a:ext>
            </a:extLst>
          </p:cNvPr>
          <p:cNvSpPr>
            <a:spLocks noGrp="1"/>
          </p:cNvSpPr>
          <p:nvPr>
            <p:ph type="ctrTitle"/>
          </p:nvPr>
        </p:nvSpPr>
        <p:spPr>
          <a:xfrm>
            <a:off x="1524000" y="467938"/>
            <a:ext cx="9144000" cy="2900518"/>
          </a:xfrm>
        </p:spPr>
        <p:txBody>
          <a:bodyPr>
            <a:normAutofit/>
          </a:bodyPr>
          <a:lstStyle/>
          <a:p>
            <a:r>
              <a:rPr lang="de-CH">
                <a:solidFill>
                  <a:srgbClr val="FFFFFF"/>
                </a:solidFill>
                <a:latin typeface="Retro Gaming" panose="00000400000000000000" pitchFamily="2" charset="0"/>
                <a:cs typeface="Minecraftia" panose="00000400000000000000" pitchFamily="2" charset="0"/>
              </a:rPr>
              <a:t>THINK OUTSIDE THE ROOM</a:t>
            </a:r>
          </a:p>
        </p:txBody>
      </p:sp>
      <p:sp>
        <p:nvSpPr>
          <p:cNvPr id="3" name="Subtitle 2">
            <a:extLst>
              <a:ext uri="{FF2B5EF4-FFF2-40B4-BE49-F238E27FC236}">
                <a16:creationId xmlns:a16="http://schemas.microsoft.com/office/drawing/2014/main" id="{A147DC43-1730-72E4-6B84-8C3A5C16E4C6}"/>
              </a:ext>
            </a:extLst>
          </p:cNvPr>
          <p:cNvSpPr>
            <a:spLocks noGrp="1"/>
          </p:cNvSpPr>
          <p:nvPr>
            <p:ph type="subTitle" idx="1"/>
          </p:nvPr>
        </p:nvSpPr>
        <p:spPr>
          <a:xfrm>
            <a:off x="1524000" y="4159404"/>
            <a:ext cx="9144000" cy="1098395"/>
          </a:xfrm>
        </p:spPr>
        <p:txBody>
          <a:bodyPr vert="horz" lIns="91440" tIns="45720" rIns="91440" bIns="45720" rtlCol="0">
            <a:normAutofit/>
          </a:bodyPr>
          <a:lstStyle/>
          <a:p>
            <a:r>
              <a:rPr lang="de-CH" sz="1100" err="1">
                <a:solidFill>
                  <a:srgbClr val="FFFFFF"/>
                </a:solidFill>
                <a:latin typeface="Retro Gaming" panose="00000400000000000000" pitchFamily="2" charset="0"/>
                <a:cs typeface="Minecraftia" panose="00000400000000000000" pitchFamily="2" charset="0"/>
              </a:rPr>
              <a:t>Senanur</a:t>
            </a:r>
            <a:r>
              <a:rPr lang="de-CH" sz="1100">
                <a:solidFill>
                  <a:srgbClr val="FFFFFF"/>
                </a:solidFill>
                <a:latin typeface="Retro Gaming" panose="00000400000000000000" pitchFamily="2" charset="0"/>
                <a:cs typeface="Minecraftia" panose="00000400000000000000" pitchFamily="2" charset="0"/>
              </a:rPr>
              <a:t> Ates</a:t>
            </a:r>
          </a:p>
          <a:p>
            <a:r>
              <a:rPr lang="de-CH" sz="1100">
                <a:solidFill>
                  <a:srgbClr val="FFFFFF"/>
                </a:solidFill>
                <a:latin typeface="Retro Gaming" panose="00000400000000000000" pitchFamily="2" charset="0"/>
                <a:cs typeface="Minecraftia" panose="00000400000000000000" pitchFamily="2" charset="0"/>
              </a:rPr>
              <a:t>Aiysha Frutiger  </a:t>
            </a:r>
          </a:p>
          <a:p>
            <a:r>
              <a:rPr lang="de-CH" sz="1100">
                <a:solidFill>
                  <a:srgbClr val="FFFFFF"/>
                </a:solidFill>
                <a:latin typeface="Retro Gaming" panose="00000400000000000000" pitchFamily="2" charset="0"/>
                <a:cs typeface="Minecraftia" panose="00000400000000000000" pitchFamily="2" charset="0"/>
              </a:rPr>
              <a:t>Illia </a:t>
            </a:r>
            <a:r>
              <a:rPr lang="de-CH" sz="1100" err="1">
                <a:solidFill>
                  <a:srgbClr val="FFFFFF"/>
                </a:solidFill>
                <a:latin typeface="Retro Gaming" panose="00000400000000000000" pitchFamily="2" charset="0"/>
                <a:cs typeface="Minecraftia" panose="00000400000000000000" pitchFamily="2" charset="0"/>
              </a:rPr>
              <a:t>Solohub</a:t>
            </a:r>
            <a:endParaRPr lang="de-CH" sz="1100">
              <a:solidFill>
                <a:srgbClr val="FFFFFF"/>
              </a:solidFill>
              <a:latin typeface="Retro Gaming" panose="00000400000000000000" pitchFamily="2" charset="0"/>
              <a:cs typeface="Minecraftia" panose="00000400000000000000" pitchFamily="2" charset="0"/>
            </a:endParaRPr>
          </a:p>
          <a:p>
            <a:r>
              <a:rPr lang="de-CH" sz="1100">
                <a:solidFill>
                  <a:srgbClr val="FFFFFF"/>
                </a:solidFill>
                <a:latin typeface="Retro Gaming" panose="00000400000000000000" pitchFamily="2" charset="0"/>
                <a:cs typeface="Minecraftia" panose="00000400000000000000" pitchFamily="2" charset="0"/>
              </a:rPr>
              <a:t>William Tran</a:t>
            </a:r>
          </a:p>
          <a:p>
            <a:endParaRPr lang="de-CH" sz="1100">
              <a:solidFill>
                <a:srgbClr val="FFFFFF"/>
              </a:solidFill>
            </a:endParaRPr>
          </a:p>
          <a:p>
            <a:endParaRPr lang="de-CH" sz="1100">
              <a:solidFill>
                <a:srgbClr val="FFFFFF"/>
              </a:solidFill>
            </a:endParaRPr>
          </a:p>
        </p:txBody>
      </p:sp>
      <p:sp>
        <p:nvSpPr>
          <p:cNvPr id="5" name="Textfeld 4">
            <a:extLst>
              <a:ext uri="{FF2B5EF4-FFF2-40B4-BE49-F238E27FC236}">
                <a16:creationId xmlns:a16="http://schemas.microsoft.com/office/drawing/2014/main" id="{C45FEAE4-5AB9-1247-717A-C7FD8CC1E4AB}"/>
              </a:ext>
            </a:extLst>
          </p:cNvPr>
          <p:cNvSpPr txBox="1"/>
          <p:nvPr/>
        </p:nvSpPr>
        <p:spPr>
          <a:xfrm>
            <a:off x="8271127" y="3431018"/>
            <a:ext cx="322000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2400" err="1"/>
              <a:t>by</a:t>
            </a:r>
            <a:r>
              <a:rPr lang="de-DE" sz="2800"/>
              <a:t>  WISA</a:t>
            </a:r>
          </a:p>
        </p:txBody>
      </p:sp>
    </p:spTree>
    <p:extLst>
      <p:ext uri="{BB962C8B-B14F-4D97-AF65-F5344CB8AC3E}">
        <p14:creationId xmlns:p14="http://schemas.microsoft.com/office/powerpoint/2010/main" val="290280385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0E1CA996-E4A9-F681-AD72-50521991C856}"/>
              </a:ext>
            </a:extLst>
          </p:cNvPr>
          <p:cNvGrpSpPr/>
          <p:nvPr/>
        </p:nvGrpSpPr>
        <p:grpSpPr>
          <a:xfrm>
            <a:off x="-1793252" y="4342473"/>
            <a:ext cx="1062453" cy="1491009"/>
            <a:chOff x="-1793252" y="4342473"/>
            <a:chExt cx="1062453" cy="1491009"/>
          </a:xfrm>
        </p:grpSpPr>
        <p:pic>
          <p:nvPicPr>
            <p:cNvPr id="5" name="Inhaltsplatzhalter 5" descr="Ein Bild, das Dunkelheit, Schwarz enthält.&#10;&#10;KI-generierte Inhalte können fehlerhaft sein.">
              <a:extLst>
                <a:ext uri="{FF2B5EF4-FFF2-40B4-BE49-F238E27FC236}">
                  <a16:creationId xmlns:a16="http://schemas.microsoft.com/office/drawing/2014/main" id="{86889A1A-531D-CBCF-15AD-C58578C909F9}"/>
                </a:ext>
              </a:extLst>
            </p:cNvPr>
            <p:cNvPicPr>
              <a:picLocks noChangeAspect="1"/>
            </p:cNvPicPr>
            <p:nvPr/>
          </p:nvPicPr>
          <p:blipFill>
            <a:blip r:embed="rId3"/>
            <a:srcRect l="8299" t="3860" r="82959" b="69502"/>
            <a:stretch/>
          </p:blipFill>
          <p:spPr>
            <a:xfrm>
              <a:off x="-1793252" y="4342473"/>
              <a:ext cx="994651" cy="1491009"/>
            </a:xfrm>
            <a:prstGeom prst="rect">
              <a:avLst/>
            </a:prstGeom>
          </p:spPr>
        </p:pic>
        <p:pic>
          <p:nvPicPr>
            <p:cNvPr id="6" name="Grafik 5" descr="Ein Bild, das Dunkelheit, Schwarz, Nacht enthält.&#10;&#10;KI-generierte Inhalte können fehlerhaft sein.">
              <a:extLst>
                <a:ext uri="{FF2B5EF4-FFF2-40B4-BE49-F238E27FC236}">
                  <a16:creationId xmlns:a16="http://schemas.microsoft.com/office/drawing/2014/main" id="{85C80D92-3B0E-0DD5-A506-099A840BB5BB}"/>
                </a:ext>
              </a:extLst>
            </p:cNvPr>
            <p:cNvPicPr>
              <a:picLocks noChangeAspect="1"/>
            </p:cNvPicPr>
            <p:nvPr/>
          </p:nvPicPr>
          <p:blipFill>
            <a:blip r:embed="rId4">
              <a:extLst>
                <a:ext uri="{28A0092B-C50C-407E-A947-70E740481C1C}">
                  <a14:useLocalDpi xmlns:a14="http://schemas.microsoft.com/office/drawing/2010/main" val="0"/>
                </a:ext>
              </a:extLst>
            </a:blip>
            <a:srcRect l="10564" t="44954" r="81686" b="43540"/>
            <a:stretch/>
          </p:blipFill>
          <p:spPr>
            <a:xfrm>
              <a:off x="-1675679" y="4885716"/>
              <a:ext cx="944880" cy="690880"/>
            </a:xfrm>
            <a:prstGeom prst="rect">
              <a:avLst/>
            </a:prstGeom>
          </p:spPr>
        </p:pic>
      </p:grpSp>
      <p:pic>
        <p:nvPicPr>
          <p:cNvPr id="4" name="Grafik 3" descr="Ein Bild, das Screenshot, Schwarz enthält.&#10;&#10;KI-generierte Inhalte können fehlerhaft sein.">
            <a:extLst>
              <a:ext uri="{FF2B5EF4-FFF2-40B4-BE49-F238E27FC236}">
                <a16:creationId xmlns:a16="http://schemas.microsoft.com/office/drawing/2014/main" id="{BB98234A-F17E-AE5C-0FA6-9A0522054C73}"/>
              </a:ext>
            </a:extLst>
          </p:cNvPr>
          <p:cNvPicPr>
            <a:picLocks noChangeAspect="1"/>
          </p:cNvPicPr>
          <p:nvPr/>
        </p:nvPicPr>
        <p:blipFill>
          <a:blip r:embed="rId5"/>
          <a:srcRect l="8166" t="21107" r="68585" b="64540"/>
          <a:stretch/>
        </p:blipFill>
        <p:spPr>
          <a:xfrm>
            <a:off x="5656696" y="4988560"/>
            <a:ext cx="2834640" cy="861820"/>
          </a:xfrm>
          <a:prstGeom prst="rect">
            <a:avLst/>
          </a:prstGeom>
        </p:spPr>
      </p:pic>
      <p:pic>
        <p:nvPicPr>
          <p:cNvPr id="8" name="Grafik 7" descr="Ein Bild, das Screenshot, Schwarz, Dunkelheit enthält.&#10;&#10;KI-generierte Inhalte können fehlerhaft sein.">
            <a:extLst>
              <a:ext uri="{FF2B5EF4-FFF2-40B4-BE49-F238E27FC236}">
                <a16:creationId xmlns:a16="http://schemas.microsoft.com/office/drawing/2014/main" id="{25C6DCC4-9A36-EC0D-5101-73E1B32E9EDC}"/>
              </a:ext>
            </a:extLst>
          </p:cNvPr>
          <p:cNvPicPr>
            <a:picLocks noChangeAspect="1"/>
          </p:cNvPicPr>
          <p:nvPr/>
        </p:nvPicPr>
        <p:blipFill>
          <a:blip r:embed="rId6">
            <a:extLst>
              <a:ext uri="{28A0092B-C50C-407E-A947-70E740481C1C}">
                <a14:useLocalDpi xmlns:a14="http://schemas.microsoft.com/office/drawing/2010/main" val="0"/>
              </a:ext>
            </a:extLst>
          </a:blip>
          <a:srcRect l="84632" t="1403" b="63437"/>
          <a:stretch/>
        </p:blipFill>
        <p:spPr>
          <a:xfrm>
            <a:off x="10416988" y="3713504"/>
            <a:ext cx="1873624" cy="2111189"/>
          </a:xfrm>
          <a:prstGeom prst="rect">
            <a:avLst/>
          </a:prstGeom>
        </p:spPr>
      </p:pic>
      <p:sp>
        <p:nvSpPr>
          <p:cNvPr id="2" name="Titel 1">
            <a:extLst>
              <a:ext uri="{FF2B5EF4-FFF2-40B4-BE49-F238E27FC236}">
                <a16:creationId xmlns:a16="http://schemas.microsoft.com/office/drawing/2014/main" id="{F184E5A4-C0DB-BB7F-981C-54443664A218}"/>
              </a:ext>
            </a:extLst>
          </p:cNvPr>
          <p:cNvSpPr>
            <a:spLocks noGrp="1"/>
          </p:cNvSpPr>
          <p:nvPr>
            <p:ph type="title"/>
          </p:nvPr>
        </p:nvSpPr>
        <p:spPr/>
        <p:txBody>
          <a:bodyPr/>
          <a:lstStyle/>
          <a:p>
            <a:r>
              <a:rPr lang="de-DE" b="1">
                <a:solidFill>
                  <a:schemeClr val="bg1"/>
                </a:solidFill>
                <a:latin typeface="Retro Gaming" panose="00000400000000000000" pitchFamily="2" charset="0"/>
              </a:rPr>
              <a:t>Project </a:t>
            </a:r>
            <a:r>
              <a:rPr lang="de-DE" b="1" err="1">
                <a:solidFill>
                  <a:schemeClr val="bg1"/>
                </a:solidFill>
                <a:latin typeface="Retro Gaming" panose="00000400000000000000" pitchFamily="2" charset="0"/>
              </a:rPr>
              <a:t>Planning</a:t>
            </a:r>
            <a:r>
              <a:rPr lang="de-DE" b="1">
                <a:solidFill>
                  <a:schemeClr val="bg1"/>
                </a:solidFill>
                <a:latin typeface="Retro Gaming" panose="00000400000000000000" pitchFamily="2" charset="0"/>
              </a:rPr>
              <a:t> &amp; Progress</a:t>
            </a:r>
          </a:p>
        </p:txBody>
      </p:sp>
      <p:sp>
        <p:nvSpPr>
          <p:cNvPr id="3" name="Inhaltsplatzhalter 2">
            <a:extLst>
              <a:ext uri="{FF2B5EF4-FFF2-40B4-BE49-F238E27FC236}">
                <a16:creationId xmlns:a16="http://schemas.microsoft.com/office/drawing/2014/main" id="{768FCD59-CEE5-91F2-5DBD-9E0F28AC87F4}"/>
              </a:ext>
            </a:extLst>
          </p:cNvPr>
          <p:cNvSpPr>
            <a:spLocks noGrp="1"/>
          </p:cNvSpPr>
          <p:nvPr>
            <p:ph idx="1"/>
          </p:nvPr>
        </p:nvSpPr>
        <p:spPr>
          <a:xfrm>
            <a:off x="838200" y="1690688"/>
            <a:ext cx="10515600" cy="435133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t">
            <a:normAutofit lnSpcReduction="10000"/>
          </a:bodyPr>
          <a:lstStyle/>
          <a:p>
            <a:pPr marL="0" indent="0">
              <a:buNone/>
            </a:pPr>
            <a:r>
              <a:rPr lang="de-DE" dirty="0" err="1">
                <a:solidFill>
                  <a:schemeClr val="bg1"/>
                </a:solidFill>
                <a:latin typeface="Retro Gaming" panose="00000400000000000000" pitchFamily="2" charset="0"/>
              </a:rPr>
              <a:t>What</a:t>
            </a:r>
            <a:r>
              <a:rPr lang="de-DE" dirty="0">
                <a:solidFill>
                  <a:schemeClr val="bg1"/>
                </a:solidFill>
                <a:latin typeface="Retro Gaming" panose="00000400000000000000" pitchFamily="2" charset="0"/>
              </a:rPr>
              <a:t> </a:t>
            </a:r>
            <a:r>
              <a:rPr lang="de-DE" dirty="0" err="1">
                <a:solidFill>
                  <a:schemeClr val="bg1"/>
                </a:solidFill>
                <a:latin typeface="Retro Gaming" panose="00000400000000000000" pitchFamily="2" charset="0"/>
              </a:rPr>
              <a:t>have</a:t>
            </a:r>
            <a:r>
              <a:rPr lang="de-DE" dirty="0">
                <a:solidFill>
                  <a:schemeClr val="bg1"/>
                </a:solidFill>
                <a:latin typeface="Retro Gaming" panose="00000400000000000000" pitchFamily="2" charset="0"/>
              </a:rPr>
              <a:t> </a:t>
            </a:r>
            <a:r>
              <a:rPr lang="de-DE" dirty="0" err="1">
                <a:solidFill>
                  <a:schemeClr val="bg1"/>
                </a:solidFill>
                <a:latin typeface="Retro Gaming" panose="00000400000000000000" pitchFamily="2" charset="0"/>
              </a:rPr>
              <a:t>we</a:t>
            </a:r>
            <a:r>
              <a:rPr lang="de-DE" dirty="0">
                <a:solidFill>
                  <a:schemeClr val="bg1"/>
                </a:solidFill>
                <a:latin typeface="Retro Gaming" panose="00000400000000000000" pitchFamily="2" charset="0"/>
              </a:rPr>
              <a:t> </a:t>
            </a:r>
            <a:r>
              <a:rPr lang="de-DE" dirty="0" err="1">
                <a:solidFill>
                  <a:schemeClr val="bg1"/>
                </a:solidFill>
                <a:latin typeface="Retro Gaming" panose="00000400000000000000" pitchFamily="2" charset="0"/>
              </a:rPr>
              <a:t>done</a:t>
            </a:r>
            <a:r>
              <a:rPr lang="de-DE" dirty="0">
                <a:solidFill>
                  <a:schemeClr val="bg1"/>
                </a:solidFill>
                <a:latin typeface="Retro Gaming" panose="00000400000000000000" pitchFamily="2" charset="0"/>
              </a:rPr>
              <a:t> so </a:t>
            </a:r>
            <a:r>
              <a:rPr lang="de-DE" dirty="0" err="1">
                <a:solidFill>
                  <a:schemeClr val="bg1"/>
                </a:solidFill>
                <a:latin typeface="Retro Gaming" panose="00000400000000000000" pitchFamily="2" charset="0"/>
              </a:rPr>
              <a:t>far</a:t>
            </a:r>
            <a:r>
              <a:rPr lang="de-DE" dirty="0">
                <a:solidFill>
                  <a:schemeClr val="bg1"/>
                </a:solidFill>
                <a:latin typeface="Retro Gaming" panose="00000400000000000000" pitchFamily="2" charset="0"/>
              </a:rPr>
              <a:t>?</a:t>
            </a:r>
          </a:p>
          <a:p>
            <a:pPr>
              <a:buNone/>
            </a:pPr>
            <a:endParaRPr lang="de-DE" dirty="0">
              <a:solidFill>
                <a:schemeClr val="bg1"/>
              </a:solidFill>
              <a:latin typeface="Retro Gaming" panose="00000400000000000000" pitchFamily="2" charset="0"/>
              <a:ea typeface="+mn-lt"/>
              <a:cs typeface="+mn-lt"/>
            </a:endParaRPr>
          </a:p>
          <a:p>
            <a:pPr>
              <a:lnSpc>
                <a:spcPct val="150000"/>
              </a:lnSpc>
              <a:buBlip>
                <a:blip r:embed="rId7"/>
              </a:buBlip>
            </a:pP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Different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project</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ideas</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were</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discussed</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a:t>
            </a:r>
            <a:endParaRPr lang="en-US" sz="2000" dirty="0">
              <a:solidFill>
                <a:schemeClr val="bg1"/>
              </a:solidFill>
              <a:latin typeface="Retro Gaming" panose="00000400000000000000" pitchFamily="2" charset="0"/>
              <a:ea typeface="VHS Gothic" panose="00000400000000000000" pitchFamily="2" charset="0"/>
              <a:cs typeface="VHS Gothic" panose="00000400000000000000" pitchFamily="2" charset="0"/>
            </a:endParaRPr>
          </a:p>
          <a:p>
            <a:pPr>
              <a:lnSpc>
                <a:spcPct val="150000"/>
              </a:lnSpc>
              <a:buBlip>
                <a:blip r:embed="rId7"/>
              </a:buBlip>
            </a:pP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A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common</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project</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idea</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was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agreed</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upon.</a:t>
            </a:r>
          </a:p>
          <a:p>
            <a:pPr>
              <a:lnSpc>
                <a:spcPct val="150000"/>
              </a:lnSpc>
              <a:buBlip>
                <a:blip r:embed="rId7"/>
              </a:buBlip>
            </a:pP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Who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is</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good</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what</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We</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analyzed</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the</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distribution</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of</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tasks</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a:t>
            </a:r>
          </a:p>
          <a:p>
            <a:pPr>
              <a:lnSpc>
                <a:spcPct val="150000"/>
              </a:lnSpc>
              <a:buBlip>
                <a:blip r:embed="rId7"/>
              </a:buBlip>
            </a:pP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Everyone</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did</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general</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research</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on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the</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project</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and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we</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shared</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our</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research</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with</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each</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other</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a:t>
            </a:r>
          </a:p>
          <a:p>
            <a:pPr>
              <a:lnSpc>
                <a:spcPct val="150000"/>
              </a:lnSpc>
              <a:buBlip>
                <a:blip r:embed="rId7"/>
              </a:buBlip>
            </a:pP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The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roadmap</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for</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Milestone 1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has</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been</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created</a:t>
            </a: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a:t>
            </a:r>
          </a:p>
          <a:p>
            <a:endParaRPr lang="de-DE" dirty="0">
              <a:solidFill>
                <a:schemeClr val="bg1"/>
              </a:solidFill>
              <a:latin typeface="Retro Gaming" panose="00000400000000000000" pitchFamily="2" charset="0"/>
            </a:endParaRPr>
          </a:p>
          <a:p>
            <a:endParaRPr lang="de-DE" dirty="0">
              <a:solidFill>
                <a:schemeClr val="bg1"/>
              </a:solidFill>
              <a:latin typeface="Retro Gaming" panose="00000400000000000000" pitchFamily="2" charset="0"/>
            </a:endParaRPr>
          </a:p>
          <a:p>
            <a:endParaRPr lang="de-DE" dirty="0">
              <a:solidFill>
                <a:schemeClr val="bg1"/>
              </a:solidFill>
              <a:latin typeface="Retro Gaming" panose="00000400000000000000" pitchFamily="2" charset="0"/>
            </a:endParaRPr>
          </a:p>
        </p:txBody>
      </p:sp>
    </p:spTree>
    <p:extLst>
      <p:ext uri="{BB962C8B-B14F-4D97-AF65-F5344CB8AC3E}">
        <p14:creationId xmlns:p14="http://schemas.microsoft.com/office/powerpoint/2010/main" val="259345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2.29167E-6 3.33333E-6 L 0.52656 0.00185 L 0.53321 -0.01667 L 0.54857 -0.04144 L 0.5586 -0.04468 L 0.57826 -0.04769 L 0.59818 -0.04283 L 0.60482 -0.03797 " pathEditMode="relative" rAng="0" ptsTypes="AAAAAAAA">
                                      <p:cBhvr>
                                        <p:cTn id="6" dur="3250" fill="hold"/>
                                        <p:tgtEl>
                                          <p:spTgt spid="7"/>
                                        </p:tgtEl>
                                        <p:attrNameLst>
                                          <p:attrName>ppt_x</p:attrName>
                                          <p:attrName>ppt_y</p:attrName>
                                        </p:attrNameLst>
                                      </p:cBhvr>
                                      <p:rCtr x="30234" y="-229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pieren 12">
            <a:extLst>
              <a:ext uri="{FF2B5EF4-FFF2-40B4-BE49-F238E27FC236}">
                <a16:creationId xmlns:a16="http://schemas.microsoft.com/office/drawing/2014/main" id="{1143F9A3-7A51-9CBE-04E7-F0ED66BE2D6D}"/>
              </a:ext>
            </a:extLst>
          </p:cNvPr>
          <p:cNvGrpSpPr/>
          <p:nvPr/>
        </p:nvGrpSpPr>
        <p:grpSpPr>
          <a:xfrm>
            <a:off x="5656696" y="4023593"/>
            <a:ext cx="1062453" cy="1491009"/>
            <a:chOff x="-1793252" y="4342473"/>
            <a:chExt cx="1062453" cy="1491009"/>
          </a:xfrm>
        </p:grpSpPr>
        <p:pic>
          <p:nvPicPr>
            <p:cNvPr id="14" name="Inhaltsplatzhalter 5" descr="Ein Bild, das Dunkelheit, Schwarz enthält.&#10;&#10;KI-generierte Inhalte können fehlerhaft sein.">
              <a:extLst>
                <a:ext uri="{FF2B5EF4-FFF2-40B4-BE49-F238E27FC236}">
                  <a16:creationId xmlns:a16="http://schemas.microsoft.com/office/drawing/2014/main" id="{84AB4944-3176-B913-6893-CDD557215D00}"/>
                </a:ext>
              </a:extLst>
            </p:cNvPr>
            <p:cNvPicPr>
              <a:picLocks noChangeAspect="1"/>
            </p:cNvPicPr>
            <p:nvPr/>
          </p:nvPicPr>
          <p:blipFill>
            <a:blip r:embed="rId2"/>
            <a:srcRect l="8299" t="3860" r="82959" b="69502"/>
            <a:stretch/>
          </p:blipFill>
          <p:spPr>
            <a:xfrm>
              <a:off x="-1793252" y="4342473"/>
              <a:ext cx="994651" cy="1491009"/>
            </a:xfrm>
            <a:prstGeom prst="rect">
              <a:avLst/>
            </a:prstGeom>
          </p:spPr>
        </p:pic>
        <p:pic>
          <p:nvPicPr>
            <p:cNvPr id="15" name="Grafik 14" descr="Ein Bild, das Dunkelheit, Schwarz, Nacht enthält.&#10;&#10;KI-generierte Inhalte können fehlerhaft sein.">
              <a:extLst>
                <a:ext uri="{FF2B5EF4-FFF2-40B4-BE49-F238E27FC236}">
                  <a16:creationId xmlns:a16="http://schemas.microsoft.com/office/drawing/2014/main" id="{6E861890-7648-35B7-8405-24E685F3FB54}"/>
                </a:ext>
              </a:extLst>
            </p:cNvPr>
            <p:cNvPicPr>
              <a:picLocks noChangeAspect="1"/>
            </p:cNvPicPr>
            <p:nvPr/>
          </p:nvPicPr>
          <p:blipFill>
            <a:blip r:embed="rId3">
              <a:extLst>
                <a:ext uri="{28A0092B-C50C-407E-A947-70E740481C1C}">
                  <a14:useLocalDpi xmlns:a14="http://schemas.microsoft.com/office/drawing/2010/main" val="0"/>
                </a:ext>
              </a:extLst>
            </a:blip>
            <a:srcRect l="10564" t="44954" r="81686" b="43540"/>
            <a:stretch/>
          </p:blipFill>
          <p:spPr>
            <a:xfrm>
              <a:off x="-1675679" y="4885716"/>
              <a:ext cx="944880" cy="690880"/>
            </a:xfrm>
            <a:prstGeom prst="rect">
              <a:avLst/>
            </a:prstGeom>
          </p:spPr>
        </p:pic>
      </p:grpSp>
      <p:pic>
        <p:nvPicPr>
          <p:cNvPr id="11" name="Grafik 10" descr="Ein Bild, das Screenshot, Schwarz, Dunkelheit enthält.&#10;&#10;KI-generierte Inhalte können fehlerhaft sein.">
            <a:extLst>
              <a:ext uri="{FF2B5EF4-FFF2-40B4-BE49-F238E27FC236}">
                <a16:creationId xmlns:a16="http://schemas.microsoft.com/office/drawing/2014/main" id="{5F203252-13F5-1B1E-A0D6-C67A158DC859}"/>
              </a:ext>
            </a:extLst>
          </p:cNvPr>
          <p:cNvPicPr>
            <a:picLocks noChangeAspect="1"/>
          </p:cNvPicPr>
          <p:nvPr/>
        </p:nvPicPr>
        <p:blipFill>
          <a:blip r:embed="rId4">
            <a:extLst>
              <a:ext uri="{28A0092B-C50C-407E-A947-70E740481C1C}">
                <a14:useLocalDpi xmlns:a14="http://schemas.microsoft.com/office/drawing/2010/main" val="0"/>
              </a:ext>
            </a:extLst>
          </a:blip>
          <a:srcRect l="84632" t="1403" b="63437"/>
          <a:stretch/>
        </p:blipFill>
        <p:spPr>
          <a:xfrm>
            <a:off x="10416988" y="3713504"/>
            <a:ext cx="1873624" cy="2111189"/>
          </a:xfrm>
          <a:prstGeom prst="rect">
            <a:avLst/>
          </a:prstGeom>
        </p:spPr>
      </p:pic>
      <p:pic>
        <p:nvPicPr>
          <p:cNvPr id="4" name="Grafik 3" descr="Ein Bild, das Screenshot, Schwarz enthält.&#10;&#10;KI-generierte Inhalte können fehlerhaft sein.">
            <a:extLst>
              <a:ext uri="{FF2B5EF4-FFF2-40B4-BE49-F238E27FC236}">
                <a16:creationId xmlns:a16="http://schemas.microsoft.com/office/drawing/2014/main" id="{74CEC796-6C0D-22DF-651E-45DAEF10D07E}"/>
              </a:ext>
            </a:extLst>
          </p:cNvPr>
          <p:cNvPicPr>
            <a:picLocks noChangeAspect="1"/>
          </p:cNvPicPr>
          <p:nvPr/>
        </p:nvPicPr>
        <p:blipFill>
          <a:blip r:embed="rId5"/>
          <a:srcRect l="8166" t="21107" r="68585" b="64540"/>
          <a:stretch/>
        </p:blipFill>
        <p:spPr>
          <a:xfrm>
            <a:off x="5656696" y="4988560"/>
            <a:ext cx="2834640" cy="861820"/>
          </a:xfrm>
          <a:prstGeom prst="rect">
            <a:avLst/>
          </a:prstGeom>
        </p:spPr>
      </p:pic>
      <p:sp>
        <p:nvSpPr>
          <p:cNvPr id="2" name="Titel 1">
            <a:extLst>
              <a:ext uri="{FF2B5EF4-FFF2-40B4-BE49-F238E27FC236}">
                <a16:creationId xmlns:a16="http://schemas.microsoft.com/office/drawing/2014/main" id="{1757A1C1-0768-37C6-4A26-5C13182E7CC7}"/>
              </a:ext>
            </a:extLst>
          </p:cNvPr>
          <p:cNvSpPr>
            <a:spLocks noGrp="1"/>
          </p:cNvSpPr>
          <p:nvPr>
            <p:ph type="title"/>
          </p:nvPr>
        </p:nvSpPr>
        <p:spPr/>
        <p:txBody>
          <a:bodyPr/>
          <a:lstStyle/>
          <a:p>
            <a:r>
              <a:rPr lang="de-DE">
                <a:solidFill>
                  <a:schemeClr val="bg1"/>
                </a:solidFill>
                <a:latin typeface="Retro Gaming" panose="00000400000000000000" pitchFamily="2" charset="0"/>
              </a:rPr>
              <a:t>Project </a:t>
            </a:r>
            <a:r>
              <a:rPr lang="de-DE" err="1">
                <a:solidFill>
                  <a:schemeClr val="bg1"/>
                </a:solidFill>
                <a:latin typeface="Retro Gaming" panose="00000400000000000000" pitchFamily="2" charset="0"/>
              </a:rPr>
              <a:t>Planning</a:t>
            </a:r>
            <a:r>
              <a:rPr lang="de-DE">
                <a:solidFill>
                  <a:schemeClr val="bg1"/>
                </a:solidFill>
                <a:latin typeface="Retro Gaming" panose="00000400000000000000" pitchFamily="2" charset="0"/>
              </a:rPr>
              <a:t> &amp; Progress</a:t>
            </a:r>
          </a:p>
        </p:txBody>
      </p:sp>
      <p:sp>
        <p:nvSpPr>
          <p:cNvPr id="3" name="Inhaltsplatzhalter 2">
            <a:extLst>
              <a:ext uri="{FF2B5EF4-FFF2-40B4-BE49-F238E27FC236}">
                <a16:creationId xmlns:a16="http://schemas.microsoft.com/office/drawing/2014/main" id="{310F899B-03FE-A3A2-CACF-36D669A41D21}"/>
              </a:ext>
            </a:extLst>
          </p:cNvPr>
          <p:cNvSpPr>
            <a:spLocks noGrp="1"/>
          </p:cNvSpPr>
          <p:nvPr>
            <p:ph idx="1"/>
          </p:nvPr>
        </p:nvSpPr>
        <p:spPr>
          <a:xfrm>
            <a:off x="838200" y="1537835"/>
            <a:ext cx="10515600" cy="435133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t">
            <a:normAutofit/>
          </a:bodyPr>
          <a:lstStyle/>
          <a:p>
            <a:pPr marL="0" indent="0">
              <a:buNone/>
            </a:pPr>
            <a:r>
              <a:rPr lang="de-DE" dirty="0" err="1">
                <a:solidFill>
                  <a:schemeClr val="bg1"/>
                </a:solidFill>
                <a:ea typeface="+mn-lt"/>
                <a:cs typeface="+mn-lt"/>
              </a:rPr>
              <a:t>What</a:t>
            </a:r>
            <a:r>
              <a:rPr lang="de-DE" dirty="0">
                <a:solidFill>
                  <a:schemeClr val="bg1"/>
                </a:solidFill>
                <a:ea typeface="+mn-lt"/>
                <a:cs typeface="+mn-lt"/>
              </a:rPr>
              <a:t> </a:t>
            </a:r>
            <a:r>
              <a:rPr lang="de-DE" dirty="0" err="1">
                <a:solidFill>
                  <a:schemeClr val="bg1"/>
                </a:solidFill>
                <a:ea typeface="+mn-lt"/>
                <a:cs typeface="+mn-lt"/>
              </a:rPr>
              <a:t>are</a:t>
            </a:r>
            <a:r>
              <a:rPr lang="de-DE" dirty="0">
                <a:solidFill>
                  <a:schemeClr val="bg1"/>
                </a:solidFill>
                <a:ea typeface="+mn-lt"/>
                <a:cs typeface="+mn-lt"/>
              </a:rPr>
              <a:t> </a:t>
            </a:r>
            <a:r>
              <a:rPr lang="de-DE" dirty="0" err="1">
                <a:solidFill>
                  <a:schemeClr val="bg1"/>
                </a:solidFill>
                <a:ea typeface="+mn-lt"/>
                <a:cs typeface="+mn-lt"/>
              </a:rPr>
              <a:t>the</a:t>
            </a:r>
            <a:r>
              <a:rPr lang="de-DE" dirty="0">
                <a:solidFill>
                  <a:schemeClr val="bg1"/>
                </a:solidFill>
                <a:ea typeface="+mn-lt"/>
                <a:cs typeface="+mn-lt"/>
              </a:rPr>
              <a:t> </a:t>
            </a:r>
            <a:r>
              <a:rPr lang="de-DE" dirty="0" err="1">
                <a:solidFill>
                  <a:schemeClr val="bg1"/>
                </a:solidFill>
                <a:ea typeface="+mn-lt"/>
                <a:cs typeface="+mn-lt"/>
              </a:rPr>
              <a:t>future</a:t>
            </a:r>
            <a:r>
              <a:rPr lang="de-DE" dirty="0">
                <a:solidFill>
                  <a:schemeClr val="bg1"/>
                </a:solidFill>
                <a:ea typeface="+mn-lt"/>
                <a:cs typeface="+mn-lt"/>
              </a:rPr>
              <a:t> </a:t>
            </a:r>
            <a:r>
              <a:rPr lang="de-DE" dirty="0" err="1">
                <a:solidFill>
                  <a:schemeClr val="bg1"/>
                </a:solidFill>
                <a:ea typeface="+mn-lt"/>
                <a:cs typeface="+mn-lt"/>
              </a:rPr>
              <a:t>plans</a:t>
            </a:r>
            <a:r>
              <a:rPr lang="de-DE" dirty="0">
                <a:solidFill>
                  <a:schemeClr val="bg1"/>
                </a:solidFill>
                <a:ea typeface="+mn-lt"/>
                <a:cs typeface="+mn-lt"/>
              </a:rPr>
              <a:t>?</a:t>
            </a:r>
          </a:p>
          <a:p>
            <a:pPr marL="0" indent="0">
              <a:buNone/>
            </a:pPr>
            <a:endParaRPr lang="de-DE" dirty="0">
              <a:solidFill>
                <a:schemeClr val="bg1"/>
              </a:solidFill>
            </a:endParaRPr>
          </a:p>
          <a:p>
            <a:r>
              <a:rPr lang="de-DE" sz="2000" dirty="0" err="1">
                <a:solidFill>
                  <a:schemeClr val="bg1"/>
                </a:solidFill>
                <a:latin typeface="Retro Gaming"/>
                <a:ea typeface="+mn-lt"/>
                <a:cs typeface="+mn-lt"/>
              </a:rPr>
              <a:t>We</a:t>
            </a:r>
            <a:r>
              <a:rPr lang="de-DE" sz="2000" dirty="0">
                <a:solidFill>
                  <a:schemeClr val="bg1"/>
                </a:solidFill>
                <a:latin typeface="Retro Gaming"/>
                <a:ea typeface="+mn-lt"/>
                <a:cs typeface="+mn-lt"/>
              </a:rPr>
              <a:t> will </a:t>
            </a:r>
            <a:r>
              <a:rPr lang="de-DE" sz="2000" dirty="0" err="1">
                <a:solidFill>
                  <a:schemeClr val="bg1"/>
                </a:solidFill>
                <a:latin typeface="Retro Gaming"/>
                <a:ea typeface="+mn-lt"/>
                <a:cs typeface="+mn-lt"/>
              </a:rPr>
              <a:t>implement</a:t>
            </a:r>
            <a:r>
              <a:rPr lang="de-DE" sz="2000" dirty="0">
                <a:solidFill>
                  <a:schemeClr val="bg1"/>
                </a:solidFill>
                <a:latin typeface="Retro Gaming"/>
                <a:ea typeface="+mn-lt"/>
                <a:cs typeface="+mn-lt"/>
              </a:rPr>
              <a:t> </a:t>
            </a:r>
            <a:r>
              <a:rPr lang="de-DE" sz="2000" dirty="0" err="1">
                <a:solidFill>
                  <a:schemeClr val="bg1"/>
                </a:solidFill>
                <a:latin typeface="Retro Gaming"/>
                <a:ea typeface="+mn-lt"/>
                <a:cs typeface="+mn-lt"/>
              </a:rPr>
              <a:t>the</a:t>
            </a:r>
            <a:r>
              <a:rPr lang="de-DE" sz="2000" dirty="0">
                <a:solidFill>
                  <a:schemeClr val="bg1"/>
                </a:solidFill>
                <a:latin typeface="Retro Gaming"/>
                <a:ea typeface="+mn-lt"/>
                <a:cs typeface="+mn-lt"/>
              </a:rPr>
              <a:t> </a:t>
            </a:r>
            <a:r>
              <a:rPr lang="de-DE" sz="2000" b="1" dirty="0">
                <a:solidFill>
                  <a:schemeClr val="bg1"/>
                </a:solidFill>
                <a:latin typeface="Retro Gaming"/>
                <a:ea typeface="+mn-lt"/>
                <a:cs typeface="+mn-lt"/>
              </a:rPr>
              <a:t>Login &amp; Logout </a:t>
            </a:r>
            <a:r>
              <a:rPr lang="de-DE" sz="2000" b="1" dirty="0" err="1">
                <a:solidFill>
                  <a:schemeClr val="bg1"/>
                </a:solidFill>
                <a:latin typeface="Retro Gaming"/>
                <a:ea typeface="+mn-lt"/>
                <a:cs typeface="+mn-lt"/>
              </a:rPr>
              <a:t>system</a:t>
            </a:r>
            <a:r>
              <a:rPr lang="de-DE" sz="2000" b="1" dirty="0">
                <a:solidFill>
                  <a:schemeClr val="bg1"/>
                </a:solidFill>
                <a:latin typeface="Retro Gaming"/>
                <a:ea typeface="+mn-lt"/>
                <a:cs typeface="+mn-lt"/>
              </a:rPr>
              <a:t>.</a:t>
            </a:r>
            <a:endParaRPr lang="de-DE" sz="2000" dirty="0">
              <a:solidFill>
                <a:schemeClr val="bg1"/>
              </a:solidFill>
              <a:latin typeface="Retro Gaming"/>
              <a:ea typeface="+mn-lt"/>
              <a:cs typeface="+mn-lt"/>
            </a:endParaRPr>
          </a:p>
          <a:p>
            <a:endParaRPr lang="de-DE" sz="2000" b="1" dirty="0">
              <a:solidFill>
                <a:schemeClr val="bg1"/>
              </a:solidFill>
              <a:latin typeface="Retro Gaming"/>
              <a:ea typeface="+mn-lt"/>
              <a:cs typeface="+mn-lt"/>
            </a:endParaRPr>
          </a:p>
          <a:p>
            <a:r>
              <a:rPr lang="de-DE" sz="2000" dirty="0" err="1">
                <a:solidFill>
                  <a:schemeClr val="bg1"/>
                </a:solidFill>
                <a:latin typeface="Retro Gaming"/>
                <a:ea typeface="+mn-lt"/>
                <a:cs typeface="+mn-lt"/>
              </a:rPr>
              <a:t>We</a:t>
            </a:r>
            <a:r>
              <a:rPr lang="de-DE" sz="2000" dirty="0">
                <a:solidFill>
                  <a:schemeClr val="bg1"/>
                </a:solidFill>
                <a:latin typeface="Retro Gaming"/>
                <a:ea typeface="+mn-lt"/>
                <a:cs typeface="+mn-lt"/>
              </a:rPr>
              <a:t> will handle </a:t>
            </a:r>
            <a:r>
              <a:rPr lang="de-DE" sz="2000" b="1" dirty="0">
                <a:solidFill>
                  <a:schemeClr val="bg1"/>
                </a:solidFill>
                <a:latin typeface="Retro Gaming"/>
                <a:ea typeface="+mn-lt"/>
                <a:cs typeface="+mn-lt"/>
              </a:rPr>
              <a:t>Ping &amp; Pong </a:t>
            </a:r>
            <a:r>
              <a:rPr lang="de-DE" sz="2000" b="1" dirty="0" err="1">
                <a:solidFill>
                  <a:schemeClr val="bg1"/>
                </a:solidFill>
                <a:latin typeface="Retro Gaming"/>
                <a:ea typeface="+mn-lt"/>
                <a:cs typeface="+mn-lt"/>
              </a:rPr>
              <a:t>message</a:t>
            </a:r>
            <a:r>
              <a:rPr lang="de-DE" sz="2000" b="1" dirty="0">
                <a:solidFill>
                  <a:schemeClr val="bg1"/>
                </a:solidFill>
                <a:latin typeface="Retro Gaming"/>
                <a:ea typeface="+mn-lt"/>
                <a:cs typeface="+mn-lt"/>
              </a:rPr>
              <a:t> </a:t>
            </a:r>
            <a:r>
              <a:rPr lang="de-DE" sz="2000" b="1" dirty="0" err="1">
                <a:solidFill>
                  <a:schemeClr val="bg1"/>
                </a:solidFill>
                <a:latin typeface="Retro Gaming"/>
                <a:ea typeface="+mn-lt"/>
                <a:cs typeface="+mn-lt"/>
              </a:rPr>
              <a:t>processing</a:t>
            </a:r>
            <a:r>
              <a:rPr lang="de-DE" sz="2000" b="1" dirty="0">
                <a:solidFill>
                  <a:schemeClr val="bg1"/>
                </a:solidFill>
                <a:latin typeface="Retro Gaming"/>
                <a:ea typeface="+mn-lt"/>
                <a:cs typeface="+mn-lt"/>
              </a:rPr>
              <a:t>.</a:t>
            </a:r>
            <a:endParaRPr lang="de-DE" sz="2000" b="1" dirty="0">
              <a:solidFill>
                <a:schemeClr val="bg1"/>
              </a:solidFill>
              <a:latin typeface="Retro Gaming"/>
            </a:endParaRPr>
          </a:p>
          <a:p>
            <a:endParaRPr lang="de-DE" sz="2000" b="1" dirty="0">
              <a:solidFill>
                <a:schemeClr val="bg1"/>
              </a:solidFill>
              <a:latin typeface="Retro Gaming"/>
              <a:ea typeface="+mn-lt"/>
              <a:cs typeface="+mn-lt"/>
            </a:endParaRPr>
          </a:p>
          <a:p>
            <a:r>
              <a:rPr lang="de-DE" sz="2000" dirty="0" err="1">
                <a:solidFill>
                  <a:schemeClr val="bg1"/>
                </a:solidFill>
                <a:ea typeface="+mn-lt"/>
                <a:cs typeface="+mn-lt"/>
              </a:rPr>
              <a:t>We</a:t>
            </a:r>
            <a:r>
              <a:rPr lang="de-DE" sz="2000" dirty="0">
                <a:solidFill>
                  <a:schemeClr val="bg1"/>
                </a:solidFill>
                <a:ea typeface="+mn-lt"/>
                <a:cs typeface="+mn-lt"/>
              </a:rPr>
              <a:t> will </a:t>
            </a:r>
            <a:r>
              <a:rPr lang="de-DE" sz="2000" dirty="0" err="1">
                <a:solidFill>
                  <a:schemeClr val="bg1"/>
                </a:solidFill>
                <a:ea typeface="+mn-lt"/>
                <a:cs typeface="+mn-lt"/>
              </a:rPr>
              <a:t>work</a:t>
            </a:r>
            <a:r>
              <a:rPr lang="de-DE" sz="2000" dirty="0">
                <a:solidFill>
                  <a:schemeClr val="bg1"/>
                </a:solidFill>
                <a:ea typeface="+mn-lt"/>
                <a:cs typeface="+mn-lt"/>
              </a:rPr>
              <a:t> on </a:t>
            </a:r>
            <a:r>
              <a:rPr lang="de-DE" sz="2000" b="1" dirty="0">
                <a:solidFill>
                  <a:schemeClr val="bg1"/>
                </a:solidFill>
                <a:ea typeface="+mn-lt"/>
                <a:cs typeface="+mn-lt"/>
              </a:rPr>
              <a:t>Encoding &amp; Protocol Validation</a:t>
            </a:r>
            <a:endParaRPr lang="de-DE" sz="2000" b="1" dirty="0">
              <a:solidFill>
                <a:schemeClr val="bg1"/>
              </a:solidFill>
              <a:latin typeface="Retro Gaming"/>
              <a:ea typeface="+mn-lt"/>
              <a:cs typeface="+mn-lt"/>
            </a:endParaRPr>
          </a:p>
          <a:p>
            <a:endParaRPr lang="de-DE" sz="2000" b="1" dirty="0">
              <a:solidFill>
                <a:schemeClr val="bg1"/>
              </a:solidFill>
              <a:latin typeface="Retro Gaming"/>
              <a:ea typeface="+mn-lt"/>
              <a:cs typeface="+mn-lt"/>
            </a:endParaRPr>
          </a:p>
          <a:p>
            <a:r>
              <a:rPr lang="de-DE" sz="2000" dirty="0" err="1">
                <a:solidFill>
                  <a:schemeClr val="bg1"/>
                </a:solidFill>
                <a:latin typeface="Retro Gaming"/>
                <a:ea typeface="+mn-lt"/>
                <a:cs typeface="+mn-lt"/>
              </a:rPr>
              <a:t>We</a:t>
            </a:r>
            <a:r>
              <a:rPr lang="de-DE" sz="2000" dirty="0">
                <a:solidFill>
                  <a:schemeClr val="bg1"/>
                </a:solidFill>
                <a:latin typeface="Retro Gaming"/>
                <a:ea typeface="+mn-lt"/>
                <a:cs typeface="+mn-lt"/>
              </a:rPr>
              <a:t> will </a:t>
            </a:r>
            <a:r>
              <a:rPr lang="de-DE" sz="2000" dirty="0" err="1">
                <a:solidFill>
                  <a:schemeClr val="bg1"/>
                </a:solidFill>
                <a:latin typeface="Retro Gaming"/>
                <a:ea typeface="+mn-lt"/>
                <a:cs typeface="+mn-lt"/>
              </a:rPr>
              <a:t>develop</a:t>
            </a:r>
            <a:r>
              <a:rPr lang="de-DE" sz="2000" dirty="0">
                <a:solidFill>
                  <a:schemeClr val="bg1"/>
                </a:solidFill>
                <a:latin typeface="Retro Gaming"/>
                <a:ea typeface="+mn-lt"/>
                <a:cs typeface="+mn-lt"/>
              </a:rPr>
              <a:t> </a:t>
            </a:r>
            <a:r>
              <a:rPr lang="de-DE" sz="2000" dirty="0" err="1">
                <a:solidFill>
                  <a:schemeClr val="bg1"/>
                </a:solidFill>
                <a:latin typeface="Retro Gaming"/>
                <a:ea typeface="+mn-lt"/>
                <a:cs typeface="+mn-lt"/>
              </a:rPr>
              <a:t>the</a:t>
            </a:r>
            <a:r>
              <a:rPr lang="de-DE" sz="2000" dirty="0">
                <a:solidFill>
                  <a:schemeClr val="bg1"/>
                </a:solidFill>
                <a:latin typeface="Retro Gaming"/>
                <a:ea typeface="+mn-lt"/>
                <a:cs typeface="+mn-lt"/>
              </a:rPr>
              <a:t> </a:t>
            </a:r>
            <a:r>
              <a:rPr lang="de-DE" sz="2000" b="1" dirty="0">
                <a:solidFill>
                  <a:schemeClr val="bg1"/>
                </a:solidFill>
                <a:latin typeface="Retro Gaming"/>
                <a:ea typeface="+mn-lt"/>
                <a:cs typeface="+mn-lt"/>
              </a:rPr>
              <a:t>Chat feature</a:t>
            </a:r>
            <a:r>
              <a:rPr lang="de-DE" sz="2000" dirty="0">
                <a:solidFill>
                  <a:schemeClr val="bg1"/>
                </a:solidFill>
                <a:latin typeface="Retro Gaming"/>
                <a:ea typeface="+mn-lt"/>
                <a:cs typeface="+mn-lt"/>
              </a:rPr>
              <a:t>, </a:t>
            </a:r>
            <a:r>
              <a:rPr lang="de-DE" sz="2000" dirty="0" err="1">
                <a:solidFill>
                  <a:schemeClr val="bg1"/>
                </a:solidFill>
                <a:latin typeface="Retro Gaming"/>
                <a:ea typeface="+mn-lt"/>
                <a:cs typeface="+mn-lt"/>
              </a:rPr>
              <a:t>enabling</a:t>
            </a:r>
            <a:r>
              <a:rPr lang="de-DE" sz="2000" dirty="0">
                <a:solidFill>
                  <a:schemeClr val="bg1"/>
                </a:solidFill>
                <a:latin typeface="Retro Gaming"/>
                <a:ea typeface="+mn-lt"/>
                <a:cs typeface="+mn-lt"/>
              </a:rPr>
              <a:t> client-</a:t>
            </a:r>
            <a:r>
              <a:rPr lang="de-DE" sz="2000" dirty="0" err="1">
                <a:solidFill>
                  <a:schemeClr val="bg1"/>
                </a:solidFill>
                <a:latin typeface="Retro Gaming"/>
                <a:ea typeface="+mn-lt"/>
                <a:cs typeface="+mn-lt"/>
              </a:rPr>
              <a:t>to</a:t>
            </a:r>
            <a:r>
              <a:rPr lang="de-DE" sz="2000" dirty="0">
                <a:solidFill>
                  <a:schemeClr val="bg1"/>
                </a:solidFill>
                <a:latin typeface="Retro Gaming"/>
                <a:ea typeface="+mn-lt"/>
                <a:cs typeface="+mn-lt"/>
              </a:rPr>
              <a:t>-client </a:t>
            </a:r>
            <a:r>
              <a:rPr lang="de-DE" sz="2000" dirty="0" err="1">
                <a:solidFill>
                  <a:schemeClr val="bg1"/>
                </a:solidFill>
                <a:latin typeface="Retro Gaming"/>
                <a:ea typeface="+mn-lt"/>
                <a:cs typeface="+mn-lt"/>
              </a:rPr>
              <a:t>communication</a:t>
            </a:r>
            <a:r>
              <a:rPr lang="de-DE" sz="2000" dirty="0">
                <a:solidFill>
                  <a:schemeClr val="bg1"/>
                </a:solidFill>
                <a:latin typeface="Retro Gaming"/>
                <a:ea typeface="+mn-lt"/>
                <a:cs typeface="+mn-lt"/>
              </a:rPr>
              <a:t>.</a:t>
            </a:r>
            <a:endParaRPr lang="de-DE" sz="2000" b="1" dirty="0">
              <a:solidFill>
                <a:schemeClr val="bg1"/>
              </a:solidFill>
              <a:latin typeface="Retro Gaming"/>
            </a:endParaRPr>
          </a:p>
          <a:p>
            <a:endParaRPr lang="de-DE" dirty="0">
              <a:solidFill>
                <a:srgbClr val="FFFFFF"/>
              </a:solidFill>
            </a:endParaRPr>
          </a:p>
          <a:p>
            <a:endParaRPr lang="de-DE" dirty="0">
              <a:solidFill>
                <a:srgbClr val="FFFFFF"/>
              </a:solidFill>
            </a:endParaRPr>
          </a:p>
          <a:p>
            <a:endParaRPr lang="de-DE" dirty="0">
              <a:solidFill>
                <a:srgbClr val="000000"/>
              </a:solidFill>
            </a:endParaRPr>
          </a:p>
        </p:txBody>
      </p:sp>
    </p:spTree>
    <p:extLst>
      <p:ext uri="{BB962C8B-B14F-4D97-AF65-F5344CB8AC3E}">
        <p14:creationId xmlns:p14="http://schemas.microsoft.com/office/powerpoint/2010/main" val="286478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2.08333E-6 -0.00116 L 0.16081 0.00069 L 0.18086 -0.02037 L 0.1974 -0.01898 L 0.21836 -0.00417 L 0.2349 0.0338 L 0.4237 0.03171 " pathEditMode="relative" rAng="0" ptsTypes="AAAAAAA">
                                      <p:cBhvr>
                                        <p:cTn id="6" dur="3250" fill="hold"/>
                                        <p:tgtEl>
                                          <p:spTgt spid="13"/>
                                        </p:tgtEl>
                                        <p:attrNameLst>
                                          <p:attrName>ppt_x</p:attrName>
                                          <p:attrName>ppt_y</p:attrName>
                                        </p:attrNameLst>
                                      </p:cBhvr>
                                      <p:rCtr x="21185" y="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Screenshot, Schwarz enthält.&#10;&#10;KI-generierte Inhalte können fehlerhaft sein.">
            <a:extLst>
              <a:ext uri="{FF2B5EF4-FFF2-40B4-BE49-F238E27FC236}">
                <a16:creationId xmlns:a16="http://schemas.microsoft.com/office/drawing/2014/main" id="{56BE37B2-738A-E9C8-24E2-E73E14DA0CDE}"/>
              </a:ext>
            </a:extLst>
          </p:cNvPr>
          <p:cNvPicPr>
            <a:picLocks noChangeAspect="1"/>
          </p:cNvPicPr>
          <p:nvPr/>
        </p:nvPicPr>
        <p:blipFill>
          <a:blip r:embed="rId3"/>
          <a:srcRect t="45" r="75735" b="60470"/>
          <a:stretch/>
        </p:blipFill>
        <p:spPr>
          <a:xfrm>
            <a:off x="-296092" y="1504189"/>
            <a:ext cx="3683726" cy="2952164"/>
          </a:xfrm>
          <a:prstGeom prst="rect">
            <a:avLst/>
          </a:prstGeom>
        </p:spPr>
      </p:pic>
      <p:pic>
        <p:nvPicPr>
          <p:cNvPr id="20" name="Grafik 19" descr="Ein Bild, das Screenshot, Schwarz enthält.&#10;&#10;KI-generierte Inhalte können fehlerhaft sein.">
            <a:extLst>
              <a:ext uri="{FF2B5EF4-FFF2-40B4-BE49-F238E27FC236}">
                <a16:creationId xmlns:a16="http://schemas.microsoft.com/office/drawing/2014/main" id="{EB57D243-6B75-2734-159D-B7D4993A3875}"/>
              </a:ext>
            </a:extLst>
          </p:cNvPr>
          <p:cNvPicPr>
            <a:picLocks noChangeAspect="1"/>
          </p:cNvPicPr>
          <p:nvPr/>
        </p:nvPicPr>
        <p:blipFill>
          <a:blip r:embed="rId3"/>
          <a:srcRect t="45" r="75735" b="60470"/>
          <a:stretch/>
        </p:blipFill>
        <p:spPr>
          <a:xfrm>
            <a:off x="7985305" y="1504189"/>
            <a:ext cx="3683726" cy="2952164"/>
          </a:xfrm>
          <a:prstGeom prst="rect">
            <a:avLst/>
          </a:prstGeom>
        </p:spPr>
      </p:pic>
      <p:sp>
        <p:nvSpPr>
          <p:cNvPr id="2" name="Titel 1">
            <a:extLst>
              <a:ext uri="{FF2B5EF4-FFF2-40B4-BE49-F238E27FC236}">
                <a16:creationId xmlns:a16="http://schemas.microsoft.com/office/drawing/2014/main" id="{3C92E5E3-93A7-A6BF-C49A-E881DBC24E5A}"/>
              </a:ext>
            </a:extLst>
          </p:cNvPr>
          <p:cNvSpPr>
            <a:spLocks noGrp="1"/>
          </p:cNvSpPr>
          <p:nvPr>
            <p:ph type="title"/>
          </p:nvPr>
        </p:nvSpPr>
        <p:spPr/>
        <p:txBody>
          <a:bodyPr/>
          <a:lstStyle/>
          <a:p>
            <a:r>
              <a:rPr lang="de-DE">
                <a:solidFill>
                  <a:schemeClr val="bg1"/>
                </a:solidFill>
                <a:latin typeface="Retro Gaming"/>
              </a:rPr>
              <a:t> Timeline</a:t>
            </a:r>
          </a:p>
        </p:txBody>
      </p:sp>
      <p:pic>
        <p:nvPicPr>
          <p:cNvPr id="6" name="Inhaltsplatzhalter 5" descr="Ein Bild, das Dunkelheit, Schwarz enthält.&#10;&#10;KI-generierte Inhalte können fehlerhaft sein.">
            <a:extLst>
              <a:ext uri="{FF2B5EF4-FFF2-40B4-BE49-F238E27FC236}">
                <a16:creationId xmlns:a16="http://schemas.microsoft.com/office/drawing/2014/main" id="{37CCB793-C056-1A4A-90AB-9D6529D916C6}"/>
              </a:ext>
            </a:extLst>
          </p:cNvPr>
          <p:cNvPicPr>
            <a:picLocks noGrp="1" noChangeAspect="1"/>
          </p:cNvPicPr>
          <p:nvPr>
            <p:ph idx="1"/>
          </p:nvPr>
        </p:nvPicPr>
        <p:blipFill>
          <a:blip r:embed="rId4"/>
          <a:srcRect l="8299" t="3860" r="82959" b="69502"/>
          <a:stretch/>
        </p:blipFill>
        <p:spPr>
          <a:xfrm>
            <a:off x="801667" y="2200635"/>
            <a:ext cx="994651" cy="1491009"/>
          </a:xfrm>
        </p:spPr>
      </p:pic>
      <p:sp>
        <p:nvSpPr>
          <p:cNvPr id="4" name="Textfeld 3">
            <a:extLst>
              <a:ext uri="{FF2B5EF4-FFF2-40B4-BE49-F238E27FC236}">
                <a16:creationId xmlns:a16="http://schemas.microsoft.com/office/drawing/2014/main" id="{0726879F-6D15-5092-D893-19E1748480C9}"/>
              </a:ext>
            </a:extLst>
          </p:cNvPr>
          <p:cNvSpPr txBox="1"/>
          <p:nvPr/>
        </p:nvSpPr>
        <p:spPr>
          <a:xfrm>
            <a:off x="1915886" y="3359331"/>
            <a:ext cx="2499360" cy="369332"/>
          </a:xfrm>
          <a:prstGeom prst="rect">
            <a:avLst/>
          </a:prstGeom>
          <a:noFill/>
        </p:spPr>
        <p:txBody>
          <a:bodyPr wrap="square" rtlCol="0">
            <a:spAutoFit/>
          </a:bodyPr>
          <a:lstStyle/>
          <a:p>
            <a:r>
              <a:rPr lang="de-DE">
                <a:solidFill>
                  <a:schemeClr val="bg1"/>
                </a:solidFill>
              </a:rPr>
              <a:t>Mockup</a:t>
            </a:r>
            <a:endParaRPr lang="de-CH">
              <a:solidFill>
                <a:schemeClr val="bg1"/>
              </a:solidFill>
            </a:endParaRPr>
          </a:p>
        </p:txBody>
      </p:sp>
      <p:pic>
        <p:nvPicPr>
          <p:cNvPr id="5" name="Grafik 4" descr="Ein Bild, das Screenshot, Schwarz enthält.&#10;&#10;KI-generierte Inhalte können fehlerhaft sein.">
            <a:extLst>
              <a:ext uri="{FF2B5EF4-FFF2-40B4-BE49-F238E27FC236}">
                <a16:creationId xmlns:a16="http://schemas.microsoft.com/office/drawing/2014/main" id="{24AEB285-8541-3CB1-4CD8-FC9CE7482790}"/>
              </a:ext>
            </a:extLst>
          </p:cNvPr>
          <p:cNvPicPr>
            <a:picLocks noChangeAspect="1"/>
          </p:cNvPicPr>
          <p:nvPr/>
        </p:nvPicPr>
        <p:blipFill>
          <a:blip r:embed="rId3"/>
          <a:srcRect t="45" r="75735" b="60470"/>
          <a:stretch/>
        </p:blipFill>
        <p:spPr>
          <a:xfrm>
            <a:off x="2186256" y="1504189"/>
            <a:ext cx="3683726" cy="2952164"/>
          </a:xfrm>
          <a:prstGeom prst="rect">
            <a:avLst/>
          </a:prstGeom>
        </p:spPr>
      </p:pic>
      <p:pic>
        <p:nvPicPr>
          <p:cNvPr id="7" name="Grafik 6" descr="Ein Bild, das Screenshot, Schwarz enthält.&#10;&#10;KI-generierte Inhalte können fehlerhaft sein.">
            <a:extLst>
              <a:ext uri="{FF2B5EF4-FFF2-40B4-BE49-F238E27FC236}">
                <a16:creationId xmlns:a16="http://schemas.microsoft.com/office/drawing/2014/main" id="{435FEE77-7ECF-BABC-F458-20340F0E5054}"/>
              </a:ext>
            </a:extLst>
          </p:cNvPr>
          <p:cNvPicPr>
            <a:picLocks noChangeAspect="1"/>
          </p:cNvPicPr>
          <p:nvPr/>
        </p:nvPicPr>
        <p:blipFill>
          <a:blip r:embed="rId3"/>
          <a:srcRect t="45" r="75735" b="60470"/>
          <a:stretch/>
        </p:blipFill>
        <p:spPr>
          <a:xfrm>
            <a:off x="4163281" y="1504189"/>
            <a:ext cx="3683726" cy="2952164"/>
          </a:xfrm>
          <a:prstGeom prst="rect">
            <a:avLst/>
          </a:prstGeom>
        </p:spPr>
      </p:pic>
      <p:pic>
        <p:nvPicPr>
          <p:cNvPr id="8" name="Grafik 7" descr="Ein Bild, das Screenshot, Schwarz enthält.&#10;&#10;KI-generierte Inhalte können fehlerhaft sein.">
            <a:extLst>
              <a:ext uri="{FF2B5EF4-FFF2-40B4-BE49-F238E27FC236}">
                <a16:creationId xmlns:a16="http://schemas.microsoft.com/office/drawing/2014/main" id="{E47E138B-8101-ADEE-1B62-0B6EB0C95FF1}"/>
              </a:ext>
            </a:extLst>
          </p:cNvPr>
          <p:cNvPicPr>
            <a:picLocks noChangeAspect="1"/>
          </p:cNvPicPr>
          <p:nvPr/>
        </p:nvPicPr>
        <p:blipFill>
          <a:blip r:embed="rId3"/>
          <a:srcRect t="45" r="75735" b="60470"/>
          <a:stretch/>
        </p:blipFill>
        <p:spPr>
          <a:xfrm>
            <a:off x="6389574" y="1502390"/>
            <a:ext cx="3683726" cy="2952164"/>
          </a:xfrm>
          <a:prstGeom prst="rect">
            <a:avLst/>
          </a:prstGeom>
        </p:spPr>
      </p:pic>
      <p:sp>
        <p:nvSpPr>
          <p:cNvPr id="9" name="Textfeld 8">
            <a:extLst>
              <a:ext uri="{FF2B5EF4-FFF2-40B4-BE49-F238E27FC236}">
                <a16:creationId xmlns:a16="http://schemas.microsoft.com/office/drawing/2014/main" id="{666D9264-F1C7-2FE2-BFA5-73B8828DA55D}"/>
              </a:ext>
            </a:extLst>
          </p:cNvPr>
          <p:cNvSpPr txBox="1"/>
          <p:nvPr/>
        </p:nvSpPr>
        <p:spPr>
          <a:xfrm>
            <a:off x="6981065" y="3367870"/>
            <a:ext cx="1731884" cy="369332"/>
          </a:xfrm>
          <a:prstGeom prst="rect">
            <a:avLst/>
          </a:prstGeom>
          <a:noFill/>
        </p:spPr>
        <p:txBody>
          <a:bodyPr wrap="none" rtlCol="0">
            <a:spAutoFit/>
          </a:bodyPr>
          <a:lstStyle/>
          <a:p>
            <a:r>
              <a:rPr lang="de-DE">
                <a:solidFill>
                  <a:schemeClr val="bg1"/>
                </a:solidFill>
              </a:rPr>
              <a:t>Dokumentation</a:t>
            </a:r>
            <a:endParaRPr lang="de-CH">
              <a:solidFill>
                <a:schemeClr val="bg1"/>
              </a:solidFill>
            </a:endParaRPr>
          </a:p>
        </p:txBody>
      </p:sp>
      <p:pic>
        <p:nvPicPr>
          <p:cNvPr id="11" name="Grafik 10" descr="Ein Bild, das Schwarz, Dunkelheit, Screenshot enthält.&#10;&#10;KI-generierte Inhalte können fehlerhaft sein.">
            <a:extLst>
              <a:ext uri="{FF2B5EF4-FFF2-40B4-BE49-F238E27FC236}">
                <a16:creationId xmlns:a16="http://schemas.microsoft.com/office/drawing/2014/main" id="{33C47F1B-D6FF-90F5-9214-C60E808D8711}"/>
              </a:ext>
            </a:extLst>
          </p:cNvPr>
          <p:cNvPicPr>
            <a:picLocks noChangeAspect="1"/>
          </p:cNvPicPr>
          <p:nvPr/>
        </p:nvPicPr>
        <p:blipFill>
          <a:blip r:embed="rId5">
            <a:extLst>
              <a:ext uri="{28A0092B-C50C-407E-A947-70E740481C1C}">
                <a14:useLocalDpi xmlns:a14="http://schemas.microsoft.com/office/drawing/2010/main" val="0"/>
              </a:ext>
            </a:extLst>
          </a:blip>
          <a:srcRect l="30858" t="31255" r="55552" b="46668"/>
          <a:stretch/>
        </p:blipFill>
        <p:spPr>
          <a:xfrm>
            <a:off x="2177612" y="2410738"/>
            <a:ext cx="1656928" cy="1325564"/>
          </a:xfrm>
          <a:prstGeom prst="rect">
            <a:avLst/>
          </a:prstGeom>
        </p:spPr>
      </p:pic>
      <p:sp>
        <p:nvSpPr>
          <p:cNvPr id="12" name="Textfeld 11">
            <a:extLst>
              <a:ext uri="{FF2B5EF4-FFF2-40B4-BE49-F238E27FC236}">
                <a16:creationId xmlns:a16="http://schemas.microsoft.com/office/drawing/2014/main" id="{7C19BDC8-2580-DC2B-4924-73D58F2CD12D}"/>
              </a:ext>
            </a:extLst>
          </p:cNvPr>
          <p:cNvSpPr txBox="1"/>
          <p:nvPr/>
        </p:nvSpPr>
        <p:spPr>
          <a:xfrm>
            <a:off x="2812272" y="2822531"/>
            <a:ext cx="796062" cy="584775"/>
          </a:xfrm>
          <a:prstGeom prst="rect">
            <a:avLst/>
          </a:prstGeom>
          <a:noFill/>
        </p:spPr>
        <p:txBody>
          <a:bodyPr wrap="square" rtlCol="0">
            <a:spAutoFit/>
          </a:bodyPr>
          <a:lstStyle/>
          <a:p>
            <a:r>
              <a:rPr lang="de-DE" sz="3200">
                <a:solidFill>
                  <a:schemeClr val="bg1"/>
                </a:solidFill>
                <a:latin typeface="Retro Gaming" panose="00000400000000000000" pitchFamily="2" charset="0"/>
              </a:rPr>
              <a:t>1</a:t>
            </a:r>
            <a:endParaRPr lang="de-CH" sz="3200">
              <a:solidFill>
                <a:schemeClr val="bg1"/>
              </a:solidFill>
              <a:latin typeface="Retro Gaming" panose="00000400000000000000" pitchFamily="2" charset="0"/>
            </a:endParaRPr>
          </a:p>
        </p:txBody>
      </p:sp>
      <p:sp>
        <p:nvSpPr>
          <p:cNvPr id="14" name="Textfeld 13">
            <a:extLst>
              <a:ext uri="{FF2B5EF4-FFF2-40B4-BE49-F238E27FC236}">
                <a16:creationId xmlns:a16="http://schemas.microsoft.com/office/drawing/2014/main" id="{F4A181E5-077E-F6CA-FBA4-5FB6D126B0A9}"/>
              </a:ext>
            </a:extLst>
          </p:cNvPr>
          <p:cNvSpPr txBox="1"/>
          <p:nvPr/>
        </p:nvSpPr>
        <p:spPr>
          <a:xfrm>
            <a:off x="2107315" y="2516850"/>
            <a:ext cx="1863677" cy="369332"/>
          </a:xfrm>
          <a:prstGeom prst="rect">
            <a:avLst/>
          </a:prstGeom>
          <a:noFill/>
        </p:spPr>
        <p:txBody>
          <a:bodyPr wrap="square" rtlCol="0">
            <a:spAutoFit/>
          </a:bodyPr>
          <a:lstStyle/>
          <a:p>
            <a:r>
              <a:rPr lang="de-DE">
                <a:solidFill>
                  <a:schemeClr val="bg1"/>
                </a:solidFill>
                <a:latin typeface="Retro Gaming" panose="00000400000000000000" pitchFamily="2" charset="0"/>
              </a:rPr>
              <a:t>06.03.2025</a:t>
            </a:r>
            <a:endParaRPr lang="de-CH">
              <a:solidFill>
                <a:schemeClr val="bg1"/>
              </a:solidFill>
              <a:latin typeface="Retro Gaming" panose="00000400000000000000" pitchFamily="2" charset="0"/>
            </a:endParaRPr>
          </a:p>
        </p:txBody>
      </p:sp>
      <p:pic>
        <p:nvPicPr>
          <p:cNvPr id="16" name="Grafik 15" descr="Ein Bild, das Schwarz, Dunkelheit, Screenshot enthält.&#10;&#10;KI-generierte Inhalte können fehlerhaft sein.">
            <a:extLst>
              <a:ext uri="{FF2B5EF4-FFF2-40B4-BE49-F238E27FC236}">
                <a16:creationId xmlns:a16="http://schemas.microsoft.com/office/drawing/2014/main" id="{AE577CF3-B673-DCA9-1D1C-BAA4557F8049}"/>
              </a:ext>
            </a:extLst>
          </p:cNvPr>
          <p:cNvPicPr>
            <a:picLocks noChangeAspect="1"/>
          </p:cNvPicPr>
          <p:nvPr/>
        </p:nvPicPr>
        <p:blipFill>
          <a:blip r:embed="rId5">
            <a:extLst>
              <a:ext uri="{28A0092B-C50C-407E-A947-70E740481C1C}">
                <a14:useLocalDpi xmlns:a14="http://schemas.microsoft.com/office/drawing/2010/main" val="0"/>
              </a:ext>
            </a:extLst>
          </a:blip>
          <a:srcRect l="30858" t="31255" r="55552" b="46668"/>
          <a:stretch/>
        </p:blipFill>
        <p:spPr>
          <a:xfrm>
            <a:off x="3907226" y="2410738"/>
            <a:ext cx="1656928" cy="1325564"/>
          </a:xfrm>
          <a:prstGeom prst="rect">
            <a:avLst/>
          </a:prstGeom>
        </p:spPr>
      </p:pic>
      <p:pic>
        <p:nvPicPr>
          <p:cNvPr id="17" name="Grafik 16" descr="Ein Bild, das Schwarz, Dunkelheit, Screenshot enthält.&#10;&#10;KI-generierte Inhalte können fehlerhaft sein.">
            <a:extLst>
              <a:ext uri="{FF2B5EF4-FFF2-40B4-BE49-F238E27FC236}">
                <a16:creationId xmlns:a16="http://schemas.microsoft.com/office/drawing/2014/main" id="{49F91EC8-A750-8BC5-00D1-0C9A004695EE}"/>
              </a:ext>
            </a:extLst>
          </p:cNvPr>
          <p:cNvPicPr>
            <a:picLocks noChangeAspect="1"/>
          </p:cNvPicPr>
          <p:nvPr/>
        </p:nvPicPr>
        <p:blipFill>
          <a:blip r:embed="rId5">
            <a:extLst>
              <a:ext uri="{28A0092B-C50C-407E-A947-70E740481C1C}">
                <a14:useLocalDpi xmlns:a14="http://schemas.microsoft.com/office/drawing/2010/main" val="0"/>
              </a:ext>
            </a:extLst>
          </a:blip>
          <a:srcRect l="30858" t="31255" r="55552" b="46668"/>
          <a:stretch/>
        </p:blipFill>
        <p:spPr>
          <a:xfrm>
            <a:off x="6140244" y="2399681"/>
            <a:ext cx="1656928" cy="1325564"/>
          </a:xfrm>
          <a:prstGeom prst="rect">
            <a:avLst/>
          </a:prstGeom>
        </p:spPr>
      </p:pic>
      <p:pic>
        <p:nvPicPr>
          <p:cNvPr id="18" name="Grafik 17" descr="Ein Bild, das Schwarz, Dunkelheit, Screenshot enthält.&#10;&#10;KI-generierte Inhalte können fehlerhaft sein.">
            <a:extLst>
              <a:ext uri="{FF2B5EF4-FFF2-40B4-BE49-F238E27FC236}">
                <a16:creationId xmlns:a16="http://schemas.microsoft.com/office/drawing/2014/main" id="{2373D3B8-5529-EFA5-9646-13FBCB5C3276}"/>
              </a:ext>
            </a:extLst>
          </p:cNvPr>
          <p:cNvPicPr>
            <a:picLocks noChangeAspect="1"/>
          </p:cNvPicPr>
          <p:nvPr/>
        </p:nvPicPr>
        <p:blipFill>
          <a:blip r:embed="rId5">
            <a:extLst>
              <a:ext uri="{28A0092B-C50C-407E-A947-70E740481C1C}">
                <a14:useLocalDpi xmlns:a14="http://schemas.microsoft.com/office/drawing/2010/main" val="0"/>
              </a:ext>
            </a:extLst>
          </a:blip>
          <a:srcRect l="30858" t="31255" r="55552" b="46668"/>
          <a:stretch/>
        </p:blipFill>
        <p:spPr>
          <a:xfrm>
            <a:off x="8170240" y="2410738"/>
            <a:ext cx="1656928" cy="1325564"/>
          </a:xfrm>
          <a:prstGeom prst="rect">
            <a:avLst/>
          </a:prstGeom>
        </p:spPr>
      </p:pic>
      <p:pic>
        <p:nvPicPr>
          <p:cNvPr id="23" name="Grafik 22" descr="Ein Bild, das Screenshot, Schwarz, Dunkelheit enthält.&#10;&#10;KI-generierte Inhalte können fehlerhaft sein.">
            <a:extLst>
              <a:ext uri="{FF2B5EF4-FFF2-40B4-BE49-F238E27FC236}">
                <a16:creationId xmlns:a16="http://schemas.microsoft.com/office/drawing/2014/main" id="{4B4185AB-C9E5-1242-C731-1D9336DE72EA}"/>
              </a:ext>
            </a:extLst>
          </p:cNvPr>
          <p:cNvPicPr>
            <a:picLocks noChangeAspect="1"/>
          </p:cNvPicPr>
          <p:nvPr/>
        </p:nvPicPr>
        <p:blipFill>
          <a:blip r:embed="rId6">
            <a:extLst>
              <a:ext uri="{28A0092B-C50C-407E-A947-70E740481C1C}">
                <a14:useLocalDpi xmlns:a14="http://schemas.microsoft.com/office/drawing/2010/main" val="0"/>
              </a:ext>
            </a:extLst>
          </a:blip>
          <a:srcRect l="83922" b="63010"/>
          <a:stretch/>
        </p:blipFill>
        <p:spPr>
          <a:xfrm>
            <a:off x="10005744" y="1504189"/>
            <a:ext cx="1960238" cy="2221056"/>
          </a:xfrm>
          <a:prstGeom prst="rect">
            <a:avLst/>
          </a:prstGeom>
        </p:spPr>
      </p:pic>
      <p:sp>
        <p:nvSpPr>
          <p:cNvPr id="24" name="Textfeld 23">
            <a:extLst>
              <a:ext uri="{FF2B5EF4-FFF2-40B4-BE49-F238E27FC236}">
                <a16:creationId xmlns:a16="http://schemas.microsoft.com/office/drawing/2014/main" id="{F847BA74-F091-796C-3D17-5CBE762A363C}"/>
              </a:ext>
            </a:extLst>
          </p:cNvPr>
          <p:cNvSpPr txBox="1"/>
          <p:nvPr/>
        </p:nvSpPr>
        <p:spPr>
          <a:xfrm>
            <a:off x="4479237" y="2854670"/>
            <a:ext cx="796062" cy="584775"/>
          </a:xfrm>
          <a:prstGeom prst="rect">
            <a:avLst/>
          </a:prstGeom>
          <a:noFill/>
        </p:spPr>
        <p:txBody>
          <a:bodyPr wrap="square" rtlCol="0">
            <a:spAutoFit/>
          </a:bodyPr>
          <a:lstStyle/>
          <a:p>
            <a:r>
              <a:rPr lang="de-DE" sz="3200">
                <a:solidFill>
                  <a:schemeClr val="bg1"/>
                </a:solidFill>
                <a:latin typeface="Retro Gaming" panose="00000400000000000000" pitchFamily="2" charset="0"/>
              </a:rPr>
              <a:t>2</a:t>
            </a:r>
            <a:endParaRPr lang="de-CH" sz="3200">
              <a:solidFill>
                <a:schemeClr val="bg1"/>
              </a:solidFill>
              <a:latin typeface="Retro Gaming" panose="00000400000000000000" pitchFamily="2" charset="0"/>
            </a:endParaRPr>
          </a:p>
        </p:txBody>
      </p:sp>
      <p:sp>
        <p:nvSpPr>
          <p:cNvPr id="25" name="Textfeld 24">
            <a:extLst>
              <a:ext uri="{FF2B5EF4-FFF2-40B4-BE49-F238E27FC236}">
                <a16:creationId xmlns:a16="http://schemas.microsoft.com/office/drawing/2014/main" id="{6D5ADA72-4F97-D47D-88B0-51324E34EE06}"/>
              </a:ext>
            </a:extLst>
          </p:cNvPr>
          <p:cNvSpPr txBox="1"/>
          <p:nvPr/>
        </p:nvSpPr>
        <p:spPr>
          <a:xfrm>
            <a:off x="6665504" y="2837222"/>
            <a:ext cx="796062" cy="584775"/>
          </a:xfrm>
          <a:prstGeom prst="rect">
            <a:avLst/>
          </a:prstGeom>
          <a:noFill/>
        </p:spPr>
        <p:txBody>
          <a:bodyPr wrap="square" rtlCol="0">
            <a:spAutoFit/>
          </a:bodyPr>
          <a:lstStyle/>
          <a:p>
            <a:r>
              <a:rPr lang="de-DE" sz="3200">
                <a:solidFill>
                  <a:schemeClr val="bg1"/>
                </a:solidFill>
                <a:latin typeface="Retro Gaming" panose="00000400000000000000" pitchFamily="2" charset="0"/>
              </a:rPr>
              <a:t>3</a:t>
            </a:r>
            <a:endParaRPr lang="de-CH" sz="3200">
              <a:solidFill>
                <a:schemeClr val="bg1"/>
              </a:solidFill>
              <a:latin typeface="Retro Gaming" panose="00000400000000000000" pitchFamily="2" charset="0"/>
            </a:endParaRPr>
          </a:p>
        </p:txBody>
      </p:sp>
      <p:sp>
        <p:nvSpPr>
          <p:cNvPr id="26" name="Textfeld 25">
            <a:extLst>
              <a:ext uri="{FF2B5EF4-FFF2-40B4-BE49-F238E27FC236}">
                <a16:creationId xmlns:a16="http://schemas.microsoft.com/office/drawing/2014/main" id="{229D3480-0642-B141-6EEA-9C818AD44BA6}"/>
              </a:ext>
            </a:extLst>
          </p:cNvPr>
          <p:cNvSpPr txBox="1"/>
          <p:nvPr/>
        </p:nvSpPr>
        <p:spPr>
          <a:xfrm>
            <a:off x="8742502" y="2822531"/>
            <a:ext cx="796062" cy="584775"/>
          </a:xfrm>
          <a:prstGeom prst="rect">
            <a:avLst/>
          </a:prstGeom>
          <a:noFill/>
        </p:spPr>
        <p:txBody>
          <a:bodyPr wrap="square" rtlCol="0">
            <a:spAutoFit/>
          </a:bodyPr>
          <a:lstStyle/>
          <a:p>
            <a:r>
              <a:rPr lang="de-DE" sz="3200">
                <a:solidFill>
                  <a:schemeClr val="bg1"/>
                </a:solidFill>
                <a:latin typeface="Retro Gaming" panose="00000400000000000000" pitchFamily="2" charset="0"/>
              </a:rPr>
              <a:t>4</a:t>
            </a:r>
            <a:endParaRPr lang="de-CH" sz="3200">
              <a:solidFill>
                <a:schemeClr val="bg1"/>
              </a:solidFill>
              <a:latin typeface="Retro Gaming" panose="00000400000000000000" pitchFamily="2" charset="0"/>
            </a:endParaRPr>
          </a:p>
        </p:txBody>
      </p:sp>
      <p:sp>
        <p:nvSpPr>
          <p:cNvPr id="27" name="Textfeld 26">
            <a:extLst>
              <a:ext uri="{FF2B5EF4-FFF2-40B4-BE49-F238E27FC236}">
                <a16:creationId xmlns:a16="http://schemas.microsoft.com/office/drawing/2014/main" id="{DDE8E50E-3E28-9610-140B-0B404FB171EA}"/>
              </a:ext>
            </a:extLst>
          </p:cNvPr>
          <p:cNvSpPr txBox="1"/>
          <p:nvPr/>
        </p:nvSpPr>
        <p:spPr>
          <a:xfrm>
            <a:off x="10824067" y="2358263"/>
            <a:ext cx="796062" cy="584775"/>
          </a:xfrm>
          <a:prstGeom prst="rect">
            <a:avLst/>
          </a:prstGeom>
          <a:noFill/>
        </p:spPr>
        <p:txBody>
          <a:bodyPr wrap="square" rtlCol="0">
            <a:spAutoFit/>
          </a:bodyPr>
          <a:lstStyle/>
          <a:p>
            <a:r>
              <a:rPr lang="de-DE" sz="3200">
                <a:solidFill>
                  <a:schemeClr val="bg1"/>
                </a:solidFill>
                <a:latin typeface="Retro Gaming" panose="00000400000000000000" pitchFamily="2" charset="0"/>
              </a:rPr>
              <a:t>5</a:t>
            </a:r>
            <a:endParaRPr lang="de-CH" sz="3200">
              <a:solidFill>
                <a:schemeClr val="bg1"/>
              </a:solidFill>
              <a:latin typeface="Retro Gaming" panose="00000400000000000000" pitchFamily="2" charset="0"/>
            </a:endParaRPr>
          </a:p>
        </p:txBody>
      </p:sp>
      <p:sp>
        <p:nvSpPr>
          <p:cNvPr id="28" name="Textfeld 27">
            <a:extLst>
              <a:ext uri="{FF2B5EF4-FFF2-40B4-BE49-F238E27FC236}">
                <a16:creationId xmlns:a16="http://schemas.microsoft.com/office/drawing/2014/main" id="{2EFC0869-ADE3-8856-16F4-AD14063070CF}"/>
              </a:ext>
            </a:extLst>
          </p:cNvPr>
          <p:cNvSpPr txBox="1"/>
          <p:nvPr/>
        </p:nvSpPr>
        <p:spPr>
          <a:xfrm>
            <a:off x="3996291" y="2489578"/>
            <a:ext cx="1940064" cy="369332"/>
          </a:xfrm>
          <a:prstGeom prst="rect">
            <a:avLst/>
          </a:prstGeom>
          <a:noFill/>
        </p:spPr>
        <p:txBody>
          <a:bodyPr wrap="square" rtlCol="0">
            <a:spAutoFit/>
          </a:bodyPr>
          <a:lstStyle/>
          <a:p>
            <a:r>
              <a:rPr lang="de-DE">
                <a:solidFill>
                  <a:schemeClr val="bg1"/>
                </a:solidFill>
                <a:latin typeface="Retro Gaming" panose="00000400000000000000" pitchFamily="2" charset="0"/>
              </a:rPr>
              <a:t>27.03.2025</a:t>
            </a:r>
            <a:endParaRPr lang="de-CH">
              <a:solidFill>
                <a:schemeClr val="bg1"/>
              </a:solidFill>
              <a:latin typeface="Retro Gaming" panose="00000400000000000000" pitchFamily="2" charset="0"/>
            </a:endParaRPr>
          </a:p>
        </p:txBody>
      </p:sp>
      <p:sp>
        <p:nvSpPr>
          <p:cNvPr id="29" name="Textfeld 28">
            <a:extLst>
              <a:ext uri="{FF2B5EF4-FFF2-40B4-BE49-F238E27FC236}">
                <a16:creationId xmlns:a16="http://schemas.microsoft.com/office/drawing/2014/main" id="{D9796C39-1AFC-7C31-C927-D1326D132102}"/>
              </a:ext>
            </a:extLst>
          </p:cNvPr>
          <p:cNvSpPr txBox="1"/>
          <p:nvPr/>
        </p:nvSpPr>
        <p:spPr>
          <a:xfrm>
            <a:off x="6261698" y="2485338"/>
            <a:ext cx="1752299" cy="369332"/>
          </a:xfrm>
          <a:prstGeom prst="rect">
            <a:avLst/>
          </a:prstGeom>
          <a:noFill/>
        </p:spPr>
        <p:txBody>
          <a:bodyPr wrap="square" rtlCol="0">
            <a:spAutoFit/>
          </a:bodyPr>
          <a:lstStyle/>
          <a:p>
            <a:r>
              <a:rPr lang="de-DE">
                <a:solidFill>
                  <a:schemeClr val="bg1"/>
                </a:solidFill>
                <a:latin typeface="Retro Gaming" panose="00000400000000000000" pitchFamily="2" charset="0"/>
              </a:rPr>
              <a:t>10.04.2025</a:t>
            </a:r>
            <a:endParaRPr lang="de-CH">
              <a:solidFill>
                <a:schemeClr val="bg1"/>
              </a:solidFill>
              <a:latin typeface="Retro Gaming" panose="00000400000000000000" pitchFamily="2" charset="0"/>
            </a:endParaRPr>
          </a:p>
        </p:txBody>
      </p:sp>
      <p:sp>
        <p:nvSpPr>
          <p:cNvPr id="30" name="Textfeld 29">
            <a:extLst>
              <a:ext uri="{FF2B5EF4-FFF2-40B4-BE49-F238E27FC236}">
                <a16:creationId xmlns:a16="http://schemas.microsoft.com/office/drawing/2014/main" id="{99C4D6AC-DEE4-76FB-5825-756835F6DC9D}"/>
              </a:ext>
            </a:extLst>
          </p:cNvPr>
          <p:cNvSpPr txBox="1"/>
          <p:nvPr/>
        </p:nvSpPr>
        <p:spPr>
          <a:xfrm>
            <a:off x="8325751" y="2510079"/>
            <a:ext cx="1731884" cy="369332"/>
          </a:xfrm>
          <a:prstGeom prst="rect">
            <a:avLst/>
          </a:prstGeom>
          <a:noFill/>
        </p:spPr>
        <p:txBody>
          <a:bodyPr wrap="square" rtlCol="0">
            <a:spAutoFit/>
          </a:bodyPr>
          <a:lstStyle/>
          <a:p>
            <a:r>
              <a:rPr lang="de-DE">
                <a:solidFill>
                  <a:schemeClr val="bg1"/>
                </a:solidFill>
                <a:latin typeface="Retro Gaming" panose="00000400000000000000" pitchFamily="2" charset="0"/>
              </a:rPr>
              <a:t>01.05.2025</a:t>
            </a:r>
            <a:endParaRPr lang="de-CH">
              <a:solidFill>
                <a:schemeClr val="bg1"/>
              </a:solidFill>
              <a:latin typeface="Retro Gaming" panose="00000400000000000000" pitchFamily="2" charset="0"/>
            </a:endParaRPr>
          </a:p>
        </p:txBody>
      </p:sp>
      <p:sp>
        <p:nvSpPr>
          <p:cNvPr id="31" name="Textfeld 30">
            <a:extLst>
              <a:ext uri="{FF2B5EF4-FFF2-40B4-BE49-F238E27FC236}">
                <a16:creationId xmlns:a16="http://schemas.microsoft.com/office/drawing/2014/main" id="{B1780D54-BC20-E348-FD46-BE45AA34FAAF}"/>
              </a:ext>
            </a:extLst>
          </p:cNvPr>
          <p:cNvSpPr txBox="1"/>
          <p:nvPr/>
        </p:nvSpPr>
        <p:spPr>
          <a:xfrm>
            <a:off x="10361526" y="1442489"/>
            <a:ext cx="1700789" cy="369332"/>
          </a:xfrm>
          <a:prstGeom prst="rect">
            <a:avLst/>
          </a:prstGeom>
          <a:noFill/>
        </p:spPr>
        <p:txBody>
          <a:bodyPr wrap="square" rtlCol="0">
            <a:spAutoFit/>
          </a:bodyPr>
          <a:lstStyle/>
          <a:p>
            <a:r>
              <a:rPr lang="de-DE">
                <a:solidFill>
                  <a:schemeClr val="bg1"/>
                </a:solidFill>
                <a:latin typeface="Retro Gaming" panose="00000400000000000000" pitchFamily="2" charset="0"/>
              </a:rPr>
              <a:t>15.05.2025</a:t>
            </a:r>
            <a:endParaRPr lang="de-CH">
              <a:solidFill>
                <a:schemeClr val="bg1"/>
              </a:solidFill>
              <a:latin typeface="Retro Gaming" panose="00000400000000000000" pitchFamily="2" charset="0"/>
            </a:endParaRPr>
          </a:p>
        </p:txBody>
      </p:sp>
      <p:pic>
        <p:nvPicPr>
          <p:cNvPr id="32" name="Grafik 31" descr="Ein Bild, das Schwarz, Dunkelheit, Screenshot enthält.&#10;&#10;KI-generierte Inhalte können fehlerhaft sein.">
            <a:extLst>
              <a:ext uri="{FF2B5EF4-FFF2-40B4-BE49-F238E27FC236}">
                <a16:creationId xmlns:a16="http://schemas.microsoft.com/office/drawing/2014/main" id="{AC100D81-919C-2783-CBB5-62046909A71F}"/>
              </a:ext>
            </a:extLst>
          </p:cNvPr>
          <p:cNvPicPr>
            <a:picLocks noChangeAspect="1"/>
          </p:cNvPicPr>
          <p:nvPr/>
        </p:nvPicPr>
        <p:blipFill>
          <a:blip r:embed="rId5">
            <a:extLst>
              <a:ext uri="{28A0092B-C50C-407E-A947-70E740481C1C}">
                <a14:useLocalDpi xmlns:a14="http://schemas.microsoft.com/office/drawing/2010/main" val="0"/>
              </a:ext>
            </a:extLst>
          </a:blip>
          <a:srcRect l="30858" t="31255" r="55552" b="46668"/>
          <a:stretch/>
        </p:blipFill>
        <p:spPr>
          <a:xfrm>
            <a:off x="402470" y="4205359"/>
            <a:ext cx="2932884" cy="1643956"/>
          </a:xfrm>
          <a:prstGeom prst="rect">
            <a:avLst/>
          </a:prstGeom>
        </p:spPr>
      </p:pic>
      <p:pic>
        <p:nvPicPr>
          <p:cNvPr id="33" name="Grafik 32" descr="Ein Bild, das Schwarz, Dunkelheit, Screenshot enthält.&#10;&#10;KI-generierte Inhalte können fehlerhaft sein.">
            <a:extLst>
              <a:ext uri="{FF2B5EF4-FFF2-40B4-BE49-F238E27FC236}">
                <a16:creationId xmlns:a16="http://schemas.microsoft.com/office/drawing/2014/main" id="{BAFABE99-4B8D-44CA-9F24-EE310F236970}"/>
              </a:ext>
            </a:extLst>
          </p:cNvPr>
          <p:cNvPicPr>
            <a:picLocks noChangeAspect="1"/>
          </p:cNvPicPr>
          <p:nvPr/>
        </p:nvPicPr>
        <p:blipFill>
          <a:blip r:embed="rId5">
            <a:extLst>
              <a:ext uri="{28A0092B-C50C-407E-A947-70E740481C1C}">
                <a14:useLocalDpi xmlns:a14="http://schemas.microsoft.com/office/drawing/2010/main" val="0"/>
              </a:ext>
            </a:extLst>
          </a:blip>
          <a:srcRect l="30858" t="31255" r="55552" b="46668"/>
          <a:stretch/>
        </p:blipFill>
        <p:spPr>
          <a:xfrm>
            <a:off x="416634" y="4989620"/>
            <a:ext cx="3355448" cy="1555988"/>
          </a:xfrm>
          <a:prstGeom prst="rect">
            <a:avLst/>
          </a:prstGeom>
        </p:spPr>
      </p:pic>
      <p:pic>
        <p:nvPicPr>
          <p:cNvPr id="34" name="Grafik 33" descr="Ein Bild, das Schwarz, Dunkelheit, Screenshot enthält.&#10;&#10;KI-generierte Inhalte können fehlerhaft sein.">
            <a:extLst>
              <a:ext uri="{FF2B5EF4-FFF2-40B4-BE49-F238E27FC236}">
                <a16:creationId xmlns:a16="http://schemas.microsoft.com/office/drawing/2014/main" id="{EC227A27-AEB6-7B05-0A9E-C8AA729C4ADF}"/>
              </a:ext>
            </a:extLst>
          </p:cNvPr>
          <p:cNvPicPr>
            <a:picLocks noChangeAspect="1"/>
          </p:cNvPicPr>
          <p:nvPr/>
        </p:nvPicPr>
        <p:blipFill>
          <a:blip r:embed="rId5">
            <a:extLst>
              <a:ext uri="{28A0092B-C50C-407E-A947-70E740481C1C}">
                <a14:useLocalDpi xmlns:a14="http://schemas.microsoft.com/office/drawing/2010/main" val="0"/>
              </a:ext>
            </a:extLst>
          </a:blip>
          <a:srcRect l="30858" t="31255" r="55552" b="46668"/>
          <a:stretch/>
        </p:blipFill>
        <p:spPr>
          <a:xfrm>
            <a:off x="584402" y="3434094"/>
            <a:ext cx="2972790" cy="1676881"/>
          </a:xfrm>
          <a:prstGeom prst="rect">
            <a:avLst/>
          </a:prstGeom>
        </p:spPr>
      </p:pic>
      <p:pic>
        <p:nvPicPr>
          <p:cNvPr id="35" name="Grafik 34" descr="Ein Bild, das Screenshot, Schwarz enthält.&#10;&#10;KI-generierte Inhalte können fehlerhaft sein.">
            <a:extLst>
              <a:ext uri="{FF2B5EF4-FFF2-40B4-BE49-F238E27FC236}">
                <a16:creationId xmlns:a16="http://schemas.microsoft.com/office/drawing/2014/main" id="{DE732CA2-FD49-C67A-C695-C10699E2A1DE}"/>
              </a:ext>
            </a:extLst>
          </p:cNvPr>
          <p:cNvPicPr>
            <a:picLocks noChangeAspect="1"/>
          </p:cNvPicPr>
          <p:nvPr/>
        </p:nvPicPr>
        <p:blipFill>
          <a:blip r:embed="rId3"/>
          <a:srcRect l="8770" t="19051" r="76143" b="65484"/>
          <a:stretch/>
        </p:blipFill>
        <p:spPr>
          <a:xfrm>
            <a:off x="968978" y="5690299"/>
            <a:ext cx="2324426" cy="1167701"/>
          </a:xfrm>
          <a:prstGeom prst="rect">
            <a:avLst/>
          </a:prstGeom>
        </p:spPr>
      </p:pic>
      <p:pic>
        <p:nvPicPr>
          <p:cNvPr id="36" name="Grafik 35" descr="Ein Bild, das Screenshot, Schwarz enthält.&#10;&#10;KI-generierte Inhalte können fehlerhaft sein.">
            <a:extLst>
              <a:ext uri="{FF2B5EF4-FFF2-40B4-BE49-F238E27FC236}">
                <a16:creationId xmlns:a16="http://schemas.microsoft.com/office/drawing/2014/main" id="{565D060C-EE58-275A-7F9D-23A30DCCAE36}"/>
              </a:ext>
            </a:extLst>
          </p:cNvPr>
          <p:cNvPicPr>
            <a:picLocks noChangeAspect="1"/>
          </p:cNvPicPr>
          <p:nvPr/>
        </p:nvPicPr>
        <p:blipFill>
          <a:blip r:embed="rId3"/>
          <a:srcRect t="45" r="75735" b="60470"/>
          <a:stretch/>
        </p:blipFill>
        <p:spPr>
          <a:xfrm>
            <a:off x="1915958" y="4319742"/>
            <a:ext cx="3647441" cy="2988450"/>
          </a:xfrm>
          <a:prstGeom prst="rect">
            <a:avLst/>
          </a:prstGeom>
        </p:spPr>
      </p:pic>
      <p:pic>
        <p:nvPicPr>
          <p:cNvPr id="37" name="Grafik 36" descr="Ein Bild, das Screenshot, Schwarz enthält.&#10;&#10;KI-generierte Inhalte können fehlerhaft sein.">
            <a:extLst>
              <a:ext uri="{FF2B5EF4-FFF2-40B4-BE49-F238E27FC236}">
                <a16:creationId xmlns:a16="http://schemas.microsoft.com/office/drawing/2014/main" id="{5ABF30EE-8B59-CB26-CD7E-310D0180C014}"/>
              </a:ext>
            </a:extLst>
          </p:cNvPr>
          <p:cNvPicPr>
            <a:picLocks noChangeAspect="1"/>
          </p:cNvPicPr>
          <p:nvPr/>
        </p:nvPicPr>
        <p:blipFill>
          <a:blip r:embed="rId3"/>
          <a:srcRect t="45" r="75735" b="60470"/>
          <a:stretch/>
        </p:blipFill>
        <p:spPr>
          <a:xfrm>
            <a:off x="6471366" y="4306409"/>
            <a:ext cx="3683726" cy="2952164"/>
          </a:xfrm>
          <a:prstGeom prst="rect">
            <a:avLst/>
          </a:prstGeom>
        </p:spPr>
      </p:pic>
      <p:pic>
        <p:nvPicPr>
          <p:cNvPr id="38" name="Grafik 37" descr="Ein Bild, das Screenshot, Schwarz enthält.&#10;&#10;KI-generierte Inhalte können fehlerhaft sein.">
            <a:extLst>
              <a:ext uri="{FF2B5EF4-FFF2-40B4-BE49-F238E27FC236}">
                <a16:creationId xmlns:a16="http://schemas.microsoft.com/office/drawing/2014/main" id="{80ED35C9-6E0C-94D7-16BC-AE5AC5A52226}"/>
              </a:ext>
            </a:extLst>
          </p:cNvPr>
          <p:cNvPicPr>
            <a:picLocks noChangeAspect="1"/>
          </p:cNvPicPr>
          <p:nvPr/>
        </p:nvPicPr>
        <p:blipFill>
          <a:blip r:embed="rId3"/>
          <a:srcRect t="45" r="75735" b="60470"/>
          <a:stretch/>
        </p:blipFill>
        <p:spPr>
          <a:xfrm>
            <a:off x="7982107" y="4299629"/>
            <a:ext cx="3683726" cy="2952164"/>
          </a:xfrm>
          <a:prstGeom prst="rect">
            <a:avLst/>
          </a:prstGeom>
        </p:spPr>
      </p:pic>
      <p:pic>
        <p:nvPicPr>
          <p:cNvPr id="39" name="Grafik 38" descr="Ein Bild, das Screenshot, Schwarz enthält.&#10;&#10;KI-generierte Inhalte können fehlerhaft sein.">
            <a:extLst>
              <a:ext uri="{FF2B5EF4-FFF2-40B4-BE49-F238E27FC236}">
                <a16:creationId xmlns:a16="http://schemas.microsoft.com/office/drawing/2014/main" id="{4FB04EB3-85AF-C74C-A8BE-FFA25FCBAF24}"/>
              </a:ext>
            </a:extLst>
          </p:cNvPr>
          <p:cNvPicPr>
            <a:picLocks noChangeAspect="1"/>
          </p:cNvPicPr>
          <p:nvPr/>
        </p:nvPicPr>
        <p:blipFill>
          <a:blip r:embed="rId3"/>
          <a:srcRect t="45" r="75735" b="60470"/>
          <a:stretch/>
        </p:blipFill>
        <p:spPr>
          <a:xfrm>
            <a:off x="4222993" y="4354202"/>
            <a:ext cx="3683726" cy="2952164"/>
          </a:xfrm>
          <a:prstGeom prst="rect">
            <a:avLst/>
          </a:prstGeom>
        </p:spPr>
      </p:pic>
      <p:pic>
        <p:nvPicPr>
          <p:cNvPr id="41" name="Grafik 40" descr="Ein Bild, das Schwarz, Dunkelheit, Screenshot enthält.&#10;&#10;KI-generierte Inhalte können fehlerhaft sein.">
            <a:extLst>
              <a:ext uri="{FF2B5EF4-FFF2-40B4-BE49-F238E27FC236}">
                <a16:creationId xmlns:a16="http://schemas.microsoft.com/office/drawing/2014/main" id="{B403BC5E-EE19-8D9F-B9F6-155A9DFC1B6F}"/>
              </a:ext>
            </a:extLst>
          </p:cNvPr>
          <p:cNvPicPr>
            <a:picLocks noChangeAspect="1"/>
          </p:cNvPicPr>
          <p:nvPr/>
        </p:nvPicPr>
        <p:blipFill>
          <a:blip r:embed="rId5">
            <a:extLst>
              <a:ext uri="{28A0092B-C50C-407E-A947-70E740481C1C}">
                <a14:useLocalDpi xmlns:a14="http://schemas.microsoft.com/office/drawing/2010/main" val="0"/>
              </a:ext>
            </a:extLst>
          </a:blip>
          <a:srcRect l="32820" t="33343" r="57188" b="48440"/>
          <a:stretch/>
        </p:blipFill>
        <p:spPr>
          <a:xfrm>
            <a:off x="2862511" y="4088898"/>
            <a:ext cx="2707052" cy="1746473"/>
          </a:xfrm>
          <a:prstGeom prst="rect">
            <a:avLst/>
          </a:prstGeom>
        </p:spPr>
      </p:pic>
      <p:sp>
        <p:nvSpPr>
          <p:cNvPr id="52" name="Textfeld 51">
            <a:extLst>
              <a:ext uri="{FF2B5EF4-FFF2-40B4-BE49-F238E27FC236}">
                <a16:creationId xmlns:a16="http://schemas.microsoft.com/office/drawing/2014/main" id="{556C5D3A-654E-8504-8118-22560D992088}"/>
              </a:ext>
            </a:extLst>
          </p:cNvPr>
          <p:cNvSpPr txBox="1"/>
          <p:nvPr/>
        </p:nvSpPr>
        <p:spPr>
          <a:xfrm>
            <a:off x="1316709" y="4718063"/>
            <a:ext cx="1011307" cy="646331"/>
          </a:xfrm>
          <a:prstGeom prst="rect">
            <a:avLst/>
          </a:prstGeom>
          <a:noFill/>
        </p:spPr>
        <p:txBody>
          <a:bodyPr wrap="square" lIns="91440" tIns="45720" rIns="91440" bIns="45720" rtlCol="0" anchor="t">
            <a:spAutoFit/>
          </a:bodyPr>
          <a:lstStyle/>
          <a:p>
            <a:r>
              <a:rPr lang="de-DE" dirty="0">
                <a:solidFill>
                  <a:schemeClr val="bg1"/>
                </a:solidFill>
                <a:latin typeface="Retro Gaming"/>
              </a:rPr>
              <a:t>Game </a:t>
            </a:r>
            <a:r>
              <a:rPr lang="de-DE" dirty="0" err="1">
                <a:solidFill>
                  <a:schemeClr val="bg1"/>
                </a:solidFill>
                <a:latin typeface="Retro Gaming"/>
              </a:rPr>
              <a:t>rules</a:t>
            </a:r>
            <a:endParaRPr lang="de-CH" err="1">
              <a:solidFill>
                <a:schemeClr val="bg1"/>
              </a:solidFill>
              <a:latin typeface="Retro Gaming" panose="00000400000000000000" pitchFamily="2" charset="0"/>
            </a:endParaRPr>
          </a:p>
        </p:txBody>
      </p:sp>
      <p:sp>
        <p:nvSpPr>
          <p:cNvPr id="55" name="Textfeld 54">
            <a:extLst>
              <a:ext uri="{FF2B5EF4-FFF2-40B4-BE49-F238E27FC236}">
                <a16:creationId xmlns:a16="http://schemas.microsoft.com/office/drawing/2014/main" id="{7927D0B3-4EEA-1C7F-D9A4-D7A294E78922}"/>
              </a:ext>
            </a:extLst>
          </p:cNvPr>
          <p:cNvSpPr txBox="1"/>
          <p:nvPr/>
        </p:nvSpPr>
        <p:spPr>
          <a:xfrm>
            <a:off x="1387161" y="3960697"/>
            <a:ext cx="1206718" cy="646331"/>
          </a:xfrm>
          <a:prstGeom prst="rect">
            <a:avLst/>
          </a:prstGeom>
          <a:noFill/>
        </p:spPr>
        <p:txBody>
          <a:bodyPr wrap="square">
            <a:spAutoFit/>
          </a:bodyPr>
          <a:lstStyle/>
          <a:p>
            <a:r>
              <a:rPr lang="de-DE">
                <a:solidFill>
                  <a:schemeClr val="bg1"/>
                </a:solidFill>
                <a:latin typeface="Retro Gaming" panose="00000400000000000000" pitchFamily="2" charset="0"/>
              </a:rPr>
              <a:t>Client/</a:t>
            </a:r>
          </a:p>
          <a:p>
            <a:r>
              <a:rPr lang="de-DE">
                <a:solidFill>
                  <a:schemeClr val="bg1"/>
                </a:solidFill>
                <a:latin typeface="Retro Gaming" panose="00000400000000000000" pitchFamily="2" charset="0"/>
              </a:rPr>
              <a:t>Server</a:t>
            </a:r>
            <a:endParaRPr lang="de-CH">
              <a:solidFill>
                <a:schemeClr val="bg1"/>
              </a:solidFill>
              <a:latin typeface="Retro Gaming" panose="00000400000000000000" pitchFamily="2" charset="0"/>
            </a:endParaRPr>
          </a:p>
        </p:txBody>
      </p:sp>
      <p:sp>
        <p:nvSpPr>
          <p:cNvPr id="57" name="Textfeld 56">
            <a:extLst>
              <a:ext uri="{FF2B5EF4-FFF2-40B4-BE49-F238E27FC236}">
                <a16:creationId xmlns:a16="http://schemas.microsoft.com/office/drawing/2014/main" id="{10E4D60A-891F-1647-F98D-B38FE28ECFAD}"/>
              </a:ext>
            </a:extLst>
          </p:cNvPr>
          <p:cNvSpPr txBox="1"/>
          <p:nvPr/>
        </p:nvSpPr>
        <p:spPr>
          <a:xfrm>
            <a:off x="3293404" y="4701371"/>
            <a:ext cx="1674536" cy="369332"/>
          </a:xfrm>
          <a:prstGeom prst="rect">
            <a:avLst/>
          </a:prstGeom>
          <a:noFill/>
        </p:spPr>
        <p:txBody>
          <a:bodyPr wrap="square">
            <a:spAutoFit/>
          </a:bodyPr>
          <a:lstStyle/>
          <a:p>
            <a:r>
              <a:rPr lang="de-DE">
                <a:solidFill>
                  <a:schemeClr val="bg1"/>
                </a:solidFill>
                <a:latin typeface="Retro Gaming" panose="00000400000000000000" pitchFamily="2" charset="0"/>
              </a:rPr>
              <a:t>Protocol</a:t>
            </a:r>
            <a:endParaRPr lang="de-CH">
              <a:solidFill>
                <a:schemeClr val="bg1"/>
              </a:solidFill>
              <a:latin typeface="Retro Gaming" panose="00000400000000000000" pitchFamily="2" charset="0"/>
            </a:endParaRPr>
          </a:p>
        </p:txBody>
      </p:sp>
      <p:pic>
        <p:nvPicPr>
          <p:cNvPr id="10" name="Grafik 9" descr="Ein Bild, das Schwarz, Dunkelheit, Screenshot enthält.&#10;&#10;KI-generierte Inhalte können fehlerhaft sein.">
            <a:extLst>
              <a:ext uri="{FF2B5EF4-FFF2-40B4-BE49-F238E27FC236}">
                <a16:creationId xmlns:a16="http://schemas.microsoft.com/office/drawing/2014/main" id="{F3161B15-EAEC-E704-5649-4F62DA0DCA94}"/>
              </a:ext>
            </a:extLst>
          </p:cNvPr>
          <p:cNvPicPr>
            <a:picLocks noChangeAspect="1"/>
          </p:cNvPicPr>
          <p:nvPr/>
        </p:nvPicPr>
        <p:blipFill>
          <a:blip r:embed="rId5">
            <a:extLst>
              <a:ext uri="{28A0092B-C50C-407E-A947-70E740481C1C}">
                <a14:useLocalDpi xmlns:a14="http://schemas.microsoft.com/office/drawing/2010/main" val="0"/>
              </a:ext>
            </a:extLst>
          </a:blip>
          <a:srcRect l="32820" t="33343" r="57188" b="48440"/>
          <a:stretch/>
        </p:blipFill>
        <p:spPr>
          <a:xfrm>
            <a:off x="3766923" y="5084045"/>
            <a:ext cx="1722958" cy="1383331"/>
          </a:xfrm>
          <a:prstGeom prst="rect">
            <a:avLst/>
          </a:prstGeom>
        </p:spPr>
      </p:pic>
      <p:pic>
        <p:nvPicPr>
          <p:cNvPr id="13" name="Grafik 12" descr="Ein Bild, das Schwarz, Dunkelheit, Screenshot enthält.&#10;&#10;KI-generierte Inhalte können fehlerhaft sein.">
            <a:extLst>
              <a:ext uri="{FF2B5EF4-FFF2-40B4-BE49-F238E27FC236}">
                <a16:creationId xmlns:a16="http://schemas.microsoft.com/office/drawing/2014/main" id="{E77D6119-E697-B49C-ECEA-147ACD0B192A}"/>
              </a:ext>
            </a:extLst>
          </p:cNvPr>
          <p:cNvPicPr>
            <a:picLocks noChangeAspect="1"/>
          </p:cNvPicPr>
          <p:nvPr/>
        </p:nvPicPr>
        <p:blipFill>
          <a:blip r:embed="rId5">
            <a:extLst>
              <a:ext uri="{28A0092B-C50C-407E-A947-70E740481C1C}">
                <a14:useLocalDpi xmlns:a14="http://schemas.microsoft.com/office/drawing/2010/main" val="0"/>
              </a:ext>
            </a:extLst>
          </a:blip>
          <a:srcRect l="32820" t="33343" r="57188" b="48440"/>
          <a:stretch/>
        </p:blipFill>
        <p:spPr>
          <a:xfrm>
            <a:off x="2682747" y="5090825"/>
            <a:ext cx="1861495" cy="1383331"/>
          </a:xfrm>
          <a:prstGeom prst="rect">
            <a:avLst/>
          </a:prstGeom>
        </p:spPr>
      </p:pic>
      <p:pic>
        <p:nvPicPr>
          <p:cNvPr id="15" name="Grafik 14" descr="Ein Bild, das Schwarz, Dunkelheit, Screenshot enthält.&#10;&#10;KI-generierte Inhalte können fehlerhaft sein.">
            <a:extLst>
              <a:ext uri="{FF2B5EF4-FFF2-40B4-BE49-F238E27FC236}">
                <a16:creationId xmlns:a16="http://schemas.microsoft.com/office/drawing/2014/main" id="{B1F86149-571A-D5CC-1C03-CBA8275BDEC4}"/>
              </a:ext>
            </a:extLst>
          </p:cNvPr>
          <p:cNvPicPr>
            <a:picLocks noChangeAspect="1"/>
          </p:cNvPicPr>
          <p:nvPr/>
        </p:nvPicPr>
        <p:blipFill>
          <a:blip r:embed="rId5">
            <a:extLst>
              <a:ext uri="{28A0092B-C50C-407E-A947-70E740481C1C}">
                <a14:useLocalDpi xmlns:a14="http://schemas.microsoft.com/office/drawing/2010/main" val="0"/>
              </a:ext>
            </a:extLst>
          </a:blip>
          <a:srcRect l="32820" t="33343" r="57188" b="48440"/>
          <a:stretch/>
        </p:blipFill>
        <p:spPr>
          <a:xfrm>
            <a:off x="4994618" y="5080421"/>
            <a:ext cx="2730691" cy="1383331"/>
          </a:xfrm>
          <a:prstGeom prst="rect">
            <a:avLst/>
          </a:prstGeom>
        </p:spPr>
      </p:pic>
      <p:pic>
        <p:nvPicPr>
          <p:cNvPr id="19" name="Grafik 18" descr="Ein Bild, das Schwarz, Dunkelheit, Screenshot enthält.&#10;&#10;KI-generierte Inhalte können fehlerhaft sein.">
            <a:extLst>
              <a:ext uri="{FF2B5EF4-FFF2-40B4-BE49-F238E27FC236}">
                <a16:creationId xmlns:a16="http://schemas.microsoft.com/office/drawing/2014/main" id="{8657358E-5D93-DADD-E2CE-19E6A9C4FAD1}"/>
              </a:ext>
            </a:extLst>
          </p:cNvPr>
          <p:cNvPicPr>
            <a:picLocks noChangeAspect="1"/>
          </p:cNvPicPr>
          <p:nvPr/>
        </p:nvPicPr>
        <p:blipFill>
          <a:blip r:embed="rId5">
            <a:extLst>
              <a:ext uri="{28A0092B-C50C-407E-A947-70E740481C1C}">
                <a14:useLocalDpi xmlns:a14="http://schemas.microsoft.com/office/drawing/2010/main" val="0"/>
              </a:ext>
            </a:extLst>
          </a:blip>
          <a:srcRect l="32820" t="33343" r="57188" b="48440"/>
          <a:stretch/>
        </p:blipFill>
        <p:spPr>
          <a:xfrm>
            <a:off x="5075870" y="4320720"/>
            <a:ext cx="2282140" cy="1383331"/>
          </a:xfrm>
          <a:prstGeom prst="rect">
            <a:avLst/>
          </a:prstGeom>
        </p:spPr>
      </p:pic>
      <p:pic>
        <p:nvPicPr>
          <p:cNvPr id="21" name="Grafik 20" descr="Ein Bild, das Schwarz, Dunkelheit, Screenshot enthält.&#10;&#10;KI-generierte Inhalte können fehlerhaft sein.">
            <a:extLst>
              <a:ext uri="{FF2B5EF4-FFF2-40B4-BE49-F238E27FC236}">
                <a16:creationId xmlns:a16="http://schemas.microsoft.com/office/drawing/2014/main" id="{15AB2344-D6B2-7C9B-3BC7-991D035A7AC9}"/>
              </a:ext>
            </a:extLst>
          </p:cNvPr>
          <p:cNvPicPr>
            <a:picLocks noChangeAspect="1"/>
          </p:cNvPicPr>
          <p:nvPr/>
        </p:nvPicPr>
        <p:blipFill>
          <a:blip r:embed="rId5">
            <a:extLst>
              <a:ext uri="{28A0092B-C50C-407E-A947-70E740481C1C}">
                <a14:useLocalDpi xmlns:a14="http://schemas.microsoft.com/office/drawing/2010/main" val="0"/>
              </a:ext>
            </a:extLst>
          </a:blip>
          <a:srcRect l="32820" t="33343" r="57188" b="48440"/>
          <a:stretch/>
        </p:blipFill>
        <p:spPr>
          <a:xfrm>
            <a:off x="5357091" y="3370712"/>
            <a:ext cx="2920148" cy="1643998"/>
          </a:xfrm>
          <a:prstGeom prst="rect">
            <a:avLst/>
          </a:prstGeom>
        </p:spPr>
      </p:pic>
      <p:pic>
        <p:nvPicPr>
          <p:cNvPr id="22" name="Grafik 21" descr="Ein Bild, das Schwarz, Dunkelheit, Screenshot enthält.&#10;&#10;KI-generierte Inhalte können fehlerhaft sein.">
            <a:extLst>
              <a:ext uri="{FF2B5EF4-FFF2-40B4-BE49-F238E27FC236}">
                <a16:creationId xmlns:a16="http://schemas.microsoft.com/office/drawing/2014/main" id="{D39421D5-5073-5789-7592-8A2297F040C6}"/>
              </a:ext>
            </a:extLst>
          </p:cNvPr>
          <p:cNvPicPr>
            <a:picLocks noChangeAspect="1"/>
          </p:cNvPicPr>
          <p:nvPr/>
        </p:nvPicPr>
        <p:blipFill>
          <a:blip r:embed="rId5">
            <a:extLst>
              <a:ext uri="{28A0092B-C50C-407E-A947-70E740481C1C}">
                <a14:useLocalDpi xmlns:a14="http://schemas.microsoft.com/office/drawing/2010/main" val="0"/>
              </a:ext>
            </a:extLst>
          </a:blip>
          <a:srcRect l="32820" t="33343" r="57188" b="48440"/>
          <a:stretch/>
        </p:blipFill>
        <p:spPr>
          <a:xfrm>
            <a:off x="6981065" y="5097647"/>
            <a:ext cx="2256556" cy="1383331"/>
          </a:xfrm>
          <a:prstGeom prst="rect">
            <a:avLst/>
          </a:prstGeom>
        </p:spPr>
      </p:pic>
      <p:pic>
        <p:nvPicPr>
          <p:cNvPr id="40" name="Grafik 39" descr="Ein Bild, das Schwarz, Dunkelheit, Screenshot enthält.&#10;&#10;KI-generierte Inhalte können fehlerhaft sein.">
            <a:extLst>
              <a:ext uri="{FF2B5EF4-FFF2-40B4-BE49-F238E27FC236}">
                <a16:creationId xmlns:a16="http://schemas.microsoft.com/office/drawing/2014/main" id="{42904644-E73A-F661-4D4C-13531BD9E2AF}"/>
              </a:ext>
            </a:extLst>
          </p:cNvPr>
          <p:cNvPicPr>
            <a:picLocks noChangeAspect="1"/>
          </p:cNvPicPr>
          <p:nvPr/>
        </p:nvPicPr>
        <p:blipFill>
          <a:blip r:embed="rId5">
            <a:extLst>
              <a:ext uri="{28A0092B-C50C-407E-A947-70E740481C1C}">
                <a14:useLocalDpi xmlns:a14="http://schemas.microsoft.com/office/drawing/2010/main" val="0"/>
              </a:ext>
            </a:extLst>
          </a:blip>
          <a:srcRect l="32820" t="33343" r="57188" b="48440"/>
          <a:stretch/>
        </p:blipFill>
        <p:spPr>
          <a:xfrm>
            <a:off x="7326747" y="4327548"/>
            <a:ext cx="1540541" cy="1383331"/>
          </a:xfrm>
          <a:prstGeom prst="rect">
            <a:avLst/>
          </a:prstGeom>
        </p:spPr>
      </p:pic>
      <p:pic>
        <p:nvPicPr>
          <p:cNvPr id="42" name="Grafik 41" descr="Ein Bild, das Schwarz, Dunkelheit, Screenshot enthält.&#10;&#10;KI-generierte Inhalte können fehlerhaft sein.">
            <a:extLst>
              <a:ext uri="{FF2B5EF4-FFF2-40B4-BE49-F238E27FC236}">
                <a16:creationId xmlns:a16="http://schemas.microsoft.com/office/drawing/2014/main" id="{AC0891FD-C6B0-BA45-3501-DF3A67DE57BE}"/>
              </a:ext>
            </a:extLst>
          </p:cNvPr>
          <p:cNvPicPr>
            <a:picLocks noChangeAspect="1"/>
          </p:cNvPicPr>
          <p:nvPr/>
        </p:nvPicPr>
        <p:blipFill>
          <a:blip r:embed="rId5">
            <a:extLst>
              <a:ext uri="{28A0092B-C50C-407E-A947-70E740481C1C}">
                <a14:useLocalDpi xmlns:a14="http://schemas.microsoft.com/office/drawing/2010/main" val="0"/>
              </a:ext>
            </a:extLst>
          </a:blip>
          <a:srcRect l="32820" t="33343" r="57188" b="48440"/>
          <a:stretch/>
        </p:blipFill>
        <p:spPr>
          <a:xfrm>
            <a:off x="8170240" y="5075949"/>
            <a:ext cx="3183559" cy="1383331"/>
          </a:xfrm>
          <a:prstGeom prst="rect">
            <a:avLst/>
          </a:prstGeom>
        </p:spPr>
      </p:pic>
      <p:pic>
        <p:nvPicPr>
          <p:cNvPr id="53" name="Grafik 52" descr="Ein Bild, das Schwarz, Dunkelheit, Screenshot enthält.&#10;&#10;KI-generierte Inhalte können fehlerhaft sein.">
            <a:extLst>
              <a:ext uri="{FF2B5EF4-FFF2-40B4-BE49-F238E27FC236}">
                <a16:creationId xmlns:a16="http://schemas.microsoft.com/office/drawing/2014/main" id="{84832CFD-5BF0-2849-1BCA-C66766B58DFE}"/>
              </a:ext>
            </a:extLst>
          </p:cNvPr>
          <p:cNvPicPr>
            <a:picLocks noChangeAspect="1"/>
          </p:cNvPicPr>
          <p:nvPr/>
        </p:nvPicPr>
        <p:blipFill>
          <a:blip r:embed="rId5">
            <a:extLst>
              <a:ext uri="{28A0092B-C50C-407E-A947-70E740481C1C}">
                <a14:useLocalDpi xmlns:a14="http://schemas.microsoft.com/office/drawing/2010/main" val="0"/>
              </a:ext>
            </a:extLst>
          </a:blip>
          <a:srcRect l="32820" t="33343" r="57188" b="48440"/>
          <a:stretch/>
        </p:blipFill>
        <p:spPr>
          <a:xfrm>
            <a:off x="8915899" y="4333894"/>
            <a:ext cx="3750975" cy="1383331"/>
          </a:xfrm>
          <a:prstGeom prst="rect">
            <a:avLst/>
          </a:prstGeom>
        </p:spPr>
      </p:pic>
      <p:sp>
        <p:nvSpPr>
          <p:cNvPr id="54" name="Textfeld 53">
            <a:extLst>
              <a:ext uri="{FF2B5EF4-FFF2-40B4-BE49-F238E27FC236}">
                <a16:creationId xmlns:a16="http://schemas.microsoft.com/office/drawing/2014/main" id="{CCCCB026-72B6-579D-82DE-112EAC12E97D}"/>
              </a:ext>
            </a:extLst>
          </p:cNvPr>
          <p:cNvSpPr txBox="1"/>
          <p:nvPr/>
        </p:nvSpPr>
        <p:spPr>
          <a:xfrm>
            <a:off x="1311927" y="5488505"/>
            <a:ext cx="1282488" cy="369332"/>
          </a:xfrm>
          <a:prstGeom prst="rect">
            <a:avLst/>
          </a:prstGeom>
          <a:noFill/>
        </p:spPr>
        <p:txBody>
          <a:bodyPr wrap="square">
            <a:spAutoFit/>
          </a:bodyPr>
          <a:lstStyle/>
          <a:p>
            <a:r>
              <a:rPr lang="de-DE">
                <a:solidFill>
                  <a:schemeClr val="bg1"/>
                </a:solidFill>
                <a:latin typeface="Retro Gaming" panose="00000400000000000000" pitchFamily="2" charset="0"/>
              </a:rPr>
              <a:t>Soft-ware</a:t>
            </a:r>
            <a:endParaRPr lang="de-CH">
              <a:solidFill>
                <a:schemeClr val="bg1"/>
              </a:solidFill>
              <a:latin typeface="Retro Gaming" panose="00000400000000000000" pitchFamily="2" charset="0"/>
            </a:endParaRPr>
          </a:p>
        </p:txBody>
      </p:sp>
      <p:sp>
        <p:nvSpPr>
          <p:cNvPr id="56" name="Textfeld 55">
            <a:extLst>
              <a:ext uri="{FF2B5EF4-FFF2-40B4-BE49-F238E27FC236}">
                <a16:creationId xmlns:a16="http://schemas.microsoft.com/office/drawing/2014/main" id="{B4ACD0FF-8905-243C-505A-EF006F8E74AC}"/>
              </a:ext>
            </a:extLst>
          </p:cNvPr>
          <p:cNvSpPr txBox="1"/>
          <p:nvPr/>
        </p:nvSpPr>
        <p:spPr>
          <a:xfrm>
            <a:off x="2835118" y="5595417"/>
            <a:ext cx="1429830" cy="369332"/>
          </a:xfrm>
          <a:prstGeom prst="rect">
            <a:avLst/>
          </a:prstGeom>
          <a:noFill/>
        </p:spPr>
        <p:txBody>
          <a:bodyPr wrap="square">
            <a:spAutoFit/>
          </a:bodyPr>
          <a:lstStyle/>
          <a:p>
            <a:r>
              <a:rPr lang="de-DE">
                <a:solidFill>
                  <a:schemeClr val="bg1"/>
                </a:solidFill>
                <a:latin typeface="Retro Gaming" panose="00000400000000000000" pitchFamily="2" charset="0"/>
              </a:rPr>
              <a:t>Server</a:t>
            </a:r>
            <a:endParaRPr lang="de-CH">
              <a:solidFill>
                <a:schemeClr val="bg1"/>
              </a:solidFill>
              <a:latin typeface="Retro Gaming" panose="00000400000000000000" pitchFamily="2" charset="0"/>
            </a:endParaRPr>
          </a:p>
        </p:txBody>
      </p:sp>
      <p:sp>
        <p:nvSpPr>
          <p:cNvPr id="59" name="Textfeld 58">
            <a:extLst>
              <a:ext uri="{FF2B5EF4-FFF2-40B4-BE49-F238E27FC236}">
                <a16:creationId xmlns:a16="http://schemas.microsoft.com/office/drawing/2014/main" id="{A986B6D1-8C56-AC4C-A9D9-0C73FECA12F7}"/>
              </a:ext>
            </a:extLst>
          </p:cNvPr>
          <p:cNvSpPr txBox="1"/>
          <p:nvPr/>
        </p:nvSpPr>
        <p:spPr>
          <a:xfrm>
            <a:off x="3961290" y="5649224"/>
            <a:ext cx="1658837" cy="369332"/>
          </a:xfrm>
          <a:prstGeom prst="rect">
            <a:avLst/>
          </a:prstGeom>
          <a:noFill/>
        </p:spPr>
        <p:txBody>
          <a:bodyPr wrap="square">
            <a:spAutoFit/>
          </a:bodyPr>
          <a:lstStyle/>
          <a:p>
            <a:r>
              <a:rPr lang="de-DE">
                <a:solidFill>
                  <a:schemeClr val="bg1"/>
                </a:solidFill>
                <a:latin typeface="Retro Gaming" panose="00000400000000000000" pitchFamily="2" charset="0"/>
              </a:rPr>
              <a:t>Client</a:t>
            </a:r>
            <a:endParaRPr lang="de-CH">
              <a:solidFill>
                <a:schemeClr val="bg1"/>
              </a:solidFill>
              <a:latin typeface="Retro Gaming" panose="00000400000000000000" pitchFamily="2" charset="0"/>
            </a:endParaRPr>
          </a:p>
        </p:txBody>
      </p:sp>
      <p:sp>
        <p:nvSpPr>
          <p:cNvPr id="60" name="Textfeld 59">
            <a:extLst>
              <a:ext uri="{FF2B5EF4-FFF2-40B4-BE49-F238E27FC236}">
                <a16:creationId xmlns:a16="http://schemas.microsoft.com/office/drawing/2014/main" id="{DC4BA5D5-4ADE-D9BE-D0C5-1BF4DD76ECBC}"/>
              </a:ext>
            </a:extLst>
          </p:cNvPr>
          <p:cNvSpPr txBox="1"/>
          <p:nvPr/>
        </p:nvSpPr>
        <p:spPr>
          <a:xfrm>
            <a:off x="5747715" y="3995690"/>
            <a:ext cx="1658837" cy="646331"/>
          </a:xfrm>
          <a:prstGeom prst="rect">
            <a:avLst/>
          </a:prstGeom>
          <a:noFill/>
        </p:spPr>
        <p:txBody>
          <a:bodyPr wrap="square" lIns="91440" tIns="45720" rIns="91440" bIns="45720" anchor="t">
            <a:spAutoFit/>
          </a:bodyPr>
          <a:lstStyle/>
          <a:p>
            <a:r>
              <a:rPr lang="de-CH" dirty="0">
                <a:solidFill>
                  <a:schemeClr val="bg1"/>
                </a:solidFill>
                <a:latin typeface="Retro Gaming"/>
              </a:rPr>
              <a:t>Game-</a:t>
            </a:r>
            <a:r>
              <a:rPr lang="de-CH" dirty="0" err="1">
                <a:solidFill>
                  <a:schemeClr val="bg1"/>
                </a:solidFill>
                <a:latin typeface="Retro Gaming"/>
              </a:rPr>
              <a:t>logic</a:t>
            </a:r>
            <a:endParaRPr lang="de-CH" dirty="0" err="1">
              <a:solidFill>
                <a:schemeClr val="bg1"/>
              </a:solidFill>
              <a:latin typeface="Retro Gaming" panose="00000400000000000000" pitchFamily="2" charset="0"/>
            </a:endParaRPr>
          </a:p>
        </p:txBody>
      </p:sp>
      <p:sp>
        <p:nvSpPr>
          <p:cNvPr id="61" name="Textfeld 60">
            <a:extLst>
              <a:ext uri="{FF2B5EF4-FFF2-40B4-BE49-F238E27FC236}">
                <a16:creationId xmlns:a16="http://schemas.microsoft.com/office/drawing/2014/main" id="{48F041AD-CC3D-F32C-B3A4-B9893570E705}"/>
              </a:ext>
            </a:extLst>
          </p:cNvPr>
          <p:cNvSpPr txBox="1"/>
          <p:nvPr/>
        </p:nvSpPr>
        <p:spPr>
          <a:xfrm>
            <a:off x="5495663" y="4739180"/>
            <a:ext cx="1658837" cy="646331"/>
          </a:xfrm>
          <a:prstGeom prst="rect">
            <a:avLst/>
          </a:prstGeom>
          <a:noFill/>
        </p:spPr>
        <p:txBody>
          <a:bodyPr wrap="square">
            <a:spAutoFit/>
          </a:bodyPr>
          <a:lstStyle/>
          <a:p>
            <a:r>
              <a:rPr lang="de-CH">
                <a:solidFill>
                  <a:schemeClr val="bg1"/>
                </a:solidFill>
                <a:latin typeface="Retro Gaming" panose="00000400000000000000" pitchFamily="2" charset="0"/>
              </a:rPr>
              <a:t>Edit Server</a:t>
            </a:r>
          </a:p>
        </p:txBody>
      </p:sp>
      <p:sp>
        <p:nvSpPr>
          <p:cNvPr id="62" name="Textfeld 61">
            <a:extLst>
              <a:ext uri="{FF2B5EF4-FFF2-40B4-BE49-F238E27FC236}">
                <a16:creationId xmlns:a16="http://schemas.microsoft.com/office/drawing/2014/main" id="{A57ED9BC-E52C-0B4A-D542-6F15EC3B2027}"/>
              </a:ext>
            </a:extLst>
          </p:cNvPr>
          <p:cNvSpPr txBox="1"/>
          <p:nvPr/>
        </p:nvSpPr>
        <p:spPr>
          <a:xfrm>
            <a:off x="5377631" y="5614824"/>
            <a:ext cx="1658837" cy="369332"/>
          </a:xfrm>
          <a:prstGeom prst="rect">
            <a:avLst/>
          </a:prstGeom>
          <a:noFill/>
        </p:spPr>
        <p:txBody>
          <a:bodyPr wrap="square">
            <a:spAutoFit/>
          </a:bodyPr>
          <a:lstStyle/>
          <a:p>
            <a:r>
              <a:rPr lang="de-CH">
                <a:solidFill>
                  <a:schemeClr val="bg1"/>
                </a:solidFill>
                <a:latin typeface="Retro Gaming" panose="00000400000000000000" pitchFamily="2" charset="0"/>
              </a:rPr>
              <a:t>Edit Client</a:t>
            </a:r>
          </a:p>
        </p:txBody>
      </p:sp>
      <p:sp>
        <p:nvSpPr>
          <p:cNvPr id="63" name="Textfeld 62">
            <a:extLst>
              <a:ext uri="{FF2B5EF4-FFF2-40B4-BE49-F238E27FC236}">
                <a16:creationId xmlns:a16="http://schemas.microsoft.com/office/drawing/2014/main" id="{A0514247-CA73-20E3-194A-9487CF720813}"/>
              </a:ext>
            </a:extLst>
          </p:cNvPr>
          <p:cNvSpPr txBox="1"/>
          <p:nvPr/>
        </p:nvSpPr>
        <p:spPr>
          <a:xfrm>
            <a:off x="7577442" y="4747699"/>
            <a:ext cx="1349380" cy="646331"/>
          </a:xfrm>
          <a:prstGeom prst="rect">
            <a:avLst/>
          </a:prstGeom>
          <a:noFill/>
        </p:spPr>
        <p:txBody>
          <a:bodyPr wrap="square">
            <a:spAutoFit/>
          </a:bodyPr>
          <a:lstStyle/>
          <a:p>
            <a:r>
              <a:rPr lang="de-CH">
                <a:solidFill>
                  <a:schemeClr val="bg1"/>
                </a:solidFill>
                <a:latin typeface="Retro Gaming" panose="00000400000000000000" pitchFamily="2" charset="0"/>
              </a:rPr>
              <a:t>GUI </a:t>
            </a:r>
          </a:p>
          <a:p>
            <a:r>
              <a:rPr lang="de-CH">
                <a:solidFill>
                  <a:schemeClr val="bg1"/>
                </a:solidFill>
                <a:latin typeface="Retro Gaming" panose="00000400000000000000" pitchFamily="2" charset="0"/>
              </a:rPr>
              <a:t>Game</a:t>
            </a:r>
          </a:p>
        </p:txBody>
      </p:sp>
      <p:sp>
        <p:nvSpPr>
          <p:cNvPr id="64" name="Textfeld 63">
            <a:extLst>
              <a:ext uri="{FF2B5EF4-FFF2-40B4-BE49-F238E27FC236}">
                <a16:creationId xmlns:a16="http://schemas.microsoft.com/office/drawing/2014/main" id="{7F130DF9-17A4-4F50-3E49-155F2687581D}"/>
              </a:ext>
            </a:extLst>
          </p:cNvPr>
          <p:cNvSpPr txBox="1"/>
          <p:nvPr/>
        </p:nvSpPr>
        <p:spPr>
          <a:xfrm>
            <a:off x="7314508" y="5646483"/>
            <a:ext cx="1658837" cy="369332"/>
          </a:xfrm>
          <a:prstGeom prst="rect">
            <a:avLst/>
          </a:prstGeom>
          <a:noFill/>
        </p:spPr>
        <p:txBody>
          <a:bodyPr wrap="square">
            <a:spAutoFit/>
          </a:bodyPr>
          <a:lstStyle/>
          <a:p>
            <a:r>
              <a:rPr lang="de-CH" err="1">
                <a:solidFill>
                  <a:schemeClr val="bg1"/>
                </a:solidFill>
                <a:latin typeface="Retro Gaming" panose="00000400000000000000" pitchFamily="2" charset="0"/>
              </a:rPr>
              <a:t>Testing</a:t>
            </a:r>
            <a:endParaRPr lang="de-CH">
              <a:solidFill>
                <a:schemeClr val="bg1"/>
              </a:solidFill>
              <a:latin typeface="Retro Gaming" panose="00000400000000000000" pitchFamily="2" charset="0"/>
            </a:endParaRPr>
          </a:p>
        </p:txBody>
      </p:sp>
      <p:sp>
        <p:nvSpPr>
          <p:cNvPr id="65" name="Textfeld 64">
            <a:extLst>
              <a:ext uri="{FF2B5EF4-FFF2-40B4-BE49-F238E27FC236}">
                <a16:creationId xmlns:a16="http://schemas.microsoft.com/office/drawing/2014/main" id="{E471F4C6-6690-CC63-4A2E-3C11472EDC02}"/>
              </a:ext>
            </a:extLst>
          </p:cNvPr>
          <p:cNvSpPr txBox="1"/>
          <p:nvPr/>
        </p:nvSpPr>
        <p:spPr>
          <a:xfrm>
            <a:off x="9522474" y="4718063"/>
            <a:ext cx="2034276" cy="646331"/>
          </a:xfrm>
          <a:prstGeom prst="rect">
            <a:avLst/>
          </a:prstGeom>
          <a:noFill/>
        </p:spPr>
        <p:txBody>
          <a:bodyPr wrap="square">
            <a:spAutoFit/>
          </a:bodyPr>
          <a:lstStyle/>
          <a:p>
            <a:r>
              <a:rPr lang="de-CH">
                <a:solidFill>
                  <a:schemeClr val="bg1"/>
                </a:solidFill>
                <a:latin typeface="Retro Gaming" panose="00000400000000000000" pitchFamily="2" charset="0"/>
              </a:rPr>
              <a:t>Last </a:t>
            </a:r>
            <a:r>
              <a:rPr lang="de-CH" err="1">
                <a:solidFill>
                  <a:schemeClr val="bg1"/>
                </a:solidFill>
                <a:latin typeface="Retro Gaming" panose="00000400000000000000" pitchFamily="2" charset="0"/>
              </a:rPr>
              <a:t>adjustments</a:t>
            </a:r>
            <a:endParaRPr lang="de-CH">
              <a:solidFill>
                <a:schemeClr val="bg1"/>
              </a:solidFill>
              <a:latin typeface="Retro Gaming" panose="00000400000000000000" pitchFamily="2" charset="0"/>
            </a:endParaRPr>
          </a:p>
        </p:txBody>
      </p:sp>
      <p:sp>
        <p:nvSpPr>
          <p:cNvPr id="66" name="Textfeld 65">
            <a:extLst>
              <a:ext uri="{FF2B5EF4-FFF2-40B4-BE49-F238E27FC236}">
                <a16:creationId xmlns:a16="http://schemas.microsoft.com/office/drawing/2014/main" id="{AF4D5E1C-F19A-D55C-DB2D-AE2A2CC7857A}"/>
              </a:ext>
            </a:extLst>
          </p:cNvPr>
          <p:cNvSpPr txBox="1"/>
          <p:nvPr/>
        </p:nvSpPr>
        <p:spPr>
          <a:xfrm>
            <a:off x="8712949" y="5514300"/>
            <a:ext cx="1734845" cy="369332"/>
          </a:xfrm>
          <a:prstGeom prst="rect">
            <a:avLst/>
          </a:prstGeom>
          <a:noFill/>
        </p:spPr>
        <p:txBody>
          <a:bodyPr wrap="square">
            <a:spAutoFit/>
          </a:bodyPr>
          <a:lstStyle/>
          <a:p>
            <a:r>
              <a:rPr lang="de-CH" err="1">
                <a:solidFill>
                  <a:schemeClr val="bg1"/>
                </a:solidFill>
                <a:latin typeface="Retro Gaming" panose="00000400000000000000" pitchFamily="2" charset="0"/>
              </a:rPr>
              <a:t>debugging</a:t>
            </a:r>
            <a:endParaRPr lang="de-CH">
              <a:solidFill>
                <a:schemeClr val="bg1"/>
              </a:solidFill>
              <a:latin typeface="Retro Gaming" panose="00000400000000000000" pitchFamily="2" charset="0"/>
            </a:endParaRPr>
          </a:p>
        </p:txBody>
      </p:sp>
    </p:spTree>
    <p:extLst>
      <p:ext uri="{BB962C8B-B14F-4D97-AF65-F5344CB8AC3E}">
        <p14:creationId xmlns:p14="http://schemas.microsoft.com/office/powerpoint/2010/main" val="421260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4.16667E-7 1.85185E-6 L 0.06875 -0.00023 " pathEditMode="relative" rAng="0" ptsTypes="AA">
                                      <p:cBhvr>
                                        <p:cTn id="6" dur="2250" fill="hold"/>
                                        <p:tgtEl>
                                          <p:spTgt spid="6"/>
                                        </p:tgtEl>
                                        <p:attrNameLst>
                                          <p:attrName>ppt_x</p:attrName>
                                          <p:attrName>ppt_y</p:attrName>
                                        </p:attrNameLst>
                                      </p:cBhvr>
                                      <p:rCtr x="3438" y="-23"/>
                                    </p:animMotion>
                                  </p:childTnLst>
                                </p:cTn>
                              </p:par>
                            </p:childTnLst>
                          </p:cTn>
                        </p:par>
                        <p:par>
                          <p:cTn id="7" fill="hold">
                            <p:stCondLst>
                              <p:cond delay="2250"/>
                            </p:stCondLst>
                            <p:childTnLst>
                              <p:par>
                                <p:cTn id="8" presetID="0" presetClass="path" presetSubtype="0" accel="50000" decel="50000" fill="hold" nodeType="afterEffect">
                                  <p:stCondLst>
                                    <p:cond delay="0"/>
                                  </p:stCondLst>
                                  <p:childTnLst>
                                    <p:animMotion origin="layout" path="M 0.06875 -0.00023 L 0.06524 -0.06019 L 0.07487 -0.08843 L 0.11641 -0.10347 L 0.1487 -0.07986 " pathEditMode="relative" rAng="0" ptsTypes="AAAAA">
                                      <p:cBhvr>
                                        <p:cTn id="9" dur="2250" fill="hold"/>
                                        <p:tgtEl>
                                          <p:spTgt spid="6"/>
                                        </p:tgtEl>
                                        <p:attrNameLst>
                                          <p:attrName>ppt_x</p:attrName>
                                          <p:attrName>ppt_y</p:attrName>
                                        </p:attrNameLst>
                                      </p:cBhvr>
                                      <p:rCtr x="3815" y="-5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7B66DC04-CEA7-DF45-E774-9CC8986DEF35}"/>
            </a:ext>
          </a:extLst>
        </p:cNvPr>
        <p:cNvGrpSpPr/>
        <p:nvPr/>
      </p:nvGrpSpPr>
      <p:grpSpPr>
        <a:xfrm>
          <a:off x="0" y="0"/>
          <a:ext cx="0" cy="0"/>
          <a:chOff x="0" y="0"/>
          <a:chExt cx="0" cy="0"/>
        </a:xfrm>
      </p:grpSpPr>
      <p:sp>
        <p:nvSpPr>
          <p:cNvPr id="18" name="Rectangle 13">
            <a:extLst>
              <a:ext uri="{FF2B5EF4-FFF2-40B4-BE49-F238E27FC236}">
                <a16:creationId xmlns:a16="http://schemas.microsoft.com/office/drawing/2014/main" id="{1BDD8E6E-7BBB-5C78-EBA9-9CD7AA3C0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descr="Ein Bild, das Screenshot, PC-Spiel, Spielesoftware, Digitales Compositing enthält.&#10;&#10;KI-generierte Inhalte können fehlerhaft sein.">
            <a:extLst>
              <a:ext uri="{FF2B5EF4-FFF2-40B4-BE49-F238E27FC236}">
                <a16:creationId xmlns:a16="http://schemas.microsoft.com/office/drawing/2014/main" id="{874E9B97-C199-56C3-F7B3-66435662991F}"/>
              </a:ext>
            </a:extLst>
          </p:cNvPr>
          <p:cNvPicPr>
            <a:picLocks noChangeAspect="1"/>
          </p:cNvPicPr>
          <p:nvPr/>
        </p:nvPicPr>
        <p:blipFill>
          <a:blip r:embed="rId3">
            <a:alphaModFix amt="50000"/>
          </a:blip>
          <a:srcRect l="3676" r="8768" b="-1"/>
          <a:stretch/>
        </p:blipFill>
        <p:spPr>
          <a:xfrm>
            <a:off x="20" y="1"/>
            <a:ext cx="12191980" cy="6857999"/>
          </a:xfrm>
          <a:prstGeom prst="rect">
            <a:avLst/>
          </a:prstGeom>
        </p:spPr>
      </p:pic>
      <p:sp>
        <p:nvSpPr>
          <p:cNvPr id="2" name="Title 1">
            <a:extLst>
              <a:ext uri="{FF2B5EF4-FFF2-40B4-BE49-F238E27FC236}">
                <a16:creationId xmlns:a16="http://schemas.microsoft.com/office/drawing/2014/main" id="{1EE37BC5-7A9E-CE28-57F9-E2243E21A6FC}"/>
              </a:ext>
            </a:extLst>
          </p:cNvPr>
          <p:cNvSpPr>
            <a:spLocks noGrp="1"/>
          </p:cNvSpPr>
          <p:nvPr>
            <p:ph type="ctrTitle"/>
          </p:nvPr>
        </p:nvSpPr>
        <p:spPr>
          <a:xfrm>
            <a:off x="2053389" y="9755982"/>
            <a:ext cx="9144000" cy="2900518"/>
          </a:xfrm>
        </p:spPr>
        <p:txBody>
          <a:bodyPr>
            <a:normAutofit fontScale="90000"/>
          </a:bodyPr>
          <a:lstStyle/>
          <a:p>
            <a:r>
              <a:rPr lang="de-CH">
                <a:solidFill>
                  <a:srgbClr val="FFFFFF"/>
                </a:solidFill>
                <a:latin typeface="Retro Gaming" panose="00000400000000000000" pitchFamily="2" charset="0"/>
                <a:cs typeface="Minecraftia" panose="00000400000000000000" pitchFamily="2" charset="0"/>
              </a:rPr>
              <a:t>THANK YOU FOR YOUR ATTENTION</a:t>
            </a:r>
            <a:br>
              <a:rPr lang="de-CH">
                <a:solidFill>
                  <a:srgbClr val="FFFFFF"/>
                </a:solidFill>
                <a:latin typeface="Retro Gaming" panose="00000400000000000000" pitchFamily="2" charset="0"/>
                <a:cs typeface="Minecraftia" panose="00000400000000000000" pitchFamily="2" charset="0"/>
              </a:rPr>
            </a:br>
            <a:br>
              <a:rPr lang="de-CH">
                <a:solidFill>
                  <a:srgbClr val="FFFFFF"/>
                </a:solidFill>
                <a:latin typeface="Retro Gaming" panose="00000400000000000000" pitchFamily="2" charset="0"/>
                <a:cs typeface="Minecraftia" panose="00000400000000000000" pitchFamily="2" charset="0"/>
              </a:rPr>
            </a:br>
            <a:r>
              <a:rPr lang="de-CH" sz="2000">
                <a:solidFill>
                  <a:srgbClr val="FFFFFF"/>
                </a:solidFill>
                <a:latin typeface="Retro Gaming" panose="00000400000000000000" pitchFamily="2" charset="0"/>
                <a:cs typeface="Minecraftia" panose="00000400000000000000" pitchFamily="2" charset="0"/>
              </a:rPr>
              <a:t>Game </a:t>
            </a:r>
            <a:r>
              <a:rPr lang="de-CH" sz="2000" err="1">
                <a:solidFill>
                  <a:srgbClr val="FFFFFF"/>
                </a:solidFill>
                <a:latin typeface="Retro Gaming" panose="00000400000000000000" pitchFamily="2" charset="0"/>
                <a:cs typeface="Minecraftia" panose="00000400000000000000" pitchFamily="2" charset="0"/>
              </a:rPr>
              <a:t>Director</a:t>
            </a:r>
            <a:r>
              <a:rPr lang="de-CH" sz="2000">
                <a:solidFill>
                  <a:srgbClr val="FFFFFF"/>
                </a:solidFill>
                <a:latin typeface="Retro Gaming" panose="00000400000000000000" pitchFamily="2" charset="0"/>
                <a:cs typeface="Minecraftia" panose="00000400000000000000" pitchFamily="2" charset="0"/>
              </a:rPr>
              <a:t>: </a:t>
            </a:r>
            <a:r>
              <a:rPr lang="de-CH" sz="2000" err="1">
                <a:solidFill>
                  <a:srgbClr val="FFFFFF"/>
                </a:solidFill>
                <a:latin typeface="Retro Gaming" panose="00000400000000000000" pitchFamily="2" charset="0"/>
                <a:cs typeface="Minecraftia" panose="00000400000000000000" pitchFamily="2" charset="0"/>
              </a:rPr>
              <a:t>Us</a:t>
            </a:r>
            <a:br>
              <a:rPr lang="de-CH" sz="2000">
                <a:solidFill>
                  <a:srgbClr val="FFFFFF"/>
                </a:solidFill>
                <a:latin typeface="Retro Gaming" panose="00000400000000000000" pitchFamily="2" charset="0"/>
                <a:cs typeface="Minecraftia" panose="00000400000000000000" pitchFamily="2" charset="0"/>
              </a:rPr>
            </a:br>
            <a:r>
              <a:rPr lang="de-CH" sz="2000">
                <a:solidFill>
                  <a:srgbClr val="FFFFFF"/>
                </a:solidFill>
                <a:latin typeface="Retro Gaming" panose="00000400000000000000" pitchFamily="2" charset="0"/>
                <a:cs typeface="Minecraftia" panose="00000400000000000000" pitchFamily="2" charset="0"/>
              </a:rPr>
              <a:t>Music </a:t>
            </a:r>
            <a:r>
              <a:rPr lang="de-CH" sz="2000" err="1">
                <a:solidFill>
                  <a:srgbClr val="FFFFFF"/>
                </a:solidFill>
                <a:latin typeface="Retro Gaming" panose="00000400000000000000" pitchFamily="2" charset="0"/>
                <a:cs typeface="Minecraftia" panose="00000400000000000000" pitchFamily="2" charset="0"/>
              </a:rPr>
              <a:t>Director</a:t>
            </a:r>
            <a:r>
              <a:rPr lang="de-CH" sz="2000">
                <a:solidFill>
                  <a:srgbClr val="FFFFFF"/>
                </a:solidFill>
                <a:latin typeface="Retro Gaming" panose="00000400000000000000" pitchFamily="2" charset="0"/>
                <a:cs typeface="Minecraftia" panose="00000400000000000000" pitchFamily="2" charset="0"/>
              </a:rPr>
              <a:t>: None- </a:t>
            </a:r>
            <a:r>
              <a:rPr lang="de-CH" sz="2000" err="1">
                <a:solidFill>
                  <a:srgbClr val="FFFFFF"/>
                </a:solidFill>
                <a:latin typeface="Retro Gaming" panose="00000400000000000000" pitchFamily="2" charset="0"/>
                <a:cs typeface="Minecraftia" panose="00000400000000000000" pitchFamily="2" charset="0"/>
              </a:rPr>
              <a:t>because</a:t>
            </a:r>
            <a:r>
              <a:rPr lang="de-CH" sz="2000">
                <a:solidFill>
                  <a:srgbClr val="FFFFFF"/>
                </a:solidFill>
                <a:latin typeface="Retro Gaming" panose="00000400000000000000" pitchFamily="2" charset="0"/>
                <a:cs typeface="Minecraftia" panose="00000400000000000000" pitchFamily="2" charset="0"/>
              </a:rPr>
              <a:t> </a:t>
            </a:r>
            <a:r>
              <a:rPr lang="de-CH" sz="2000" err="1">
                <a:solidFill>
                  <a:srgbClr val="FFFFFF"/>
                </a:solidFill>
                <a:latin typeface="Retro Gaming" panose="00000400000000000000" pitchFamily="2" charset="0"/>
                <a:cs typeface="Minecraftia" panose="00000400000000000000" pitchFamily="2" charset="0"/>
              </a:rPr>
              <a:t>it’s</a:t>
            </a:r>
            <a:r>
              <a:rPr lang="de-CH" sz="2000">
                <a:solidFill>
                  <a:srgbClr val="FFFFFF"/>
                </a:solidFill>
                <a:latin typeface="Retro Gaming" panose="00000400000000000000" pitchFamily="2" charset="0"/>
                <a:cs typeface="Minecraftia" panose="00000400000000000000" pitchFamily="2" charset="0"/>
              </a:rPr>
              <a:t> a PowerPoint, not a game</a:t>
            </a:r>
            <a:br>
              <a:rPr lang="de-CH" sz="2000">
                <a:solidFill>
                  <a:srgbClr val="FFFFFF"/>
                </a:solidFill>
                <a:latin typeface="Retro Gaming" panose="00000400000000000000" pitchFamily="2" charset="0"/>
                <a:cs typeface="Minecraftia" panose="00000400000000000000" pitchFamily="2" charset="0"/>
              </a:rPr>
            </a:br>
            <a:r>
              <a:rPr lang="de-CH" sz="2000">
                <a:solidFill>
                  <a:srgbClr val="FFFFFF"/>
                </a:solidFill>
                <a:latin typeface="Retro Gaming" panose="00000400000000000000" pitchFamily="2" charset="0"/>
                <a:cs typeface="Minecraftia" panose="00000400000000000000" pitchFamily="2" charset="0"/>
              </a:rPr>
              <a:t>Lead </a:t>
            </a:r>
            <a:r>
              <a:rPr lang="de-CH" sz="2000" err="1">
                <a:solidFill>
                  <a:srgbClr val="FFFFFF"/>
                </a:solidFill>
                <a:latin typeface="Retro Gaming" panose="00000400000000000000" pitchFamily="2" charset="0"/>
                <a:cs typeface="Minecraftia" panose="00000400000000000000" pitchFamily="2" charset="0"/>
              </a:rPr>
              <a:t>Programmer</a:t>
            </a:r>
            <a:r>
              <a:rPr lang="de-CH" sz="2000">
                <a:solidFill>
                  <a:srgbClr val="FFFFFF"/>
                </a:solidFill>
                <a:latin typeface="Retro Gaming" panose="00000400000000000000" pitchFamily="2" charset="0"/>
                <a:cs typeface="Minecraftia" panose="00000400000000000000" pitchFamily="2" charset="0"/>
              </a:rPr>
              <a:t>: G</a:t>
            </a:r>
            <a:br>
              <a:rPr lang="de-CH" sz="2000">
                <a:solidFill>
                  <a:srgbClr val="FFFFFF"/>
                </a:solidFill>
                <a:latin typeface="Retro Gaming" panose="00000400000000000000" pitchFamily="2" charset="0"/>
                <a:cs typeface="Minecraftia" panose="00000400000000000000" pitchFamily="2" charset="0"/>
              </a:rPr>
            </a:br>
            <a:r>
              <a:rPr lang="de-CH" sz="2000">
                <a:solidFill>
                  <a:srgbClr val="FFFFFF"/>
                </a:solidFill>
                <a:latin typeface="Retro Gaming" panose="00000400000000000000" pitchFamily="2" charset="0"/>
                <a:cs typeface="Minecraftia" panose="00000400000000000000" pitchFamily="2" charset="0"/>
              </a:rPr>
              <a:t>Story &amp; </a:t>
            </a:r>
            <a:r>
              <a:rPr lang="de-CH" sz="2000" err="1">
                <a:solidFill>
                  <a:srgbClr val="FFFFFF"/>
                </a:solidFill>
                <a:latin typeface="Retro Gaming" panose="00000400000000000000" pitchFamily="2" charset="0"/>
                <a:cs typeface="Minecraftia" panose="00000400000000000000" pitchFamily="2" charset="0"/>
              </a:rPr>
              <a:t>Script</a:t>
            </a:r>
            <a:r>
              <a:rPr lang="de-CH" sz="2000">
                <a:solidFill>
                  <a:srgbClr val="FFFFFF"/>
                </a:solidFill>
                <a:latin typeface="Retro Gaming" panose="00000400000000000000" pitchFamily="2" charset="0"/>
                <a:cs typeface="Minecraftia" panose="00000400000000000000" pitchFamily="2" charset="0"/>
              </a:rPr>
              <a:t>: Desperation, </a:t>
            </a:r>
            <a:r>
              <a:rPr lang="de-CH" sz="2000" err="1">
                <a:solidFill>
                  <a:srgbClr val="FFFFFF"/>
                </a:solidFill>
                <a:latin typeface="Retro Gaming" panose="00000400000000000000" pitchFamily="2" charset="0"/>
                <a:cs typeface="Minecraftia" panose="00000400000000000000" pitchFamily="2" charset="0"/>
              </a:rPr>
              <a:t>coffee</a:t>
            </a:r>
            <a:r>
              <a:rPr lang="de-CH" sz="2000">
                <a:solidFill>
                  <a:srgbClr val="FFFFFF"/>
                </a:solidFill>
                <a:latin typeface="Retro Gaming" panose="00000400000000000000" pitchFamily="2" charset="0"/>
                <a:cs typeface="Minecraftia" panose="00000400000000000000" pitchFamily="2" charset="0"/>
              </a:rPr>
              <a:t> and </a:t>
            </a:r>
            <a:r>
              <a:rPr lang="de-CH" sz="2000" err="1">
                <a:solidFill>
                  <a:srgbClr val="FFFFFF"/>
                </a:solidFill>
                <a:latin typeface="Retro Gaming" panose="00000400000000000000" pitchFamily="2" charset="0"/>
                <a:cs typeface="Minecraftia" panose="00000400000000000000" pitchFamily="2" charset="0"/>
              </a:rPr>
              <a:t>looming</a:t>
            </a:r>
            <a:r>
              <a:rPr lang="de-CH" sz="2000">
                <a:solidFill>
                  <a:srgbClr val="FFFFFF"/>
                </a:solidFill>
                <a:latin typeface="Retro Gaming" panose="00000400000000000000" pitchFamily="2" charset="0"/>
                <a:cs typeface="Minecraftia" panose="00000400000000000000" pitchFamily="2" charset="0"/>
              </a:rPr>
              <a:t> </a:t>
            </a:r>
            <a:r>
              <a:rPr lang="de-CH" sz="2000" err="1">
                <a:solidFill>
                  <a:srgbClr val="FFFFFF"/>
                </a:solidFill>
                <a:latin typeface="Retro Gaming" panose="00000400000000000000" pitchFamily="2" charset="0"/>
                <a:cs typeface="Minecraftia" panose="00000400000000000000" pitchFamily="2" charset="0"/>
              </a:rPr>
              <a:t>deadlines</a:t>
            </a:r>
            <a:br>
              <a:rPr lang="de-CH" sz="2000">
                <a:solidFill>
                  <a:srgbClr val="FFFFFF"/>
                </a:solidFill>
                <a:latin typeface="Retro Gaming" panose="00000400000000000000" pitchFamily="2" charset="0"/>
                <a:cs typeface="Minecraftia" panose="00000400000000000000" pitchFamily="2" charset="0"/>
              </a:rPr>
            </a:br>
            <a:r>
              <a:rPr lang="de-CH" sz="2000">
                <a:solidFill>
                  <a:srgbClr val="FFFFFF"/>
                </a:solidFill>
                <a:latin typeface="Retro Gaming" panose="00000400000000000000" pitchFamily="2" charset="0"/>
                <a:cs typeface="Minecraftia" panose="00000400000000000000" pitchFamily="2" charset="0"/>
              </a:rPr>
              <a:t>Bug </a:t>
            </a:r>
            <a:r>
              <a:rPr lang="de-CH" sz="2000" err="1">
                <a:solidFill>
                  <a:srgbClr val="FFFFFF"/>
                </a:solidFill>
                <a:latin typeface="Retro Gaming" panose="00000400000000000000" pitchFamily="2" charset="0"/>
                <a:cs typeface="Minecraftia" panose="00000400000000000000" pitchFamily="2" charset="0"/>
              </a:rPr>
              <a:t>Testing</a:t>
            </a:r>
            <a:r>
              <a:rPr lang="de-CH" sz="2000">
                <a:solidFill>
                  <a:srgbClr val="FFFFFF"/>
                </a:solidFill>
                <a:latin typeface="Retro Gaming" panose="00000400000000000000" pitchFamily="2" charset="0"/>
                <a:cs typeface="Minecraftia" panose="00000400000000000000" pitchFamily="2" charset="0"/>
              </a:rPr>
              <a:t>: </a:t>
            </a:r>
            <a:r>
              <a:rPr lang="de-CH" sz="2000" err="1">
                <a:solidFill>
                  <a:srgbClr val="FFFFFF"/>
                </a:solidFill>
                <a:latin typeface="Retro Gaming" panose="00000400000000000000" pitchFamily="2" charset="0"/>
                <a:cs typeface="Minecraftia" panose="00000400000000000000" pitchFamily="2" charset="0"/>
              </a:rPr>
              <a:t>Everyone</a:t>
            </a:r>
            <a:r>
              <a:rPr lang="de-CH" sz="2000">
                <a:solidFill>
                  <a:srgbClr val="FFFFFF"/>
                </a:solidFill>
                <a:latin typeface="Retro Gaming" panose="00000400000000000000" pitchFamily="2" charset="0"/>
                <a:cs typeface="Minecraftia" panose="00000400000000000000" pitchFamily="2" charset="0"/>
              </a:rPr>
              <a:t> </a:t>
            </a:r>
            <a:r>
              <a:rPr lang="de-CH" sz="2000" err="1">
                <a:solidFill>
                  <a:srgbClr val="FFFFFF"/>
                </a:solidFill>
                <a:latin typeface="Retro Gaming" panose="00000400000000000000" pitchFamily="2" charset="0"/>
                <a:cs typeface="Minecraftia" panose="00000400000000000000" pitchFamily="2" charset="0"/>
              </a:rPr>
              <a:t>who</a:t>
            </a:r>
            <a:r>
              <a:rPr lang="de-CH" sz="2000">
                <a:solidFill>
                  <a:srgbClr val="FFFFFF"/>
                </a:solidFill>
                <a:latin typeface="Retro Gaming" panose="00000400000000000000" pitchFamily="2" charset="0"/>
                <a:cs typeface="Minecraftia" panose="00000400000000000000" pitchFamily="2" charset="0"/>
              </a:rPr>
              <a:t> </a:t>
            </a:r>
            <a:r>
              <a:rPr lang="de-CH" sz="2000" err="1">
                <a:solidFill>
                  <a:srgbClr val="FFFFFF"/>
                </a:solidFill>
                <a:latin typeface="Retro Gaming" panose="00000400000000000000" pitchFamily="2" charset="0"/>
                <a:cs typeface="Minecraftia" panose="00000400000000000000" pitchFamily="2" charset="0"/>
              </a:rPr>
              <a:t>corrected</a:t>
            </a:r>
            <a:r>
              <a:rPr lang="de-CH" sz="2000">
                <a:solidFill>
                  <a:srgbClr val="FFFFFF"/>
                </a:solidFill>
                <a:latin typeface="Retro Gaming" panose="00000400000000000000" pitchFamily="2" charset="0"/>
                <a:cs typeface="Minecraftia" panose="00000400000000000000" pitchFamily="2" charset="0"/>
              </a:rPr>
              <a:t> a </a:t>
            </a:r>
            <a:r>
              <a:rPr lang="de-CH" sz="2000" err="1">
                <a:solidFill>
                  <a:srgbClr val="FFFFFF"/>
                </a:solidFill>
                <a:latin typeface="Retro Gaming" panose="00000400000000000000" pitchFamily="2" charset="0"/>
                <a:cs typeface="Minecraftia" panose="00000400000000000000" pitchFamily="2" charset="0"/>
              </a:rPr>
              <a:t>typo</a:t>
            </a:r>
            <a:br>
              <a:rPr lang="de-CH" sz="2000">
                <a:solidFill>
                  <a:srgbClr val="FFFFFF"/>
                </a:solidFill>
                <a:latin typeface="Retro Gaming" panose="00000400000000000000" pitchFamily="2" charset="0"/>
                <a:cs typeface="Minecraftia" panose="00000400000000000000" pitchFamily="2" charset="0"/>
              </a:rPr>
            </a:br>
            <a:br>
              <a:rPr lang="de-CH" sz="2000">
                <a:solidFill>
                  <a:srgbClr val="FFFFFF"/>
                </a:solidFill>
                <a:latin typeface="Retro Gaming" panose="00000400000000000000" pitchFamily="2" charset="0"/>
                <a:cs typeface="Minecraftia" panose="00000400000000000000" pitchFamily="2" charset="0"/>
              </a:rPr>
            </a:br>
            <a:r>
              <a:rPr lang="de-CH" sz="2000">
                <a:solidFill>
                  <a:srgbClr val="FFFFFF"/>
                </a:solidFill>
                <a:latin typeface="Retro Gaming" panose="00000400000000000000" pitchFamily="2" charset="0"/>
                <a:cs typeface="Minecraftia" panose="00000400000000000000" pitchFamily="2" charset="0"/>
              </a:rPr>
              <a:t>Special </a:t>
            </a:r>
            <a:r>
              <a:rPr lang="de-CH" sz="2000" err="1">
                <a:solidFill>
                  <a:srgbClr val="FFFFFF"/>
                </a:solidFill>
                <a:latin typeface="Retro Gaming" panose="00000400000000000000" pitchFamily="2" charset="0"/>
                <a:cs typeface="Minecraftia" panose="00000400000000000000" pitchFamily="2" charset="0"/>
              </a:rPr>
              <a:t>Thanks</a:t>
            </a:r>
            <a:r>
              <a:rPr lang="de-CH" sz="2000">
                <a:solidFill>
                  <a:srgbClr val="FFFFFF"/>
                </a:solidFill>
                <a:latin typeface="Retro Gaming" panose="00000400000000000000" pitchFamily="2" charset="0"/>
                <a:cs typeface="Minecraftia" panose="00000400000000000000" pitchFamily="2" charset="0"/>
              </a:rPr>
              <a:t> </a:t>
            </a:r>
            <a:r>
              <a:rPr lang="de-CH" sz="2000" err="1">
                <a:solidFill>
                  <a:srgbClr val="FFFFFF"/>
                </a:solidFill>
                <a:latin typeface="Retro Gaming" panose="00000400000000000000" pitchFamily="2" charset="0"/>
                <a:cs typeface="Minecraftia" panose="00000400000000000000" pitchFamily="2" charset="0"/>
              </a:rPr>
              <a:t>to</a:t>
            </a:r>
            <a:br>
              <a:rPr lang="de-CH" sz="2000">
                <a:solidFill>
                  <a:srgbClr val="FFFFFF"/>
                </a:solidFill>
                <a:latin typeface="Retro Gaming" panose="00000400000000000000" pitchFamily="2" charset="0"/>
                <a:cs typeface="Minecraftia" panose="00000400000000000000" pitchFamily="2" charset="0"/>
              </a:rPr>
            </a:br>
            <a:r>
              <a:rPr lang="de-CH" sz="2000">
                <a:solidFill>
                  <a:srgbClr val="FFFFFF"/>
                </a:solidFill>
                <a:latin typeface="Retro Gaming" panose="00000400000000000000" pitchFamily="2" charset="0"/>
                <a:cs typeface="Minecraftia" panose="00000400000000000000" pitchFamily="2" charset="0"/>
              </a:rPr>
              <a:t>My Laptop for not </a:t>
            </a:r>
            <a:r>
              <a:rPr lang="de-CH" sz="2000" err="1">
                <a:solidFill>
                  <a:srgbClr val="FFFFFF"/>
                </a:solidFill>
                <a:latin typeface="Retro Gaming" panose="00000400000000000000" pitchFamily="2" charset="0"/>
                <a:cs typeface="Minecraftia" panose="00000400000000000000" pitchFamily="2" charset="0"/>
              </a:rPr>
              <a:t>crashing</a:t>
            </a:r>
            <a:r>
              <a:rPr lang="de-CH" sz="2000">
                <a:solidFill>
                  <a:srgbClr val="FFFFFF"/>
                </a:solidFill>
                <a:latin typeface="Retro Gaming" panose="00000400000000000000" pitchFamily="2" charset="0"/>
                <a:cs typeface="Minecraftia" panose="00000400000000000000" pitchFamily="2" charset="0"/>
              </a:rPr>
              <a:t> (</a:t>
            </a:r>
            <a:r>
              <a:rPr lang="de-CH" sz="2000" err="1">
                <a:solidFill>
                  <a:srgbClr val="FFFFFF"/>
                </a:solidFill>
                <a:latin typeface="Retro Gaming" panose="00000400000000000000" pitchFamily="2" charset="0"/>
                <a:cs typeface="Minecraftia" panose="00000400000000000000" pitchFamily="2" charset="0"/>
              </a:rPr>
              <a:t>yet</a:t>
            </a:r>
            <a:r>
              <a:rPr lang="de-CH" sz="2000">
                <a:solidFill>
                  <a:srgbClr val="FFFFFF"/>
                </a:solidFill>
                <a:latin typeface="Retro Gaming" panose="00000400000000000000" pitchFamily="2" charset="0"/>
                <a:cs typeface="Minecraftia" panose="00000400000000000000" pitchFamily="2" charset="0"/>
              </a:rPr>
              <a:t>)</a:t>
            </a:r>
            <a:br>
              <a:rPr lang="de-CH" sz="2000">
                <a:solidFill>
                  <a:srgbClr val="FFFFFF"/>
                </a:solidFill>
                <a:latin typeface="Retro Gaming" panose="00000400000000000000" pitchFamily="2" charset="0"/>
                <a:cs typeface="Minecraftia" panose="00000400000000000000" pitchFamily="2" charset="0"/>
              </a:rPr>
            </a:br>
            <a:r>
              <a:rPr lang="de-CH" sz="2000">
                <a:solidFill>
                  <a:srgbClr val="FFFFFF"/>
                </a:solidFill>
                <a:latin typeface="Retro Gaming" panose="00000400000000000000" pitchFamily="2" charset="0"/>
                <a:cs typeface="Minecraftia" panose="00000400000000000000" pitchFamily="2" charset="0"/>
              </a:rPr>
              <a:t>The </a:t>
            </a:r>
            <a:r>
              <a:rPr lang="de-CH" sz="2000" err="1">
                <a:solidFill>
                  <a:srgbClr val="FFFFFF"/>
                </a:solidFill>
                <a:latin typeface="Retro Gaming" panose="00000400000000000000" pitchFamily="2" charset="0"/>
                <a:cs typeface="Minecraftia" panose="00000400000000000000" pitchFamily="2" charset="0"/>
              </a:rPr>
              <a:t>audience</a:t>
            </a:r>
            <a:r>
              <a:rPr lang="de-CH" sz="2000">
                <a:solidFill>
                  <a:srgbClr val="FFFFFF"/>
                </a:solidFill>
                <a:latin typeface="Retro Gaming" panose="00000400000000000000" pitchFamily="2" charset="0"/>
                <a:cs typeface="Minecraftia" panose="00000400000000000000" pitchFamily="2" charset="0"/>
              </a:rPr>
              <a:t> </a:t>
            </a:r>
            <a:r>
              <a:rPr lang="de-CH" sz="2000" err="1">
                <a:solidFill>
                  <a:srgbClr val="FFFFFF"/>
                </a:solidFill>
                <a:latin typeface="Retro Gaming" panose="00000400000000000000" pitchFamily="2" charset="0"/>
                <a:cs typeface="Minecraftia" panose="00000400000000000000" pitchFamily="2" charset="0"/>
              </a:rPr>
              <a:t>for</a:t>
            </a:r>
            <a:r>
              <a:rPr lang="de-CH" sz="2000">
                <a:solidFill>
                  <a:srgbClr val="FFFFFF"/>
                </a:solidFill>
                <a:latin typeface="Retro Gaming" panose="00000400000000000000" pitchFamily="2" charset="0"/>
                <a:cs typeface="Minecraftia" panose="00000400000000000000" pitchFamily="2" charset="0"/>
              </a:rPr>
              <a:t> </a:t>
            </a:r>
            <a:r>
              <a:rPr lang="de-CH" sz="2000" err="1">
                <a:solidFill>
                  <a:srgbClr val="FFFFFF"/>
                </a:solidFill>
                <a:latin typeface="Retro Gaming" panose="00000400000000000000" pitchFamily="2" charset="0"/>
                <a:cs typeface="Minecraftia" panose="00000400000000000000" pitchFamily="2" charset="0"/>
              </a:rPr>
              <a:t>pretending</a:t>
            </a:r>
            <a:r>
              <a:rPr lang="de-CH" sz="2000">
                <a:solidFill>
                  <a:srgbClr val="FFFFFF"/>
                </a:solidFill>
                <a:latin typeface="Retro Gaming" panose="00000400000000000000" pitchFamily="2" charset="0"/>
                <a:cs typeface="Minecraftia" panose="00000400000000000000" pitchFamily="2" charset="0"/>
              </a:rPr>
              <a:t> </a:t>
            </a:r>
            <a:r>
              <a:rPr lang="de-CH" sz="2000" err="1">
                <a:solidFill>
                  <a:srgbClr val="FFFFFF"/>
                </a:solidFill>
                <a:latin typeface="Retro Gaming" panose="00000400000000000000" pitchFamily="2" charset="0"/>
                <a:cs typeface="Minecraftia" panose="00000400000000000000" pitchFamily="2" charset="0"/>
              </a:rPr>
              <a:t>to</a:t>
            </a:r>
            <a:r>
              <a:rPr lang="de-CH" sz="2000">
                <a:solidFill>
                  <a:srgbClr val="FFFFFF"/>
                </a:solidFill>
                <a:latin typeface="Retro Gaming" panose="00000400000000000000" pitchFamily="2" charset="0"/>
                <a:cs typeface="Minecraftia" panose="00000400000000000000" pitchFamily="2" charset="0"/>
              </a:rPr>
              <a:t> listen</a:t>
            </a:r>
            <a:br>
              <a:rPr lang="de-CH" sz="2000">
                <a:solidFill>
                  <a:srgbClr val="FFFFFF"/>
                </a:solidFill>
                <a:latin typeface="Retro Gaming" panose="00000400000000000000" pitchFamily="2" charset="0"/>
                <a:cs typeface="Minecraftia" panose="00000400000000000000" pitchFamily="2" charset="0"/>
              </a:rPr>
            </a:br>
            <a:r>
              <a:rPr lang="de-CH" sz="2000">
                <a:solidFill>
                  <a:srgbClr val="FFFFFF"/>
                </a:solidFill>
                <a:latin typeface="Retro Gaming" panose="00000400000000000000" pitchFamily="2" charset="0"/>
                <a:cs typeface="Minecraftia" panose="00000400000000000000" pitchFamily="2" charset="0"/>
              </a:rPr>
              <a:t>The WiFi </a:t>
            </a:r>
            <a:r>
              <a:rPr lang="de-CH" sz="2000" err="1">
                <a:solidFill>
                  <a:srgbClr val="FFFFFF"/>
                </a:solidFill>
                <a:latin typeface="Retro Gaming" panose="00000400000000000000" pitchFamily="2" charset="0"/>
                <a:cs typeface="Minecraftia" panose="00000400000000000000" pitchFamily="2" charset="0"/>
              </a:rPr>
              <a:t>for</a:t>
            </a:r>
            <a:r>
              <a:rPr lang="de-CH" sz="2000">
                <a:solidFill>
                  <a:srgbClr val="FFFFFF"/>
                </a:solidFill>
                <a:latin typeface="Retro Gaming" panose="00000400000000000000" pitchFamily="2" charset="0"/>
                <a:cs typeface="Minecraftia" panose="00000400000000000000" pitchFamily="2" charset="0"/>
              </a:rPr>
              <a:t> </a:t>
            </a:r>
            <a:r>
              <a:rPr lang="de-CH" sz="2000" err="1">
                <a:solidFill>
                  <a:srgbClr val="FFFFFF"/>
                </a:solidFill>
                <a:latin typeface="Retro Gaming" panose="00000400000000000000" pitchFamily="2" charset="0"/>
                <a:cs typeface="Minecraftia" panose="00000400000000000000" pitchFamily="2" charset="0"/>
              </a:rPr>
              <a:t>hopefolly</a:t>
            </a:r>
            <a:r>
              <a:rPr lang="de-CH" sz="2000">
                <a:solidFill>
                  <a:srgbClr val="FFFFFF"/>
                </a:solidFill>
                <a:latin typeface="Retro Gaming" panose="00000400000000000000" pitchFamily="2" charset="0"/>
                <a:cs typeface="Minecraftia" panose="00000400000000000000" pitchFamily="2" charset="0"/>
              </a:rPr>
              <a:t> </a:t>
            </a:r>
            <a:r>
              <a:rPr lang="de-CH" sz="2000" err="1">
                <a:solidFill>
                  <a:srgbClr val="FFFFFF"/>
                </a:solidFill>
                <a:latin typeface="Retro Gaming" panose="00000400000000000000" pitchFamily="2" charset="0"/>
                <a:cs typeface="Minecraftia" panose="00000400000000000000" pitchFamily="2" charset="0"/>
              </a:rPr>
              <a:t>staying</a:t>
            </a:r>
            <a:r>
              <a:rPr lang="de-CH" sz="2000">
                <a:solidFill>
                  <a:srgbClr val="FFFFFF"/>
                </a:solidFill>
                <a:latin typeface="Retro Gaming" panose="00000400000000000000" pitchFamily="2" charset="0"/>
                <a:cs typeface="Minecraftia" panose="00000400000000000000" pitchFamily="2" charset="0"/>
              </a:rPr>
              <a:t> </a:t>
            </a:r>
            <a:r>
              <a:rPr lang="de-CH" sz="2000" err="1">
                <a:solidFill>
                  <a:srgbClr val="FFFFFF"/>
                </a:solidFill>
                <a:latin typeface="Retro Gaming" panose="00000400000000000000" pitchFamily="2" charset="0"/>
                <a:cs typeface="Minecraftia" panose="00000400000000000000" pitchFamily="2" charset="0"/>
              </a:rPr>
              <a:t>connected</a:t>
            </a:r>
            <a:br>
              <a:rPr lang="de-CH" sz="2000">
                <a:solidFill>
                  <a:srgbClr val="FFFFFF"/>
                </a:solidFill>
                <a:latin typeface="Retro Gaming" panose="00000400000000000000" pitchFamily="2" charset="0"/>
                <a:cs typeface="Minecraftia" panose="00000400000000000000" pitchFamily="2" charset="0"/>
              </a:rPr>
            </a:br>
            <a:br>
              <a:rPr lang="de-CH" sz="2000">
                <a:solidFill>
                  <a:srgbClr val="FFFFFF"/>
                </a:solidFill>
                <a:latin typeface="Retro Gaming" panose="00000400000000000000" pitchFamily="2" charset="0"/>
                <a:cs typeface="Minecraftia" panose="00000400000000000000" pitchFamily="2" charset="0"/>
              </a:rPr>
            </a:br>
            <a:r>
              <a:rPr lang="de-CH" sz="2000" err="1">
                <a:solidFill>
                  <a:srgbClr val="FFFFFF"/>
                </a:solidFill>
                <a:latin typeface="Retro Gaming" panose="00000400000000000000" pitchFamily="2" charset="0"/>
                <a:cs typeface="Minecraftia" panose="00000400000000000000" pitchFamily="2" charset="0"/>
              </a:rPr>
              <a:t>Powered</a:t>
            </a:r>
            <a:r>
              <a:rPr lang="de-CH" sz="2000">
                <a:solidFill>
                  <a:srgbClr val="FFFFFF"/>
                </a:solidFill>
                <a:latin typeface="Retro Gaming" panose="00000400000000000000" pitchFamily="2" charset="0"/>
                <a:cs typeface="Minecraftia" panose="00000400000000000000" pitchFamily="2" charset="0"/>
              </a:rPr>
              <a:t> </a:t>
            </a:r>
            <a:r>
              <a:rPr lang="de-CH" sz="2000" err="1">
                <a:solidFill>
                  <a:srgbClr val="FFFFFF"/>
                </a:solidFill>
                <a:latin typeface="Retro Gaming" panose="00000400000000000000" pitchFamily="2" charset="0"/>
                <a:cs typeface="Minecraftia" panose="00000400000000000000" pitchFamily="2" charset="0"/>
              </a:rPr>
              <a:t>by</a:t>
            </a:r>
            <a:br>
              <a:rPr lang="de-CH" sz="2000">
                <a:solidFill>
                  <a:srgbClr val="FFFFFF"/>
                </a:solidFill>
                <a:latin typeface="Retro Gaming" panose="00000400000000000000" pitchFamily="2" charset="0"/>
                <a:cs typeface="Minecraftia" panose="00000400000000000000" pitchFamily="2" charset="0"/>
              </a:rPr>
            </a:br>
            <a:r>
              <a:rPr lang="de-CH" sz="2000">
                <a:solidFill>
                  <a:srgbClr val="FFFFFF"/>
                </a:solidFill>
                <a:latin typeface="Retro Gaming" panose="00000400000000000000" pitchFamily="2" charset="0"/>
                <a:cs typeface="Minecraftia" panose="00000400000000000000" pitchFamily="2" charset="0"/>
              </a:rPr>
              <a:t>last </a:t>
            </a:r>
            <a:r>
              <a:rPr lang="de-CH" sz="2000" err="1">
                <a:solidFill>
                  <a:srgbClr val="FFFFFF"/>
                </a:solidFill>
                <a:latin typeface="Retro Gaming" panose="00000400000000000000" pitchFamily="2" charset="0"/>
                <a:cs typeface="Minecraftia" panose="00000400000000000000" pitchFamily="2" charset="0"/>
              </a:rPr>
              <a:t>minute</a:t>
            </a:r>
            <a:r>
              <a:rPr lang="de-CH" sz="2000">
                <a:solidFill>
                  <a:srgbClr val="FFFFFF"/>
                </a:solidFill>
                <a:latin typeface="Retro Gaming" panose="00000400000000000000" pitchFamily="2" charset="0"/>
                <a:cs typeface="Minecraftia" panose="00000400000000000000" pitchFamily="2" charset="0"/>
              </a:rPr>
              <a:t> </a:t>
            </a:r>
            <a:r>
              <a:rPr lang="de-CH" sz="2000" err="1">
                <a:solidFill>
                  <a:srgbClr val="FFFFFF"/>
                </a:solidFill>
                <a:latin typeface="Retro Gaming" panose="00000400000000000000" pitchFamily="2" charset="0"/>
                <a:cs typeface="Minecraftia" panose="00000400000000000000" pitchFamily="2" charset="0"/>
              </a:rPr>
              <a:t>work</a:t>
            </a:r>
            <a:endParaRPr lang="de-CH">
              <a:solidFill>
                <a:srgbClr val="FFFFFF"/>
              </a:solidFill>
              <a:latin typeface="Retro Gaming" panose="00000400000000000000" pitchFamily="2" charset="0"/>
              <a:cs typeface="Minecraftia" panose="00000400000000000000" pitchFamily="2" charset="0"/>
            </a:endParaRPr>
          </a:p>
        </p:txBody>
      </p:sp>
      <p:sp>
        <p:nvSpPr>
          <p:cNvPr id="3" name="Subtitle 2">
            <a:extLst>
              <a:ext uri="{FF2B5EF4-FFF2-40B4-BE49-F238E27FC236}">
                <a16:creationId xmlns:a16="http://schemas.microsoft.com/office/drawing/2014/main" id="{A0F588BD-2A69-5E92-5A6A-25731BC35857}"/>
              </a:ext>
            </a:extLst>
          </p:cNvPr>
          <p:cNvSpPr>
            <a:spLocks noGrp="1"/>
          </p:cNvSpPr>
          <p:nvPr>
            <p:ph type="subTitle" idx="1"/>
          </p:nvPr>
        </p:nvSpPr>
        <p:spPr>
          <a:xfrm>
            <a:off x="1524000" y="4159404"/>
            <a:ext cx="9144000" cy="1098395"/>
          </a:xfrm>
        </p:spPr>
        <p:txBody>
          <a:bodyPr vert="horz" lIns="91440" tIns="45720" rIns="91440" bIns="45720" rtlCol="0">
            <a:normAutofit/>
          </a:bodyPr>
          <a:lstStyle/>
          <a:p>
            <a:endParaRPr lang="de-CH" sz="1100">
              <a:solidFill>
                <a:srgbClr val="FFFFFF"/>
              </a:solidFill>
            </a:endParaRPr>
          </a:p>
          <a:p>
            <a:endParaRPr lang="de-CH" sz="1100">
              <a:solidFill>
                <a:srgbClr val="FFFFFF"/>
              </a:solidFill>
            </a:endParaRPr>
          </a:p>
        </p:txBody>
      </p:sp>
    </p:spTree>
    <p:extLst>
      <p:ext uri="{BB962C8B-B14F-4D97-AF65-F5344CB8AC3E}">
        <p14:creationId xmlns:p14="http://schemas.microsoft.com/office/powerpoint/2010/main" val="32611214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6.25E-7 2.22222E-6 L -0.00273 -1.85255 " pathEditMode="relative" rAng="0" ptsTypes="AA">
                                      <p:cBhvr>
                                        <p:cTn id="6" dur="10000" fill="hold"/>
                                        <p:tgtEl>
                                          <p:spTgt spid="2"/>
                                        </p:tgtEl>
                                        <p:attrNameLst>
                                          <p:attrName>ppt_x</p:attrName>
                                          <p:attrName>ppt_y</p:attrName>
                                        </p:attrNameLst>
                                      </p:cBhvr>
                                      <p:rCtr x="-143" y="-926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7000" r="-7000"/>
          </a:stretch>
        </a:blipFill>
        <a:effectLst/>
      </p:bgPr>
    </p:bg>
    <p:spTree>
      <p:nvGrpSpPr>
        <p:cNvPr id="1" name="">
          <a:extLst>
            <a:ext uri="{FF2B5EF4-FFF2-40B4-BE49-F238E27FC236}">
              <a16:creationId xmlns:a16="http://schemas.microsoft.com/office/drawing/2014/main" id="{018C635C-F5BF-0877-82D8-6A3BC8DB5009}"/>
            </a:ext>
          </a:extLst>
        </p:cNvPr>
        <p:cNvGrpSpPr/>
        <p:nvPr/>
      </p:nvGrpSpPr>
      <p:grpSpPr>
        <a:xfrm>
          <a:off x="0" y="0"/>
          <a:ext cx="0" cy="0"/>
          <a:chOff x="0" y="0"/>
          <a:chExt cx="0" cy="0"/>
        </a:xfrm>
      </p:grpSpPr>
      <p:pic>
        <p:nvPicPr>
          <p:cNvPr id="8" name="Grafik 7" descr="Ein Bild, das Screenshot, Schwarz enthält.&#10;&#10;KI-generierte Inhalte können fehlerhaft sein.">
            <a:extLst>
              <a:ext uri="{FF2B5EF4-FFF2-40B4-BE49-F238E27FC236}">
                <a16:creationId xmlns:a16="http://schemas.microsoft.com/office/drawing/2014/main" id="{1A4BE441-72AA-4D38-E72D-28FF44D987E2}"/>
              </a:ext>
            </a:extLst>
          </p:cNvPr>
          <p:cNvPicPr>
            <a:picLocks noChangeAspect="1"/>
          </p:cNvPicPr>
          <p:nvPr/>
        </p:nvPicPr>
        <p:blipFill>
          <a:blip r:embed="rId4"/>
          <a:srcRect l="8166" t="21107" r="68585" b="64540"/>
          <a:stretch/>
        </p:blipFill>
        <p:spPr>
          <a:xfrm>
            <a:off x="5656696" y="4988560"/>
            <a:ext cx="2834640" cy="861820"/>
          </a:xfrm>
          <a:prstGeom prst="rect">
            <a:avLst/>
          </a:prstGeom>
        </p:spPr>
      </p:pic>
      <p:pic>
        <p:nvPicPr>
          <p:cNvPr id="3" name="Inhaltsplatzhalter 5" descr="Ein Bild, das Dunkelheit, Schwarz enthält.&#10;&#10;KI-generierte Inhalte können fehlerhaft sein.">
            <a:extLst>
              <a:ext uri="{FF2B5EF4-FFF2-40B4-BE49-F238E27FC236}">
                <a16:creationId xmlns:a16="http://schemas.microsoft.com/office/drawing/2014/main" id="{D6F5A28D-2EF9-C6D3-160A-A1F02A274E4C}"/>
              </a:ext>
            </a:extLst>
          </p:cNvPr>
          <p:cNvPicPr>
            <a:picLocks noChangeAspect="1"/>
          </p:cNvPicPr>
          <p:nvPr/>
        </p:nvPicPr>
        <p:blipFill>
          <a:blip r:embed="rId5"/>
          <a:srcRect l="8299" t="3860" r="82959" b="69502"/>
          <a:stretch/>
        </p:blipFill>
        <p:spPr>
          <a:xfrm>
            <a:off x="-1865948" y="4280689"/>
            <a:ext cx="994651" cy="1491009"/>
          </a:xfrm>
          <a:prstGeom prst="rect">
            <a:avLst/>
          </a:prstGeom>
        </p:spPr>
      </p:pic>
      <p:pic>
        <p:nvPicPr>
          <p:cNvPr id="4" name="Inhaltsplatzhalter 5" descr="Ein Bild, das Dunkelheit, Schwarz enthält.&#10;&#10;KI-generierte Inhalte können fehlerhaft sein.">
            <a:extLst>
              <a:ext uri="{FF2B5EF4-FFF2-40B4-BE49-F238E27FC236}">
                <a16:creationId xmlns:a16="http://schemas.microsoft.com/office/drawing/2014/main" id="{C4192B0A-1045-046B-8A53-EEE500B06606}"/>
              </a:ext>
            </a:extLst>
          </p:cNvPr>
          <p:cNvPicPr>
            <a:picLocks noGrp="1" noChangeAspect="1"/>
          </p:cNvPicPr>
          <p:nvPr>
            <p:ph idx="1"/>
          </p:nvPr>
        </p:nvPicPr>
        <p:blipFill>
          <a:blip r:embed="rId5"/>
          <a:srcRect l="8299" t="3860" r="82959" b="69502"/>
          <a:stretch/>
        </p:blipFill>
        <p:spPr>
          <a:xfrm>
            <a:off x="-1865333" y="4280689"/>
            <a:ext cx="994651" cy="1491009"/>
          </a:xfrm>
        </p:spPr>
      </p:pic>
      <p:sp>
        <p:nvSpPr>
          <p:cNvPr id="15" name="Rectangle 14">
            <a:extLst>
              <a:ext uri="{FF2B5EF4-FFF2-40B4-BE49-F238E27FC236}">
                <a16:creationId xmlns:a16="http://schemas.microsoft.com/office/drawing/2014/main" id="{0DA0BC68-B66F-C38D-45BE-DD2C8ADFF598}"/>
              </a:ext>
            </a:extLst>
          </p:cNvPr>
          <p:cNvSpPr>
            <a:spLocks noGrp="1" noRot="1" noMove="1" noResize="1" noEditPoints="1" noAdjustHandles="1" noChangeArrowheads="1" noChangeShapeType="1"/>
          </p:cNvSpPr>
          <p:nvPr/>
        </p:nvSpPr>
        <p:spPr>
          <a:xfrm>
            <a:off x="0" y="-50800"/>
            <a:ext cx="12192000" cy="6908800"/>
          </a:xfrm>
          <a:prstGeom prst="rect">
            <a:avLst/>
          </a:prstGeom>
          <a:solidFill>
            <a:schemeClr val="tx1">
              <a:alpha val="3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el 1">
            <a:extLst>
              <a:ext uri="{FF2B5EF4-FFF2-40B4-BE49-F238E27FC236}">
                <a16:creationId xmlns:a16="http://schemas.microsoft.com/office/drawing/2014/main" id="{6D13E135-14AC-681A-9BC8-EBBFC96CBFEC}"/>
              </a:ext>
            </a:extLst>
          </p:cNvPr>
          <p:cNvSpPr>
            <a:spLocks noGrp="1"/>
          </p:cNvSpPr>
          <p:nvPr>
            <p:ph type="title"/>
          </p:nvPr>
        </p:nvSpPr>
        <p:spPr>
          <a:xfrm>
            <a:off x="1379330" y="387212"/>
            <a:ext cx="10515600" cy="1325563"/>
          </a:xfrm>
          <a:noFill/>
          <a:ln>
            <a:noFill/>
          </a:ln>
        </p:spPr>
        <p:txBody>
          <a:bodyPr/>
          <a:lstStyle/>
          <a:p>
            <a:r>
              <a:rPr lang="de-DE">
                <a:solidFill>
                  <a:schemeClr val="bg1"/>
                </a:solidFill>
                <a:latin typeface="Retro Gaming" panose="00000400000000000000" pitchFamily="2" charset="0"/>
              </a:rPr>
              <a:t>Team</a:t>
            </a:r>
          </a:p>
        </p:txBody>
      </p:sp>
      <p:grpSp>
        <p:nvGrpSpPr>
          <p:cNvPr id="26" name="Group 25">
            <a:extLst>
              <a:ext uri="{FF2B5EF4-FFF2-40B4-BE49-F238E27FC236}">
                <a16:creationId xmlns:a16="http://schemas.microsoft.com/office/drawing/2014/main" id="{AC972948-3906-026D-FC18-3C6A9E2EAD3F}"/>
              </a:ext>
            </a:extLst>
          </p:cNvPr>
          <p:cNvGrpSpPr/>
          <p:nvPr/>
        </p:nvGrpSpPr>
        <p:grpSpPr>
          <a:xfrm>
            <a:off x="334695" y="2535268"/>
            <a:ext cx="2406074" cy="3500239"/>
            <a:chOff x="3345001" y="2599156"/>
            <a:chExt cx="2406074" cy="3500239"/>
          </a:xfrm>
        </p:grpSpPr>
        <p:pic>
          <p:nvPicPr>
            <p:cNvPr id="9" name="Picture 8" descr="A cartoon of a person&#10;&#10;AI-generated content may be incorrect.">
              <a:extLst>
                <a:ext uri="{FF2B5EF4-FFF2-40B4-BE49-F238E27FC236}">
                  <a16:creationId xmlns:a16="http://schemas.microsoft.com/office/drawing/2014/main" id="{2739A302-4CEB-DD77-0CFB-16EE4D64A2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14036" y="2939446"/>
              <a:ext cx="1748406" cy="2484576"/>
            </a:xfrm>
            <a:prstGeom prst="rect">
              <a:avLst/>
            </a:prstGeom>
          </p:spPr>
        </p:pic>
        <p:sp>
          <p:nvSpPr>
            <p:cNvPr id="17" name="TextBox 16">
              <a:extLst>
                <a:ext uri="{FF2B5EF4-FFF2-40B4-BE49-F238E27FC236}">
                  <a16:creationId xmlns:a16="http://schemas.microsoft.com/office/drawing/2014/main" id="{89C0EC06-C012-0711-2203-BDA7B1E07D1A}"/>
                </a:ext>
              </a:extLst>
            </p:cNvPr>
            <p:cNvSpPr txBox="1"/>
            <p:nvPr/>
          </p:nvSpPr>
          <p:spPr>
            <a:xfrm>
              <a:off x="3345001" y="5453064"/>
              <a:ext cx="2325672" cy="646331"/>
            </a:xfrm>
            <a:prstGeom prst="rect">
              <a:avLst/>
            </a:prstGeom>
            <a:noFill/>
          </p:spPr>
          <p:txBody>
            <a:bodyPr wrap="square" rtlCol="0">
              <a:spAutoFit/>
            </a:bodyPr>
            <a:lstStyle/>
            <a:p>
              <a:pPr algn="ctr"/>
              <a:endParaRPr lang="de-CH">
                <a:solidFill>
                  <a:schemeClr val="bg1"/>
                </a:solidFill>
                <a:latin typeface="Retro Gaming" panose="00000400000000000000" pitchFamily="2" charset="0"/>
              </a:endParaRPr>
            </a:p>
            <a:p>
              <a:pPr algn="ctr"/>
              <a:r>
                <a:rPr lang="de-CH">
                  <a:solidFill>
                    <a:schemeClr val="bg1"/>
                  </a:solidFill>
                  <a:latin typeface="Retro Gaming" panose="00000400000000000000" pitchFamily="2" charset="0"/>
                </a:rPr>
                <a:t>Game </a:t>
              </a:r>
              <a:r>
                <a:rPr lang="de-CH" err="1">
                  <a:solidFill>
                    <a:schemeClr val="bg1"/>
                  </a:solidFill>
                  <a:latin typeface="Retro Gaming" panose="00000400000000000000" pitchFamily="2" charset="0"/>
                </a:rPr>
                <a:t>Logic</a:t>
              </a:r>
              <a:endParaRPr lang="de-CH">
                <a:solidFill>
                  <a:schemeClr val="bg1"/>
                </a:solidFill>
                <a:latin typeface="Retro Gaming" panose="00000400000000000000" pitchFamily="2" charset="0"/>
              </a:endParaRPr>
            </a:p>
          </p:txBody>
        </p:sp>
        <p:sp>
          <p:nvSpPr>
            <p:cNvPr id="22" name="TextBox 21">
              <a:extLst>
                <a:ext uri="{FF2B5EF4-FFF2-40B4-BE49-F238E27FC236}">
                  <a16:creationId xmlns:a16="http://schemas.microsoft.com/office/drawing/2014/main" id="{6C843E31-8C57-8FFC-0580-A72D701B39F7}"/>
                </a:ext>
              </a:extLst>
            </p:cNvPr>
            <p:cNvSpPr txBox="1"/>
            <p:nvPr/>
          </p:nvSpPr>
          <p:spPr>
            <a:xfrm>
              <a:off x="3425403" y="2599156"/>
              <a:ext cx="2325672"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de-CH">
                  <a:solidFill>
                    <a:schemeClr val="bg1"/>
                  </a:solidFill>
                  <a:latin typeface="Retro Gaming" panose="00000400000000000000" pitchFamily="2" charset="0"/>
                </a:rPr>
                <a:t>William</a:t>
              </a:r>
            </a:p>
          </p:txBody>
        </p:sp>
      </p:grpSp>
      <p:grpSp>
        <p:nvGrpSpPr>
          <p:cNvPr id="27" name="Group 26">
            <a:extLst>
              <a:ext uri="{FF2B5EF4-FFF2-40B4-BE49-F238E27FC236}">
                <a16:creationId xmlns:a16="http://schemas.microsoft.com/office/drawing/2014/main" id="{4E75BFDB-8F0C-A8E1-5CCF-1A53AAABEF72}"/>
              </a:ext>
            </a:extLst>
          </p:cNvPr>
          <p:cNvGrpSpPr/>
          <p:nvPr/>
        </p:nvGrpSpPr>
        <p:grpSpPr>
          <a:xfrm>
            <a:off x="3215368" y="2535268"/>
            <a:ext cx="2419628" cy="3499778"/>
            <a:chOff x="811550" y="2645783"/>
            <a:chExt cx="2419628" cy="3499778"/>
          </a:xfrm>
        </p:grpSpPr>
        <p:pic>
          <p:nvPicPr>
            <p:cNvPr id="7" name="Picture 6" descr="A cartoon of a person&#10;&#10;AI-generated content may be incorrect.">
              <a:extLst>
                <a:ext uri="{FF2B5EF4-FFF2-40B4-BE49-F238E27FC236}">
                  <a16:creationId xmlns:a16="http://schemas.microsoft.com/office/drawing/2014/main" id="{7681E86A-A80B-7E60-0910-6FB358242A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1739" y="2968488"/>
              <a:ext cx="1748406" cy="2484576"/>
            </a:xfrm>
            <a:prstGeom prst="rect">
              <a:avLst/>
            </a:prstGeom>
          </p:spPr>
        </p:pic>
        <p:sp>
          <p:nvSpPr>
            <p:cNvPr id="16" name="TextBox 15">
              <a:extLst>
                <a:ext uri="{FF2B5EF4-FFF2-40B4-BE49-F238E27FC236}">
                  <a16:creationId xmlns:a16="http://schemas.microsoft.com/office/drawing/2014/main" id="{6F34792C-91E3-F75E-311D-693FDB578EAC}"/>
                </a:ext>
              </a:extLst>
            </p:cNvPr>
            <p:cNvSpPr txBox="1"/>
            <p:nvPr/>
          </p:nvSpPr>
          <p:spPr>
            <a:xfrm>
              <a:off x="811550" y="5776229"/>
              <a:ext cx="2325672" cy="369332"/>
            </a:xfrm>
            <a:prstGeom prst="rect">
              <a:avLst/>
            </a:prstGeom>
            <a:noFill/>
          </p:spPr>
          <p:txBody>
            <a:bodyPr wrap="square" rtlCol="0">
              <a:spAutoFit/>
            </a:bodyPr>
            <a:lstStyle/>
            <a:p>
              <a:pPr algn="ctr"/>
              <a:r>
                <a:rPr lang="de-CH">
                  <a:solidFill>
                    <a:schemeClr val="bg1"/>
                  </a:solidFill>
                  <a:latin typeface="Retro Gaming" panose="00000400000000000000" pitchFamily="2" charset="0"/>
                </a:rPr>
                <a:t>Networking</a:t>
              </a:r>
            </a:p>
          </p:txBody>
        </p:sp>
        <p:sp>
          <p:nvSpPr>
            <p:cNvPr id="23" name="TextBox 22">
              <a:extLst>
                <a:ext uri="{FF2B5EF4-FFF2-40B4-BE49-F238E27FC236}">
                  <a16:creationId xmlns:a16="http://schemas.microsoft.com/office/drawing/2014/main" id="{D323A3D4-F447-B7AA-8CA8-468201A09017}"/>
                </a:ext>
              </a:extLst>
            </p:cNvPr>
            <p:cNvSpPr txBox="1"/>
            <p:nvPr/>
          </p:nvSpPr>
          <p:spPr>
            <a:xfrm>
              <a:off x="905506" y="2645783"/>
              <a:ext cx="2325672"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de-CH">
                  <a:solidFill>
                    <a:schemeClr val="bg1"/>
                  </a:solidFill>
                  <a:latin typeface="Retro Gaming" panose="00000400000000000000" pitchFamily="2" charset="0"/>
                </a:rPr>
                <a:t>Illia</a:t>
              </a:r>
            </a:p>
          </p:txBody>
        </p:sp>
      </p:grpSp>
      <p:grpSp>
        <p:nvGrpSpPr>
          <p:cNvPr id="29" name="Group 28">
            <a:extLst>
              <a:ext uri="{FF2B5EF4-FFF2-40B4-BE49-F238E27FC236}">
                <a16:creationId xmlns:a16="http://schemas.microsoft.com/office/drawing/2014/main" id="{A980305D-963A-41BB-A9C4-233C392B66CF}"/>
              </a:ext>
            </a:extLst>
          </p:cNvPr>
          <p:cNvGrpSpPr/>
          <p:nvPr/>
        </p:nvGrpSpPr>
        <p:grpSpPr>
          <a:xfrm>
            <a:off x="6062428" y="2575612"/>
            <a:ext cx="2741231" cy="3491883"/>
            <a:chOff x="5889921" y="2607512"/>
            <a:chExt cx="2741231" cy="3491883"/>
          </a:xfrm>
        </p:grpSpPr>
        <p:pic>
          <p:nvPicPr>
            <p:cNvPr id="11" name="Picture 10" descr="A cartoon of a person&#10;&#10;AI-generated content may be incorrect.">
              <a:extLst>
                <a:ext uri="{FF2B5EF4-FFF2-40B4-BE49-F238E27FC236}">
                  <a16:creationId xmlns:a16="http://schemas.microsoft.com/office/drawing/2014/main" id="{48DB30B9-9494-228D-5CAB-30C034513B0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86333" y="2751834"/>
              <a:ext cx="1748406" cy="2484576"/>
            </a:xfrm>
            <a:prstGeom prst="rect">
              <a:avLst/>
            </a:prstGeom>
          </p:spPr>
        </p:pic>
        <p:sp>
          <p:nvSpPr>
            <p:cNvPr id="18" name="TextBox 17">
              <a:extLst>
                <a:ext uri="{FF2B5EF4-FFF2-40B4-BE49-F238E27FC236}">
                  <a16:creationId xmlns:a16="http://schemas.microsoft.com/office/drawing/2014/main" id="{883B8721-F047-39C5-736E-4505ED45154F}"/>
                </a:ext>
              </a:extLst>
            </p:cNvPr>
            <p:cNvSpPr txBox="1"/>
            <p:nvPr/>
          </p:nvSpPr>
          <p:spPr>
            <a:xfrm>
              <a:off x="5889921" y="5453064"/>
              <a:ext cx="2741231" cy="646331"/>
            </a:xfrm>
            <a:prstGeom prst="rect">
              <a:avLst/>
            </a:prstGeom>
            <a:noFill/>
          </p:spPr>
          <p:txBody>
            <a:bodyPr wrap="square" rtlCol="0">
              <a:spAutoFit/>
            </a:bodyPr>
            <a:lstStyle/>
            <a:p>
              <a:pPr algn="ctr"/>
              <a:r>
                <a:rPr lang="de-CH">
                  <a:solidFill>
                    <a:schemeClr val="bg1"/>
                  </a:solidFill>
                  <a:latin typeface="Retro Gaming" panose="00000400000000000000" pitchFamily="2" charset="0"/>
                </a:rPr>
                <a:t>Sena</a:t>
              </a:r>
            </a:p>
            <a:p>
              <a:pPr algn="ctr"/>
              <a:r>
                <a:rPr lang="de-CH">
                  <a:solidFill>
                    <a:schemeClr val="bg1"/>
                  </a:solidFill>
                  <a:latin typeface="Retro Gaming" panose="00000400000000000000" pitchFamily="2" charset="0"/>
                </a:rPr>
                <a:t>GUI</a:t>
              </a:r>
            </a:p>
          </p:txBody>
        </p:sp>
        <p:sp>
          <p:nvSpPr>
            <p:cNvPr id="24" name="TextBox 23">
              <a:extLst>
                <a:ext uri="{FF2B5EF4-FFF2-40B4-BE49-F238E27FC236}">
                  <a16:creationId xmlns:a16="http://schemas.microsoft.com/office/drawing/2014/main" id="{ED2D3204-871F-9B88-133A-A81304DAA6B1}"/>
                </a:ext>
              </a:extLst>
            </p:cNvPr>
            <p:cNvSpPr txBox="1"/>
            <p:nvPr/>
          </p:nvSpPr>
          <p:spPr>
            <a:xfrm>
              <a:off x="6039708" y="2607512"/>
              <a:ext cx="2325672"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de-CH">
                  <a:solidFill>
                    <a:schemeClr val="bg1"/>
                  </a:solidFill>
                  <a:latin typeface="Retro Gaming" panose="00000400000000000000" pitchFamily="2" charset="0"/>
                </a:rPr>
                <a:t>Sena</a:t>
              </a:r>
            </a:p>
          </p:txBody>
        </p:sp>
      </p:grpSp>
      <p:grpSp>
        <p:nvGrpSpPr>
          <p:cNvPr id="28" name="Group 27">
            <a:extLst>
              <a:ext uri="{FF2B5EF4-FFF2-40B4-BE49-F238E27FC236}">
                <a16:creationId xmlns:a16="http://schemas.microsoft.com/office/drawing/2014/main" id="{8743FE02-F13B-3D29-9569-574791AA6529}"/>
              </a:ext>
            </a:extLst>
          </p:cNvPr>
          <p:cNvGrpSpPr/>
          <p:nvPr/>
        </p:nvGrpSpPr>
        <p:grpSpPr>
          <a:xfrm>
            <a:off x="8968310" y="2576832"/>
            <a:ext cx="2614629" cy="3532227"/>
            <a:chOff x="8631152" y="2567168"/>
            <a:chExt cx="2614629" cy="3532227"/>
          </a:xfrm>
        </p:grpSpPr>
        <p:pic>
          <p:nvPicPr>
            <p:cNvPr id="13" name="Picture 12" descr="A cartoon of a person&#10;&#10;AI-generated content may be incorrect.">
              <a:extLst>
                <a:ext uri="{FF2B5EF4-FFF2-40B4-BE49-F238E27FC236}">
                  <a16:creationId xmlns:a16="http://schemas.microsoft.com/office/drawing/2014/main" id="{375A3601-F06A-26FB-886C-4693D244881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58630" y="2848319"/>
              <a:ext cx="1748406" cy="2484576"/>
            </a:xfrm>
            <a:prstGeom prst="rect">
              <a:avLst/>
            </a:prstGeom>
          </p:spPr>
        </p:pic>
        <p:sp>
          <p:nvSpPr>
            <p:cNvPr id="19" name="TextBox 18">
              <a:extLst>
                <a:ext uri="{FF2B5EF4-FFF2-40B4-BE49-F238E27FC236}">
                  <a16:creationId xmlns:a16="http://schemas.microsoft.com/office/drawing/2014/main" id="{5BD9EBB1-6B04-4AD4-E8A3-5EB1E7B90EED}"/>
                </a:ext>
              </a:extLst>
            </p:cNvPr>
            <p:cNvSpPr txBox="1"/>
            <p:nvPr/>
          </p:nvSpPr>
          <p:spPr>
            <a:xfrm>
              <a:off x="8631152" y="5453064"/>
              <a:ext cx="2614629" cy="646331"/>
            </a:xfrm>
            <a:prstGeom prst="rect">
              <a:avLst/>
            </a:prstGeom>
            <a:noFill/>
          </p:spPr>
          <p:txBody>
            <a:bodyPr wrap="square" rtlCol="0">
              <a:spAutoFit/>
            </a:bodyPr>
            <a:lstStyle/>
            <a:p>
              <a:pPr algn="ctr"/>
              <a:r>
                <a:rPr lang="de-CH">
                  <a:solidFill>
                    <a:schemeClr val="bg1"/>
                  </a:solidFill>
                  <a:latin typeface="Retro Gaming" panose="00000400000000000000" pitchFamily="2" charset="0"/>
                </a:rPr>
                <a:t>Aiysha</a:t>
              </a:r>
            </a:p>
            <a:p>
              <a:pPr algn="ctr"/>
              <a:r>
                <a:rPr lang="de-CH">
                  <a:solidFill>
                    <a:schemeClr val="bg1"/>
                  </a:solidFill>
                  <a:latin typeface="Retro Gaming" panose="00000400000000000000" pitchFamily="2" charset="0"/>
                </a:rPr>
                <a:t>Art &amp; Music</a:t>
              </a:r>
            </a:p>
          </p:txBody>
        </p:sp>
        <p:sp>
          <p:nvSpPr>
            <p:cNvPr id="25" name="TextBox 24">
              <a:extLst>
                <a:ext uri="{FF2B5EF4-FFF2-40B4-BE49-F238E27FC236}">
                  <a16:creationId xmlns:a16="http://schemas.microsoft.com/office/drawing/2014/main" id="{19918F36-07F0-029A-48B3-A7A870A58CA9}"/>
                </a:ext>
              </a:extLst>
            </p:cNvPr>
            <p:cNvSpPr txBox="1"/>
            <p:nvPr/>
          </p:nvSpPr>
          <p:spPr>
            <a:xfrm>
              <a:off x="8769997" y="2567168"/>
              <a:ext cx="2325672" cy="36933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de-CH">
                  <a:solidFill>
                    <a:schemeClr val="bg1"/>
                  </a:solidFill>
                  <a:latin typeface="Retro Gaming" panose="00000400000000000000" pitchFamily="2" charset="0"/>
                </a:rPr>
                <a:t>Aiysha</a:t>
              </a:r>
            </a:p>
          </p:txBody>
        </p:sp>
      </p:grpSp>
      <p:sp>
        <p:nvSpPr>
          <p:cNvPr id="5" name="Rectangle 14">
            <a:extLst>
              <a:ext uri="{FF2B5EF4-FFF2-40B4-BE49-F238E27FC236}">
                <a16:creationId xmlns:a16="http://schemas.microsoft.com/office/drawing/2014/main" id="{7E18494E-0D22-B4A4-1C43-4734CA7AFA08}"/>
              </a:ext>
            </a:extLst>
          </p:cNvPr>
          <p:cNvSpPr/>
          <p:nvPr/>
        </p:nvSpPr>
        <p:spPr>
          <a:xfrm>
            <a:off x="-615" y="-50800"/>
            <a:ext cx="12192000" cy="6908800"/>
          </a:xfrm>
          <a:prstGeom prst="rect">
            <a:avLst/>
          </a:prstGeom>
          <a:solidFill>
            <a:schemeClr val="tx1">
              <a:alpha val="3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52764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4.16667E-7 -3.7037E-7 L 0.35872 0.01389 " pathEditMode="relative" rAng="0" ptsTypes="AA">
                                      <p:cBhvr>
                                        <p:cTn id="6" dur="5000" fill="hold"/>
                                        <p:tgtEl>
                                          <p:spTgt spid="3"/>
                                        </p:tgtEl>
                                        <p:attrNameLst>
                                          <p:attrName>ppt_x</p:attrName>
                                          <p:attrName>ppt_y</p:attrName>
                                        </p:attrNameLst>
                                      </p:cBhvr>
                                      <p:rCtr x="17930" y="6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Ein Bild, das Screenshot, Schwarz enthält.&#10;&#10;KI-generierte Inhalte können fehlerhaft sein.">
            <a:extLst>
              <a:ext uri="{FF2B5EF4-FFF2-40B4-BE49-F238E27FC236}">
                <a16:creationId xmlns:a16="http://schemas.microsoft.com/office/drawing/2014/main" id="{A2151168-0D96-E5E0-1C41-38560B7585D8}"/>
              </a:ext>
            </a:extLst>
          </p:cNvPr>
          <p:cNvPicPr>
            <a:picLocks noChangeAspect="1"/>
          </p:cNvPicPr>
          <p:nvPr/>
        </p:nvPicPr>
        <p:blipFill>
          <a:blip r:embed="rId3"/>
          <a:srcRect l="8166" t="21107" r="68585" b="64540"/>
          <a:stretch/>
        </p:blipFill>
        <p:spPr>
          <a:xfrm>
            <a:off x="5656696" y="4988560"/>
            <a:ext cx="2834640" cy="861820"/>
          </a:xfrm>
          <a:prstGeom prst="rect">
            <a:avLst/>
          </a:prstGeom>
        </p:spPr>
      </p:pic>
      <p:pic>
        <p:nvPicPr>
          <p:cNvPr id="3" name="Inhaltsplatzhalter 5" descr="Ein Bild, das Dunkelheit, Schwarz enthält.&#10;&#10;KI-generierte Inhalte können fehlerhaft sein.">
            <a:extLst>
              <a:ext uri="{FF2B5EF4-FFF2-40B4-BE49-F238E27FC236}">
                <a16:creationId xmlns:a16="http://schemas.microsoft.com/office/drawing/2014/main" id="{41B532A2-E767-A577-DFE3-97C35087D85C}"/>
              </a:ext>
            </a:extLst>
          </p:cNvPr>
          <p:cNvPicPr>
            <a:picLocks noChangeAspect="1"/>
          </p:cNvPicPr>
          <p:nvPr/>
        </p:nvPicPr>
        <p:blipFill>
          <a:blip r:embed="rId4"/>
          <a:srcRect l="8299" t="3860" r="82959" b="69502"/>
          <a:stretch/>
        </p:blipFill>
        <p:spPr>
          <a:xfrm>
            <a:off x="2520298" y="4359371"/>
            <a:ext cx="994651" cy="1491009"/>
          </a:xfrm>
          <a:prstGeom prst="rect">
            <a:avLst/>
          </a:prstGeom>
        </p:spPr>
      </p:pic>
      <p:sp>
        <p:nvSpPr>
          <p:cNvPr id="2" name="Titel 1">
            <a:extLst>
              <a:ext uri="{FF2B5EF4-FFF2-40B4-BE49-F238E27FC236}">
                <a16:creationId xmlns:a16="http://schemas.microsoft.com/office/drawing/2014/main" id="{7948F9AD-2B16-CBC1-515D-1274B662B828}"/>
              </a:ext>
            </a:extLst>
          </p:cNvPr>
          <p:cNvSpPr>
            <a:spLocks noGrp="1"/>
          </p:cNvSpPr>
          <p:nvPr>
            <p:ph type="title"/>
          </p:nvPr>
        </p:nvSpPr>
        <p:spPr>
          <a:xfrm>
            <a:off x="1379330" y="387212"/>
            <a:ext cx="10515600" cy="1325563"/>
          </a:xfrm>
          <a:noFill/>
          <a:ln>
            <a:noFill/>
          </a:ln>
        </p:spPr>
        <p:txBody>
          <a:bodyPr/>
          <a:lstStyle/>
          <a:p>
            <a:r>
              <a:rPr lang="de-DE">
                <a:solidFill>
                  <a:schemeClr val="bg1"/>
                </a:solidFill>
                <a:latin typeface="Retro Gaming" panose="00000400000000000000" pitchFamily="2" charset="0"/>
              </a:rPr>
              <a:t>About </a:t>
            </a:r>
            <a:r>
              <a:rPr lang="de-DE" err="1">
                <a:solidFill>
                  <a:schemeClr val="bg1"/>
                </a:solidFill>
                <a:latin typeface="Retro Gaming" panose="00000400000000000000" pitchFamily="2" charset="0"/>
              </a:rPr>
              <a:t>the</a:t>
            </a:r>
            <a:r>
              <a:rPr lang="de-DE">
                <a:solidFill>
                  <a:schemeClr val="bg1"/>
                </a:solidFill>
                <a:latin typeface="Retro Gaming" panose="00000400000000000000" pitchFamily="2" charset="0"/>
              </a:rPr>
              <a:t> Game </a:t>
            </a:r>
          </a:p>
        </p:txBody>
      </p:sp>
      <p:sp>
        <p:nvSpPr>
          <p:cNvPr id="6" name="Textfeld 5">
            <a:extLst>
              <a:ext uri="{FF2B5EF4-FFF2-40B4-BE49-F238E27FC236}">
                <a16:creationId xmlns:a16="http://schemas.microsoft.com/office/drawing/2014/main" id="{42CB5ED7-5F46-F46D-A0E4-01E7520BB4AB}"/>
              </a:ext>
            </a:extLst>
          </p:cNvPr>
          <p:cNvSpPr txBox="1"/>
          <p:nvPr/>
        </p:nvSpPr>
        <p:spPr>
          <a:xfrm>
            <a:off x="1384307" y="1909006"/>
            <a:ext cx="8556954" cy="440120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2000" b="1" dirty="0">
                <a:solidFill>
                  <a:srgbClr val="FFFFFF"/>
                </a:solidFill>
                <a:latin typeface="Retro Gaming"/>
              </a:rPr>
              <a:t>Genre: </a:t>
            </a:r>
          </a:p>
          <a:p>
            <a:pPr marL="342900" indent="-342900">
              <a:buBlip>
                <a:blip r:embed="rId5"/>
              </a:buBlip>
            </a:pPr>
            <a:r>
              <a:rPr lang="de-DE" sz="2000" dirty="0">
                <a:solidFill>
                  <a:srgbClr val="FFFFFF"/>
                </a:solidFill>
                <a:latin typeface="Retro Gaming" panose="00000400000000000000" pitchFamily="2" charset="0"/>
                <a:ea typeface="VHS Gothic" panose="00000400000000000000" pitchFamily="2" charset="0"/>
                <a:cs typeface="VHS Gothic" panose="00000400000000000000" pitchFamily="2" charset="0"/>
              </a:rPr>
              <a:t>2D Jump and </a:t>
            </a:r>
            <a:r>
              <a:rPr lang="de-DE" sz="2000" dirty="0" err="1">
                <a:solidFill>
                  <a:srgbClr val="FFFFFF"/>
                </a:solidFill>
                <a:latin typeface="Retro Gaming" panose="00000400000000000000" pitchFamily="2" charset="0"/>
                <a:ea typeface="VHS Gothic" panose="00000400000000000000" pitchFamily="2" charset="0"/>
                <a:cs typeface="VHS Gothic" panose="00000400000000000000" pitchFamily="2" charset="0"/>
              </a:rPr>
              <a:t>run</a:t>
            </a:r>
            <a:endParaRPr lang="de-DE" sz="2000" dirty="0">
              <a:solidFill>
                <a:srgbClr val="FFFFFF"/>
              </a:solidFill>
              <a:latin typeface="Retro Gaming" panose="00000400000000000000" pitchFamily="2" charset="0"/>
              <a:ea typeface="VHS Gothic" panose="00000400000000000000" pitchFamily="2" charset="0"/>
              <a:cs typeface="VHS Gothic" panose="00000400000000000000" pitchFamily="2" charset="0"/>
            </a:endParaRPr>
          </a:p>
          <a:p>
            <a:pPr marL="342900" indent="-342900">
              <a:buBlip>
                <a:blip r:embed="rId5"/>
              </a:buBlip>
            </a:pPr>
            <a:r>
              <a:rPr lang="de-DE" sz="2000" dirty="0">
                <a:solidFill>
                  <a:srgbClr val="FFFFFF"/>
                </a:solidFill>
                <a:latin typeface="Retro Gaming" panose="00000400000000000000" pitchFamily="2" charset="0"/>
                <a:ea typeface="VHS Gothic" panose="00000400000000000000" pitchFamily="2" charset="0"/>
                <a:cs typeface="VHS Gothic" panose="00000400000000000000" pitchFamily="2" charset="0"/>
              </a:rPr>
              <a:t>Puzzles - </a:t>
            </a:r>
            <a:r>
              <a:rPr lang="de-DE" sz="2000" dirty="0" err="1">
                <a:solidFill>
                  <a:srgbClr val="FFFFFF"/>
                </a:solidFill>
                <a:latin typeface="Retro Gaming" panose="00000400000000000000" pitchFamily="2" charset="0"/>
                <a:ea typeface="VHS Gothic" panose="00000400000000000000" pitchFamily="2" charset="0"/>
                <a:cs typeface="VHS Gothic" panose="00000400000000000000" pitchFamily="2" charset="0"/>
              </a:rPr>
              <a:t>Platformer</a:t>
            </a:r>
            <a:r>
              <a:rPr lang="de-DE" sz="2000" dirty="0">
                <a:solidFill>
                  <a:srgbClr val="FFFFFF"/>
                </a:solidFill>
                <a:latin typeface="Retro Gaming" panose="00000400000000000000" pitchFamily="2" charset="0"/>
                <a:ea typeface="VHS Gothic" panose="00000400000000000000" pitchFamily="2" charset="0"/>
                <a:cs typeface="VHS Gothic" panose="00000400000000000000" pitchFamily="2" charset="0"/>
              </a:rPr>
              <a:t> </a:t>
            </a:r>
          </a:p>
          <a:p>
            <a:endParaRPr lang="de-DE" sz="2000" dirty="0">
              <a:solidFill>
                <a:srgbClr val="FFFFFF"/>
              </a:solidFill>
              <a:latin typeface="Retro Gaming" panose="00000400000000000000" pitchFamily="2" charset="0"/>
            </a:endParaRPr>
          </a:p>
          <a:p>
            <a:r>
              <a:rPr lang="de-DE" sz="2000" dirty="0">
                <a:solidFill>
                  <a:srgbClr val="FFFFFF"/>
                </a:solidFill>
                <a:latin typeface="Retro Gaming"/>
              </a:rPr>
              <a:t>Players:</a:t>
            </a:r>
          </a:p>
          <a:p>
            <a:pPr marL="342900" indent="-342900">
              <a:buBlip>
                <a:blip r:embed="rId5"/>
              </a:buBlip>
            </a:pPr>
            <a:r>
              <a:rPr lang="de-DE" sz="2000" dirty="0">
                <a:solidFill>
                  <a:srgbClr val="FFFFFF"/>
                </a:solidFill>
                <a:latin typeface="Retro Gaming" panose="00000400000000000000" pitchFamily="2" charset="0"/>
                <a:ea typeface="VHS Gothic" panose="00000400000000000000" pitchFamily="2" charset="0"/>
                <a:cs typeface="VHS Gothic" panose="00000400000000000000" pitchFamily="2" charset="0"/>
              </a:rPr>
              <a:t>4 </a:t>
            </a:r>
            <a:r>
              <a:rPr lang="de-DE" sz="2000" dirty="0" err="1">
                <a:solidFill>
                  <a:srgbClr val="FFFFFF"/>
                </a:solidFill>
                <a:latin typeface="Retro Gaming" panose="00000400000000000000" pitchFamily="2" charset="0"/>
                <a:ea typeface="VHS Gothic" panose="00000400000000000000" pitchFamily="2" charset="0"/>
                <a:cs typeface="VHS Gothic" panose="00000400000000000000" pitchFamily="2" charset="0"/>
              </a:rPr>
              <a:t>players</a:t>
            </a:r>
            <a:endParaRPr lang="de-DE" sz="2000" dirty="0">
              <a:solidFill>
                <a:srgbClr val="FFFFFF"/>
              </a:solidFill>
              <a:latin typeface="Retro Gaming" panose="00000400000000000000" pitchFamily="2" charset="0"/>
              <a:ea typeface="VHS Gothic" panose="00000400000000000000" pitchFamily="2" charset="0"/>
              <a:cs typeface="VHS Gothic" panose="00000400000000000000" pitchFamily="2" charset="0"/>
            </a:endParaRPr>
          </a:p>
          <a:p>
            <a:endParaRPr lang="de-DE" sz="2000" b="1" dirty="0">
              <a:solidFill>
                <a:srgbClr val="FFFFFF"/>
              </a:solidFill>
              <a:latin typeface="Retro Gaming" panose="00000400000000000000" pitchFamily="2" charset="0"/>
            </a:endParaRPr>
          </a:p>
          <a:p>
            <a:r>
              <a:rPr lang="de-DE" sz="2000" b="1" dirty="0">
                <a:solidFill>
                  <a:srgbClr val="FFFFFF"/>
                </a:solidFill>
                <a:latin typeface="Retro Gaming"/>
              </a:rPr>
              <a:t>Game feature:</a:t>
            </a:r>
          </a:p>
          <a:p>
            <a:pPr marL="342900" indent="-342900">
              <a:buBlip>
                <a:blip r:embed="rId5"/>
              </a:buBlip>
            </a:pPr>
            <a:r>
              <a:rPr lang="de-DE" sz="2000" dirty="0">
                <a:solidFill>
                  <a:srgbClr val="FFFFFF"/>
                </a:solidFill>
                <a:latin typeface="Retro Gaming" panose="00000400000000000000" pitchFamily="2" charset="0"/>
                <a:ea typeface="VHS Gothic" panose="00000400000000000000" pitchFamily="2" charset="0"/>
                <a:cs typeface="VHS Gothic" panose="00000400000000000000" pitchFamily="2" charset="0"/>
              </a:rPr>
              <a:t>2 </a:t>
            </a:r>
            <a:r>
              <a:rPr lang="de-DE" sz="2000" dirty="0" err="1">
                <a:solidFill>
                  <a:srgbClr val="FFFFFF"/>
                </a:solidFill>
                <a:latin typeface="Retro Gaming" panose="00000400000000000000" pitchFamily="2" charset="0"/>
                <a:ea typeface="VHS Gothic" panose="00000400000000000000" pitchFamily="2" charset="0"/>
                <a:cs typeface="VHS Gothic" panose="00000400000000000000" pitchFamily="2" charset="0"/>
              </a:rPr>
              <a:t>player</a:t>
            </a:r>
            <a:r>
              <a:rPr lang="de-DE" sz="2000" dirty="0">
                <a:solidFill>
                  <a:srgbClr val="FFFFFF"/>
                </a:solidFill>
                <a:latin typeface="Retro Gaming" panose="00000400000000000000" pitchFamily="2" charset="0"/>
                <a:ea typeface="VHS Gothic" panose="00000400000000000000" pitchFamily="2" charset="0"/>
                <a:cs typeface="VHS Gothic" panose="00000400000000000000" pitchFamily="2" charset="0"/>
              </a:rPr>
              <a:t> per </a:t>
            </a:r>
            <a:r>
              <a:rPr lang="de-DE" sz="2000" dirty="0" err="1">
                <a:solidFill>
                  <a:srgbClr val="FFFFFF"/>
                </a:solidFill>
                <a:latin typeface="Retro Gaming" panose="00000400000000000000" pitchFamily="2" charset="0"/>
                <a:ea typeface="VHS Gothic" panose="00000400000000000000" pitchFamily="2" charset="0"/>
                <a:cs typeface="VHS Gothic" panose="00000400000000000000" pitchFamily="2" charset="0"/>
              </a:rPr>
              <a:t>character</a:t>
            </a:r>
            <a:r>
              <a:rPr lang="de-DE" sz="2000" dirty="0">
                <a:solidFill>
                  <a:srgbClr val="FFFFFF"/>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rgbClr val="FFFFFF"/>
                </a:solidFill>
                <a:latin typeface="Retro Gaming" panose="00000400000000000000" pitchFamily="2" charset="0"/>
                <a:ea typeface="VHS Gothic" panose="00000400000000000000" pitchFamily="2" charset="0"/>
                <a:cs typeface="VHS Gothic" panose="00000400000000000000" pitchFamily="2" charset="0"/>
              </a:rPr>
              <a:t>twist</a:t>
            </a:r>
            <a:endParaRPr lang="de-DE" sz="2000" dirty="0">
              <a:solidFill>
                <a:srgbClr val="FFFFFF"/>
              </a:solidFill>
              <a:latin typeface="Retro Gaming" panose="00000400000000000000" pitchFamily="2" charset="0"/>
              <a:ea typeface="VHS Gothic" panose="00000400000000000000" pitchFamily="2" charset="0"/>
              <a:cs typeface="VHS Gothic" panose="00000400000000000000" pitchFamily="2" charset="0"/>
            </a:endParaRPr>
          </a:p>
          <a:p>
            <a:endParaRPr lang="de-DE" sz="2000" dirty="0">
              <a:solidFill>
                <a:srgbClr val="FFFFFF"/>
              </a:solidFill>
              <a:latin typeface="Retro Gaming" panose="00000400000000000000" pitchFamily="2" charset="0"/>
            </a:endParaRPr>
          </a:p>
          <a:p>
            <a:r>
              <a:rPr lang="de-DE" sz="2000" b="1" dirty="0">
                <a:solidFill>
                  <a:srgbClr val="FFFFFF"/>
                </a:solidFill>
                <a:latin typeface="Retro Gaming"/>
              </a:rPr>
              <a:t>Goal :</a:t>
            </a:r>
            <a:endParaRPr lang="de-DE" sz="2000" dirty="0">
              <a:latin typeface="Retro Gaming"/>
            </a:endParaRPr>
          </a:p>
          <a:p>
            <a:pPr marL="342900" indent="-342900">
              <a:buBlip>
                <a:blip r:embed="rId5"/>
              </a:buBlip>
            </a:pPr>
            <a:r>
              <a:rPr lang="de-DE" sz="2000" dirty="0" err="1">
                <a:solidFill>
                  <a:srgbClr val="FFFFFF"/>
                </a:solidFill>
                <a:latin typeface="Retro Gaming" panose="00000400000000000000" pitchFamily="2" charset="0"/>
                <a:ea typeface="VHS Gothic" panose="00000400000000000000" pitchFamily="2" charset="0"/>
                <a:cs typeface="VHS Gothic" panose="00000400000000000000" pitchFamily="2" charset="0"/>
              </a:rPr>
              <a:t>to</a:t>
            </a:r>
            <a:r>
              <a:rPr lang="de-DE" sz="2000" dirty="0">
                <a:solidFill>
                  <a:srgbClr val="FFFFFF"/>
                </a:solidFill>
                <a:latin typeface="Retro Gaming" panose="00000400000000000000" pitchFamily="2" charset="0"/>
                <a:ea typeface="VHS Gothic" panose="00000400000000000000" pitchFamily="2" charset="0"/>
                <a:cs typeface="VHS Gothic" panose="00000400000000000000" pitchFamily="2" charset="0"/>
              </a:rPr>
              <a:t> finish </a:t>
            </a:r>
            <a:r>
              <a:rPr lang="de-DE" sz="2000" dirty="0" err="1">
                <a:solidFill>
                  <a:srgbClr val="FFFFFF"/>
                </a:solidFill>
                <a:latin typeface="Retro Gaming" panose="00000400000000000000" pitchFamily="2" charset="0"/>
                <a:ea typeface="VHS Gothic" panose="00000400000000000000" pitchFamily="2" charset="0"/>
                <a:cs typeface="VHS Gothic" panose="00000400000000000000" pitchFamily="2" charset="0"/>
              </a:rPr>
              <a:t>this</a:t>
            </a:r>
            <a:r>
              <a:rPr lang="de-DE" sz="2000" dirty="0">
                <a:solidFill>
                  <a:srgbClr val="FFFFFF"/>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rgbClr val="FFFFFF"/>
                </a:solidFill>
                <a:latin typeface="Retro Gaming" panose="00000400000000000000" pitchFamily="2" charset="0"/>
                <a:ea typeface="VHS Gothic" panose="00000400000000000000" pitchFamily="2" charset="0"/>
                <a:cs typeface="VHS Gothic" panose="00000400000000000000" pitchFamily="2" charset="0"/>
              </a:rPr>
              <a:t>level</a:t>
            </a:r>
            <a:r>
              <a:rPr lang="de-DE" sz="2000" dirty="0">
                <a:solidFill>
                  <a:srgbClr val="FFFFFF"/>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rgbClr val="FFFFFF"/>
                </a:solidFill>
                <a:latin typeface="Retro Gaming" panose="00000400000000000000" pitchFamily="2" charset="0"/>
                <a:ea typeface="VHS Gothic" panose="00000400000000000000" pitchFamily="2" charset="0"/>
                <a:cs typeface="VHS Gothic" panose="00000400000000000000" pitchFamily="2" charset="0"/>
              </a:rPr>
              <a:t>through</a:t>
            </a:r>
            <a:r>
              <a:rPr lang="de-DE" sz="2000" dirty="0">
                <a:solidFill>
                  <a:srgbClr val="FFFFFF"/>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rgbClr val="FFFFFF"/>
                </a:solidFill>
                <a:latin typeface="Retro Gaming" panose="00000400000000000000" pitchFamily="2" charset="0"/>
                <a:ea typeface="VHS Gothic" panose="00000400000000000000" pitchFamily="2" charset="0"/>
                <a:cs typeface="VHS Gothic" panose="00000400000000000000" pitchFamily="2" charset="0"/>
              </a:rPr>
              <a:t>skillful</a:t>
            </a:r>
            <a:r>
              <a:rPr lang="de-DE" sz="2000" dirty="0">
                <a:solidFill>
                  <a:srgbClr val="FFFFFF"/>
                </a:solidFill>
                <a:latin typeface="Retro Gaming" panose="00000400000000000000" pitchFamily="2" charset="0"/>
                <a:ea typeface="VHS Gothic" panose="00000400000000000000" pitchFamily="2" charset="0"/>
                <a:cs typeface="VHS Gothic" panose="00000400000000000000" pitchFamily="2" charset="0"/>
              </a:rPr>
              <a:t> </a:t>
            </a:r>
            <a:r>
              <a:rPr lang="de-DE" sz="2000" dirty="0" err="1">
                <a:solidFill>
                  <a:srgbClr val="FFFFFF"/>
                </a:solidFill>
                <a:latin typeface="Retro Gaming" panose="00000400000000000000" pitchFamily="2" charset="0"/>
                <a:ea typeface="VHS Gothic" panose="00000400000000000000" pitchFamily="2" charset="0"/>
                <a:cs typeface="VHS Gothic" panose="00000400000000000000" pitchFamily="2" charset="0"/>
              </a:rPr>
              <a:t>jumping</a:t>
            </a:r>
            <a:r>
              <a:rPr lang="de-DE" sz="2000" dirty="0">
                <a:solidFill>
                  <a:srgbClr val="FFFFFF"/>
                </a:solidFill>
                <a:latin typeface="Retro Gaming" panose="00000400000000000000" pitchFamily="2" charset="0"/>
                <a:ea typeface="VHS Gothic" panose="00000400000000000000" pitchFamily="2" charset="0"/>
                <a:cs typeface="VHS Gothic" panose="00000400000000000000" pitchFamily="2" charset="0"/>
              </a:rPr>
              <a:t>, puzzle </a:t>
            </a:r>
            <a:r>
              <a:rPr lang="de-DE" sz="2000" dirty="0" err="1">
                <a:solidFill>
                  <a:srgbClr val="FFFFFF"/>
                </a:solidFill>
                <a:latin typeface="Retro Gaming" panose="00000400000000000000" pitchFamily="2" charset="0"/>
                <a:ea typeface="VHS Gothic" panose="00000400000000000000" pitchFamily="2" charset="0"/>
                <a:cs typeface="VHS Gothic" panose="00000400000000000000" pitchFamily="2" charset="0"/>
              </a:rPr>
              <a:t>solving</a:t>
            </a:r>
            <a:r>
              <a:rPr lang="de-DE" sz="2000" dirty="0">
                <a:solidFill>
                  <a:srgbClr val="FFFFFF"/>
                </a:solidFill>
                <a:latin typeface="Retro Gaming" panose="00000400000000000000" pitchFamily="2" charset="0"/>
                <a:ea typeface="VHS Gothic" panose="00000400000000000000" pitchFamily="2" charset="0"/>
                <a:cs typeface="VHS Gothic" panose="00000400000000000000" pitchFamily="2" charset="0"/>
              </a:rPr>
              <a:t> and </a:t>
            </a:r>
            <a:r>
              <a:rPr lang="de-DE" sz="2000" dirty="0" err="1">
                <a:solidFill>
                  <a:srgbClr val="FFFFFF"/>
                </a:solidFill>
                <a:latin typeface="Retro Gaming" panose="00000400000000000000" pitchFamily="2" charset="0"/>
                <a:ea typeface="VHS Gothic" panose="00000400000000000000" pitchFamily="2" charset="0"/>
                <a:cs typeface="VHS Gothic" panose="00000400000000000000" pitchFamily="2" charset="0"/>
              </a:rPr>
              <a:t>cooperation</a:t>
            </a:r>
            <a:endParaRPr lang="de-DE" sz="2000" dirty="0">
              <a:solidFill>
                <a:srgbClr val="FFFFFF"/>
              </a:solidFill>
              <a:latin typeface="Retro Gaming" panose="00000400000000000000" pitchFamily="2" charset="0"/>
              <a:ea typeface="VHS Gothic" panose="00000400000000000000" pitchFamily="2" charset="0"/>
              <a:cs typeface="VHS Gothic" panose="00000400000000000000" pitchFamily="2" charset="0"/>
            </a:endParaRPr>
          </a:p>
          <a:p>
            <a:endParaRPr lang="de-DE" sz="2000" dirty="0">
              <a:solidFill>
                <a:srgbClr val="FFFFFF"/>
              </a:solidFill>
            </a:endParaRPr>
          </a:p>
        </p:txBody>
      </p:sp>
    </p:spTree>
    <p:extLst>
      <p:ext uri="{BB962C8B-B14F-4D97-AF65-F5344CB8AC3E}">
        <p14:creationId xmlns:p14="http://schemas.microsoft.com/office/powerpoint/2010/main" val="340273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3.95833E-6 -2.96296E-6 L 0.14908 0.00093 " pathEditMode="relative" rAng="0" ptsTypes="AA">
                                      <p:cBhvr>
                                        <p:cTn id="6" dur="2000" fill="hold"/>
                                        <p:tgtEl>
                                          <p:spTgt spid="3"/>
                                        </p:tgtEl>
                                        <p:attrNameLst>
                                          <p:attrName>ppt_x</p:attrName>
                                          <p:attrName>ppt_y</p:attrName>
                                        </p:attrNameLst>
                                      </p:cBhvr>
                                      <p:rCtr x="7448"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Ein Bild, das Screenshot, Schwarz enthält.&#10;&#10;KI-generierte Inhalte können fehlerhaft sein.">
            <a:extLst>
              <a:ext uri="{FF2B5EF4-FFF2-40B4-BE49-F238E27FC236}">
                <a16:creationId xmlns:a16="http://schemas.microsoft.com/office/drawing/2014/main" id="{E92F478E-EB45-3765-A2A4-5AC7C31359F8}"/>
              </a:ext>
            </a:extLst>
          </p:cNvPr>
          <p:cNvPicPr>
            <a:picLocks noChangeAspect="1"/>
          </p:cNvPicPr>
          <p:nvPr/>
        </p:nvPicPr>
        <p:blipFill>
          <a:blip r:embed="rId3"/>
          <a:srcRect l="8166" t="21107" r="68585" b="64540"/>
          <a:stretch/>
        </p:blipFill>
        <p:spPr>
          <a:xfrm>
            <a:off x="5656696" y="4988560"/>
            <a:ext cx="2834640" cy="861820"/>
          </a:xfrm>
          <a:prstGeom prst="rect">
            <a:avLst/>
          </a:prstGeom>
        </p:spPr>
      </p:pic>
      <p:pic>
        <p:nvPicPr>
          <p:cNvPr id="4" name="Inhaltsplatzhalter 5" descr="Ein Bild, das Dunkelheit, Schwarz enthält.&#10;&#10;KI-generierte Inhalte können fehlerhaft sein.">
            <a:extLst>
              <a:ext uri="{FF2B5EF4-FFF2-40B4-BE49-F238E27FC236}">
                <a16:creationId xmlns:a16="http://schemas.microsoft.com/office/drawing/2014/main" id="{B573E342-9761-7588-7DAD-E99CCE9761C0}"/>
              </a:ext>
            </a:extLst>
          </p:cNvPr>
          <p:cNvPicPr>
            <a:picLocks noChangeAspect="1"/>
          </p:cNvPicPr>
          <p:nvPr/>
        </p:nvPicPr>
        <p:blipFill>
          <a:blip r:embed="rId4"/>
          <a:srcRect l="8299" t="3860" r="82959" b="69502"/>
          <a:stretch/>
        </p:blipFill>
        <p:spPr>
          <a:xfrm>
            <a:off x="4323068" y="4359371"/>
            <a:ext cx="994651" cy="1491009"/>
          </a:xfrm>
          <a:prstGeom prst="rect">
            <a:avLst/>
          </a:prstGeom>
        </p:spPr>
      </p:pic>
      <p:sp>
        <p:nvSpPr>
          <p:cNvPr id="2" name="Titel 1">
            <a:extLst>
              <a:ext uri="{FF2B5EF4-FFF2-40B4-BE49-F238E27FC236}">
                <a16:creationId xmlns:a16="http://schemas.microsoft.com/office/drawing/2014/main" id="{FE7F6370-3338-3947-34BA-BFCF863CB745}"/>
              </a:ext>
            </a:extLst>
          </p:cNvPr>
          <p:cNvSpPr>
            <a:spLocks noGrp="1"/>
          </p:cNvSpPr>
          <p:nvPr>
            <p:ph type="title"/>
          </p:nvPr>
        </p:nvSpPr>
        <p:spPr/>
        <p:txBody>
          <a:bodyPr/>
          <a:lstStyle/>
          <a:p>
            <a:r>
              <a:rPr lang="de-DE">
                <a:solidFill>
                  <a:schemeClr val="bg1"/>
                </a:solidFill>
                <a:latin typeface="Retro Gaming" panose="00000400000000000000" pitchFamily="2" charset="0"/>
              </a:rPr>
              <a:t>Level Design</a:t>
            </a:r>
          </a:p>
        </p:txBody>
      </p:sp>
      <p:sp>
        <p:nvSpPr>
          <p:cNvPr id="3" name="Inhaltsplatzhalter 2">
            <a:extLst>
              <a:ext uri="{FF2B5EF4-FFF2-40B4-BE49-F238E27FC236}">
                <a16:creationId xmlns:a16="http://schemas.microsoft.com/office/drawing/2014/main" id="{ADC20BFD-B187-B604-29DD-77BB189E5967}"/>
              </a:ext>
            </a:extLst>
          </p:cNvPr>
          <p:cNvSpPr>
            <a:spLocks noGrp="1"/>
          </p:cNvSpPr>
          <p:nvPr>
            <p:ph idx="1"/>
          </p:nvPr>
        </p:nvSpPr>
        <p:spPr>
          <a:xfrm>
            <a:off x="714632" y="1527003"/>
            <a:ext cx="10515600" cy="435133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t">
            <a:normAutofit/>
          </a:bodyPr>
          <a:lstStyle/>
          <a:p>
            <a:pPr marL="0" indent="0">
              <a:buNone/>
            </a:pPr>
            <a:endParaRPr lang="de-DE" dirty="0">
              <a:solidFill>
                <a:schemeClr val="bg1"/>
              </a:solidFill>
            </a:endParaRPr>
          </a:p>
          <a:p>
            <a:pPr>
              <a:buBlip>
                <a:blip r:embed="rId5"/>
              </a:buBlip>
            </a:pPr>
            <a:r>
              <a:rPr lang="de-DE" dirty="0" err="1">
                <a:solidFill>
                  <a:schemeClr val="bg1"/>
                </a:solidFill>
                <a:latin typeface="Retro Gaming"/>
              </a:rPr>
              <a:t>Platform</a:t>
            </a:r>
            <a:r>
              <a:rPr lang="de-DE" dirty="0">
                <a:solidFill>
                  <a:schemeClr val="bg1"/>
                </a:solidFill>
                <a:latin typeface="Retro Gaming"/>
              </a:rPr>
              <a:t> </a:t>
            </a:r>
            <a:r>
              <a:rPr lang="de-DE" dirty="0" err="1">
                <a:solidFill>
                  <a:schemeClr val="bg1"/>
                </a:solidFill>
                <a:latin typeface="Retro Gaming"/>
              </a:rPr>
              <a:t>based</a:t>
            </a:r>
            <a:r>
              <a:rPr lang="de-DE" dirty="0">
                <a:solidFill>
                  <a:schemeClr val="bg1"/>
                </a:solidFill>
                <a:latin typeface="Retro Gaming"/>
              </a:rPr>
              <a:t> / </a:t>
            </a:r>
            <a:r>
              <a:rPr lang="de-DE" dirty="0" err="1">
                <a:solidFill>
                  <a:schemeClr val="bg1"/>
                </a:solidFill>
                <a:latin typeface="Retro Gaming"/>
              </a:rPr>
              <a:t>moving</a:t>
            </a:r>
            <a:r>
              <a:rPr lang="de-DE" dirty="0">
                <a:solidFill>
                  <a:schemeClr val="bg1"/>
                </a:solidFill>
                <a:latin typeface="Retro Gaming"/>
              </a:rPr>
              <a:t> </a:t>
            </a:r>
            <a:r>
              <a:rPr lang="de-DE" dirty="0" err="1">
                <a:solidFill>
                  <a:schemeClr val="bg1"/>
                </a:solidFill>
                <a:latin typeface="Retro Gaming"/>
              </a:rPr>
              <a:t>Platforms</a:t>
            </a:r>
            <a:endParaRPr lang="de-DE" dirty="0">
              <a:solidFill>
                <a:schemeClr val="bg1"/>
              </a:solidFill>
              <a:latin typeface="Retro Gaming"/>
            </a:endParaRPr>
          </a:p>
          <a:p>
            <a:pPr>
              <a:buBlip>
                <a:blip r:embed="rId5"/>
              </a:buBlip>
            </a:pPr>
            <a:r>
              <a:rPr lang="de-DE" dirty="0">
                <a:solidFill>
                  <a:schemeClr val="bg1"/>
                </a:solidFill>
                <a:latin typeface="Retro Gaming"/>
              </a:rPr>
              <a:t>Moving </a:t>
            </a:r>
            <a:r>
              <a:rPr lang="de-DE" dirty="0" err="1">
                <a:solidFill>
                  <a:schemeClr val="bg1"/>
                </a:solidFill>
                <a:latin typeface="Retro Gaming"/>
              </a:rPr>
              <a:t>cameras</a:t>
            </a:r>
            <a:endParaRPr lang="de-DE" dirty="0">
              <a:solidFill>
                <a:schemeClr val="bg1"/>
              </a:solidFill>
              <a:latin typeface="Retro Gaming"/>
            </a:endParaRPr>
          </a:p>
          <a:p>
            <a:pPr>
              <a:buBlip>
                <a:blip r:embed="rId5"/>
              </a:buBlip>
            </a:pPr>
            <a:r>
              <a:rPr lang="de-DE" dirty="0">
                <a:solidFill>
                  <a:schemeClr val="bg1"/>
                </a:solidFill>
                <a:latin typeface="Retro Gaming"/>
              </a:rPr>
              <a:t>Items:</a:t>
            </a:r>
          </a:p>
          <a:p>
            <a:pPr lvl="2">
              <a:buBlip>
                <a:blip r:embed="rId5"/>
              </a:buBlip>
            </a:pPr>
            <a:r>
              <a:rPr lang="de-DE" dirty="0">
                <a:solidFill>
                  <a:schemeClr val="bg1"/>
                </a:solidFill>
                <a:latin typeface="Retro Gaming" panose="00000400000000000000" pitchFamily="2" charset="0"/>
                <a:ea typeface="VHS Gothic" panose="00000400000000000000" pitchFamily="2" charset="0"/>
                <a:cs typeface="VHS Gothic" panose="00000400000000000000" pitchFamily="2" charset="0"/>
              </a:rPr>
              <a:t>Flashlight</a:t>
            </a:r>
          </a:p>
          <a:p>
            <a:pPr lvl="2">
              <a:buBlip>
                <a:blip r:embed="rId5"/>
              </a:buBlip>
            </a:pPr>
            <a:r>
              <a:rPr lang="de-DE"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Rope</a:t>
            </a:r>
            <a:r>
              <a:rPr lang="de-DE"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p>
          <a:p>
            <a:pPr lvl="2">
              <a:buBlip>
                <a:blip r:embed="rId5"/>
              </a:buBlip>
            </a:pPr>
            <a:r>
              <a:rPr lang="de-DE" dirty="0">
                <a:solidFill>
                  <a:schemeClr val="bg1"/>
                </a:solidFill>
                <a:latin typeface="Retro Gaming" panose="00000400000000000000" pitchFamily="2" charset="0"/>
                <a:ea typeface="VHS Gothic" panose="00000400000000000000" pitchFamily="2" charset="0"/>
                <a:cs typeface="VHS Gothic" panose="00000400000000000000" pitchFamily="2" charset="0"/>
              </a:rPr>
              <a:t>Boxes</a:t>
            </a:r>
          </a:p>
          <a:p>
            <a:pPr lvl="2"/>
            <a:endParaRPr lang="de-DE" dirty="0">
              <a:solidFill>
                <a:schemeClr val="bg1"/>
              </a:solidFill>
            </a:endParaRPr>
          </a:p>
          <a:p>
            <a:pPr lvl="2"/>
            <a:endParaRPr lang="de-DE" dirty="0">
              <a:solidFill>
                <a:schemeClr val="bg1"/>
              </a:solidFill>
            </a:endParaRPr>
          </a:p>
          <a:p>
            <a:endParaRPr lang="de-DE" dirty="0">
              <a:solidFill>
                <a:schemeClr val="bg1"/>
              </a:solidFill>
            </a:endParaRPr>
          </a:p>
          <a:p>
            <a:endParaRPr lang="de-DE" dirty="0">
              <a:solidFill>
                <a:schemeClr val="bg1"/>
              </a:solidFill>
            </a:endParaRPr>
          </a:p>
        </p:txBody>
      </p:sp>
    </p:spTree>
    <p:extLst>
      <p:ext uri="{BB962C8B-B14F-4D97-AF65-F5344CB8AC3E}">
        <p14:creationId xmlns:p14="http://schemas.microsoft.com/office/powerpoint/2010/main" val="291805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4.58333E-6 1.11111E-6 L 0.01316 -0.03079 L 0.02474 -0.05046 L 0.04948 -0.07037 L 0.06602 -0.06783 L 0.08985 -0.06158 L 0.1056 -0.05185 L 0.1155 -0.0456 L 0.23685 -0.0456 L 0.25339 -0.06528 L 0.27331 -0.07153 L 0.29388 -0.07245 L 0.31042 -0.06898 L 0.32527 -0.06158 L 0.34011 -0.04676 L 0.34766 -0.03218 L 0.35743 -0.01852 L 0.36172 -0.01019 " pathEditMode="relative" rAng="0" ptsTypes="AAAAAAAAAAAAAAAAAA">
                                      <p:cBhvr>
                                        <p:cTn id="6" dur="4000" fill="hold"/>
                                        <p:tgtEl>
                                          <p:spTgt spid="4"/>
                                        </p:tgtEl>
                                        <p:attrNameLst>
                                          <p:attrName>ppt_x</p:attrName>
                                          <p:attrName>ppt_y</p:attrName>
                                        </p:attrNameLst>
                                      </p:cBhvr>
                                      <p:rCtr x="18086" y="-36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in Bild, das Screenshot, Schwarz enthält.&#10;&#10;KI-generierte Inhalte können fehlerhaft sein.">
            <a:extLst>
              <a:ext uri="{FF2B5EF4-FFF2-40B4-BE49-F238E27FC236}">
                <a16:creationId xmlns:a16="http://schemas.microsoft.com/office/drawing/2014/main" id="{DF788665-737C-C875-1945-6FDB752BC695}"/>
              </a:ext>
            </a:extLst>
          </p:cNvPr>
          <p:cNvPicPr>
            <a:picLocks noChangeAspect="1"/>
          </p:cNvPicPr>
          <p:nvPr/>
        </p:nvPicPr>
        <p:blipFill>
          <a:blip r:embed="rId3"/>
          <a:srcRect l="8166" t="21107" r="68585" b="64540"/>
          <a:stretch/>
        </p:blipFill>
        <p:spPr>
          <a:xfrm>
            <a:off x="5656696" y="4988560"/>
            <a:ext cx="2834640" cy="861820"/>
          </a:xfrm>
          <a:prstGeom prst="rect">
            <a:avLst/>
          </a:prstGeom>
        </p:spPr>
      </p:pic>
      <p:pic>
        <p:nvPicPr>
          <p:cNvPr id="4" name="Inhaltsplatzhalter 5" descr="Ein Bild, das Dunkelheit, Schwarz enthält.&#10;&#10;KI-generierte Inhalte können fehlerhaft sein.">
            <a:extLst>
              <a:ext uri="{FF2B5EF4-FFF2-40B4-BE49-F238E27FC236}">
                <a16:creationId xmlns:a16="http://schemas.microsoft.com/office/drawing/2014/main" id="{52874478-B738-12F1-EDC2-D89FC5C00FC8}"/>
              </a:ext>
            </a:extLst>
          </p:cNvPr>
          <p:cNvPicPr>
            <a:picLocks noChangeAspect="1"/>
          </p:cNvPicPr>
          <p:nvPr/>
        </p:nvPicPr>
        <p:blipFill>
          <a:blip r:embed="rId4"/>
          <a:srcRect l="8299" t="3860" r="82959" b="69502"/>
          <a:stretch/>
        </p:blipFill>
        <p:spPr>
          <a:xfrm>
            <a:off x="8742668" y="4243055"/>
            <a:ext cx="994651" cy="1491009"/>
          </a:xfrm>
          <a:prstGeom prst="rect">
            <a:avLst/>
          </a:prstGeom>
        </p:spPr>
      </p:pic>
      <p:sp>
        <p:nvSpPr>
          <p:cNvPr id="5" name="Textfeld 4">
            <a:extLst>
              <a:ext uri="{FF2B5EF4-FFF2-40B4-BE49-F238E27FC236}">
                <a16:creationId xmlns:a16="http://schemas.microsoft.com/office/drawing/2014/main" id="{FA8A90A7-BA1A-BE3B-75BB-BEE52FBE6F38}"/>
              </a:ext>
            </a:extLst>
          </p:cNvPr>
          <p:cNvSpPr txBox="1"/>
          <p:nvPr/>
        </p:nvSpPr>
        <p:spPr>
          <a:xfrm>
            <a:off x="7662634" y="1860839"/>
            <a:ext cx="2954566" cy="141577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2800">
                <a:solidFill>
                  <a:schemeClr val="bg1"/>
                </a:solidFill>
                <a:latin typeface="Retro Gaming" panose="00000400000000000000" pitchFamily="2" charset="0"/>
              </a:rPr>
              <a:t>Player </a:t>
            </a:r>
            <a:r>
              <a:rPr lang="de-DE" sz="2800" err="1">
                <a:solidFill>
                  <a:schemeClr val="bg1"/>
                </a:solidFill>
                <a:latin typeface="Retro Gaming" panose="00000400000000000000" pitchFamily="2" charset="0"/>
              </a:rPr>
              <a:t>one</a:t>
            </a:r>
            <a:r>
              <a:rPr lang="de-DE" sz="2800">
                <a:solidFill>
                  <a:schemeClr val="bg1"/>
                </a:solidFill>
                <a:latin typeface="Retro Gaming" panose="00000400000000000000" pitchFamily="2" charset="0"/>
              </a:rPr>
              <a:t>:      </a:t>
            </a:r>
          </a:p>
          <a:p>
            <a:pPr marL="342900" indent="-342900">
              <a:buBlip>
                <a:blip r:embed="rId5"/>
              </a:buBlip>
            </a:pPr>
            <a:r>
              <a:rPr lang="de-DE" sz="2000" err="1">
                <a:solidFill>
                  <a:schemeClr val="bg1"/>
                </a:solidFill>
                <a:latin typeface="Retro Gaming" panose="00000400000000000000" pitchFamily="2" charset="0"/>
                <a:ea typeface="VHS Gothic" panose="00000400000000000000" pitchFamily="2" charset="0"/>
                <a:cs typeface="VHS Gothic" panose="00000400000000000000" pitchFamily="2" charset="0"/>
              </a:rPr>
              <a:t>walking</a:t>
            </a:r>
            <a:r>
              <a:rPr lang="de-DE" sz="2000">
                <a:solidFill>
                  <a:schemeClr val="bg1"/>
                </a:solidFill>
                <a:latin typeface="Retro Gaming" panose="00000400000000000000" pitchFamily="2" charset="0"/>
                <a:ea typeface="VHS Gothic" panose="00000400000000000000" pitchFamily="2" charset="0"/>
                <a:cs typeface="VHS Gothic" panose="00000400000000000000" pitchFamily="2" charset="0"/>
              </a:rPr>
              <a:t>          </a:t>
            </a:r>
          </a:p>
          <a:p>
            <a:pPr marL="342900" indent="-342900">
              <a:buBlip>
                <a:blip r:embed="rId5"/>
              </a:buBlip>
            </a:pPr>
            <a:r>
              <a:rPr lang="de-DE" sz="2000" err="1">
                <a:solidFill>
                  <a:schemeClr val="bg1"/>
                </a:solidFill>
                <a:latin typeface="Retro Gaming" panose="00000400000000000000" pitchFamily="2" charset="0"/>
                <a:ea typeface="VHS Gothic" panose="00000400000000000000" pitchFamily="2" charset="0"/>
                <a:cs typeface="VHS Gothic" panose="00000400000000000000" pitchFamily="2" charset="0"/>
              </a:rPr>
              <a:t>throwing</a:t>
            </a:r>
            <a:r>
              <a:rPr lang="de-DE" sz="2000">
                <a:solidFill>
                  <a:schemeClr val="bg1"/>
                </a:solidFill>
                <a:latin typeface="Retro Gaming" panose="00000400000000000000" pitchFamily="2" charset="0"/>
                <a:ea typeface="VHS Gothic" panose="00000400000000000000" pitchFamily="2" charset="0"/>
                <a:cs typeface="VHS Gothic" panose="00000400000000000000" pitchFamily="2" charset="0"/>
              </a:rPr>
              <a:t>  </a:t>
            </a:r>
          </a:p>
          <a:p>
            <a:endParaRPr lang="de-DE">
              <a:solidFill>
                <a:schemeClr val="bg1"/>
              </a:solidFill>
              <a:latin typeface="Retro Gaming" panose="00000400000000000000" pitchFamily="2" charset="0"/>
            </a:endParaRPr>
          </a:p>
        </p:txBody>
      </p:sp>
      <p:sp>
        <p:nvSpPr>
          <p:cNvPr id="9" name="Textfeld 8">
            <a:extLst>
              <a:ext uri="{FF2B5EF4-FFF2-40B4-BE49-F238E27FC236}">
                <a16:creationId xmlns:a16="http://schemas.microsoft.com/office/drawing/2014/main" id="{90B8A422-AB64-F149-3F5B-994B97CCA983}"/>
              </a:ext>
            </a:extLst>
          </p:cNvPr>
          <p:cNvSpPr txBox="1"/>
          <p:nvPr/>
        </p:nvSpPr>
        <p:spPr>
          <a:xfrm>
            <a:off x="7658521" y="3756171"/>
            <a:ext cx="2954566" cy="144655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2800" dirty="0">
                <a:solidFill>
                  <a:schemeClr val="bg1"/>
                </a:solidFill>
                <a:latin typeface="Retro Gaming" panose="00000400000000000000" pitchFamily="2" charset="0"/>
              </a:rPr>
              <a:t>Player </a:t>
            </a:r>
            <a:r>
              <a:rPr lang="de-DE" sz="2800" dirty="0" err="1">
                <a:solidFill>
                  <a:schemeClr val="bg1"/>
                </a:solidFill>
                <a:latin typeface="Retro Gaming" panose="00000400000000000000" pitchFamily="2" charset="0"/>
              </a:rPr>
              <a:t>two</a:t>
            </a:r>
            <a:r>
              <a:rPr lang="de-DE" sz="2800" dirty="0">
                <a:solidFill>
                  <a:schemeClr val="bg1"/>
                </a:solidFill>
                <a:latin typeface="Retro Gaming" panose="00000400000000000000" pitchFamily="2" charset="0"/>
              </a:rPr>
              <a:t>:</a:t>
            </a:r>
          </a:p>
          <a:p>
            <a:pPr marL="342900" indent="-342900">
              <a:buBlip>
                <a:blip r:embed="rId5"/>
              </a:buBlip>
            </a:pPr>
            <a:r>
              <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Jumping</a:t>
            </a:r>
          </a:p>
          <a:p>
            <a:pPr marL="342900" indent="-342900">
              <a:buBlip>
                <a:blip r:embed="rId5"/>
              </a:buBlip>
            </a:pPr>
            <a:r>
              <a:rPr lang="de-DE"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grapping</a:t>
            </a:r>
            <a:endPar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endParaRPr>
          </a:p>
          <a:p>
            <a:endPar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endParaRPr>
          </a:p>
        </p:txBody>
      </p:sp>
      <p:sp>
        <p:nvSpPr>
          <p:cNvPr id="2" name="Titel 1">
            <a:extLst>
              <a:ext uri="{FF2B5EF4-FFF2-40B4-BE49-F238E27FC236}">
                <a16:creationId xmlns:a16="http://schemas.microsoft.com/office/drawing/2014/main" id="{F9329DED-9D47-94A4-7E1A-7FE77A2D0208}"/>
              </a:ext>
            </a:extLst>
          </p:cNvPr>
          <p:cNvSpPr>
            <a:spLocks noGrp="1"/>
          </p:cNvSpPr>
          <p:nvPr>
            <p:ph type="title"/>
          </p:nvPr>
        </p:nvSpPr>
        <p:spPr>
          <a:xfrm>
            <a:off x="673443" y="385720"/>
            <a:ext cx="10515600" cy="1325563"/>
          </a:xfrm>
        </p:spPr>
        <p:txBody>
          <a:bodyPr/>
          <a:lstStyle/>
          <a:p>
            <a:r>
              <a:rPr lang="de-DE">
                <a:solidFill>
                  <a:schemeClr val="bg1"/>
                </a:solidFill>
                <a:latin typeface="Retro Gaming" panose="00000400000000000000" pitchFamily="2" charset="0"/>
              </a:rPr>
              <a:t>Charakters</a:t>
            </a:r>
          </a:p>
        </p:txBody>
      </p:sp>
      <p:pic>
        <p:nvPicPr>
          <p:cNvPr id="10" name="Inhaltsplatzhalter 9" descr="Ein Bild, das Dunkelheit, Schwarz, Screenshot enthält.&#10;&#10;KI-generierte Inhalte können fehlerhaft sein.">
            <a:extLst>
              <a:ext uri="{FF2B5EF4-FFF2-40B4-BE49-F238E27FC236}">
                <a16:creationId xmlns:a16="http://schemas.microsoft.com/office/drawing/2014/main" id="{98904FD8-B5FB-ECDD-22D5-B7758C67D1E5}"/>
              </a:ext>
            </a:extLst>
          </p:cNvPr>
          <p:cNvPicPr>
            <a:picLocks noGrp="1" noChangeAspect="1"/>
          </p:cNvPicPr>
          <p:nvPr>
            <p:ph idx="1"/>
          </p:nvPr>
        </p:nvPicPr>
        <p:blipFill>
          <a:blip r:embed="rId6"/>
          <a:srcRect l="3522" t="34586" r="75872" b="38376"/>
          <a:stretch/>
        </p:blipFill>
        <p:spPr>
          <a:xfrm>
            <a:off x="2949037" y="3514004"/>
            <a:ext cx="2312897" cy="1507780"/>
          </a:xfrm>
        </p:spPr>
      </p:pic>
      <p:pic>
        <p:nvPicPr>
          <p:cNvPr id="3" name="Inhaltsplatzhalter 5" descr="Ein Bild, das Dunkelheit, Schwarz enthält.&#10;&#10;KI-generierte Inhalte können fehlerhaft sein.">
            <a:extLst>
              <a:ext uri="{FF2B5EF4-FFF2-40B4-BE49-F238E27FC236}">
                <a16:creationId xmlns:a16="http://schemas.microsoft.com/office/drawing/2014/main" id="{1D77AD4B-99AF-DDC2-535B-1AF859144EF3}"/>
              </a:ext>
            </a:extLst>
          </p:cNvPr>
          <p:cNvPicPr>
            <a:picLocks noChangeAspect="1"/>
          </p:cNvPicPr>
          <p:nvPr/>
        </p:nvPicPr>
        <p:blipFill>
          <a:blip r:embed="rId4"/>
          <a:srcRect l="54" r="71946" b="66199"/>
          <a:stretch/>
        </p:blipFill>
        <p:spPr>
          <a:xfrm>
            <a:off x="2652551" y="1521934"/>
            <a:ext cx="3186019" cy="1891916"/>
          </a:xfrm>
          <a:prstGeom prst="rect">
            <a:avLst/>
          </a:prstGeom>
        </p:spPr>
      </p:pic>
      <p:pic>
        <p:nvPicPr>
          <p:cNvPr id="12" name="Grafik 11" descr="Ein Bild, das Screenshot, Schwarz enthält.&#10;&#10;KI-generierte Inhalte können fehlerhaft sein.">
            <a:extLst>
              <a:ext uri="{FF2B5EF4-FFF2-40B4-BE49-F238E27FC236}">
                <a16:creationId xmlns:a16="http://schemas.microsoft.com/office/drawing/2014/main" id="{241698A8-4A38-3C99-BA9B-FCE21AE1D72D}"/>
              </a:ext>
            </a:extLst>
          </p:cNvPr>
          <p:cNvPicPr>
            <a:picLocks noChangeAspect="1"/>
          </p:cNvPicPr>
          <p:nvPr/>
        </p:nvPicPr>
        <p:blipFill>
          <a:blip r:embed="rId3"/>
          <a:srcRect t="45" r="67223" b="60470"/>
          <a:stretch/>
        </p:blipFill>
        <p:spPr>
          <a:xfrm>
            <a:off x="1843216" y="1387140"/>
            <a:ext cx="3996148" cy="2370835"/>
          </a:xfrm>
          <a:prstGeom prst="rect">
            <a:avLst/>
          </a:prstGeom>
        </p:spPr>
      </p:pic>
      <p:pic>
        <p:nvPicPr>
          <p:cNvPr id="13" name="Grafik 12" descr="Ein Bild, das Dunkelheit, Schwarz, Nacht enthält.&#10;&#10;KI-generierte Inhalte können fehlerhaft sein.">
            <a:extLst>
              <a:ext uri="{FF2B5EF4-FFF2-40B4-BE49-F238E27FC236}">
                <a16:creationId xmlns:a16="http://schemas.microsoft.com/office/drawing/2014/main" id="{9322D0DA-453D-8E83-EADD-AB3F192EE947}"/>
              </a:ext>
            </a:extLst>
          </p:cNvPr>
          <p:cNvPicPr>
            <a:picLocks noChangeAspect="1"/>
          </p:cNvPicPr>
          <p:nvPr/>
        </p:nvPicPr>
        <p:blipFill>
          <a:blip r:embed="rId7"/>
          <a:srcRect l="-93" t="-185" r="79536" b="41882"/>
          <a:stretch/>
        </p:blipFill>
        <p:spPr>
          <a:xfrm>
            <a:off x="2695833" y="1517822"/>
            <a:ext cx="2291190" cy="3255139"/>
          </a:xfrm>
          <a:prstGeom prst="rect">
            <a:avLst/>
          </a:prstGeom>
        </p:spPr>
      </p:pic>
    </p:spTree>
    <p:extLst>
      <p:ext uri="{BB962C8B-B14F-4D97-AF65-F5344CB8AC3E}">
        <p14:creationId xmlns:p14="http://schemas.microsoft.com/office/powerpoint/2010/main" val="2826112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0026 0.00741 L 0.26641 0.01204 " pathEditMode="relative" rAng="0" ptsTypes="AA">
                                      <p:cBhvr>
                                        <p:cTn id="6" dur="2000" fill="hold"/>
                                        <p:tgtEl>
                                          <p:spTgt spid="4"/>
                                        </p:tgtEl>
                                        <p:attrNameLst>
                                          <p:attrName>ppt_x</p:attrName>
                                          <p:attrName>ppt_y</p:attrName>
                                        </p:attrNameLst>
                                      </p:cBhvr>
                                      <p:rCtr x="13333"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nhaltsplatzhalter 5" descr="Ein Bild, das Dunkelheit, Schwarz enthält.&#10;&#10;KI-generierte Inhalte können fehlerhaft sein.">
            <a:extLst>
              <a:ext uri="{FF2B5EF4-FFF2-40B4-BE49-F238E27FC236}">
                <a16:creationId xmlns:a16="http://schemas.microsoft.com/office/drawing/2014/main" id="{13393AD7-6688-22E3-A58C-09F9A36E1B32}"/>
              </a:ext>
            </a:extLst>
          </p:cNvPr>
          <p:cNvPicPr>
            <a:picLocks noChangeAspect="1"/>
          </p:cNvPicPr>
          <p:nvPr/>
        </p:nvPicPr>
        <p:blipFill>
          <a:blip r:embed="rId2"/>
          <a:srcRect l="8299" t="3860" r="82959" b="69502"/>
          <a:stretch/>
        </p:blipFill>
        <p:spPr>
          <a:xfrm>
            <a:off x="-994651" y="365125"/>
            <a:ext cx="994651" cy="1491009"/>
          </a:xfrm>
          <a:prstGeom prst="rect">
            <a:avLst/>
          </a:prstGeom>
        </p:spPr>
      </p:pic>
      <p:sp>
        <p:nvSpPr>
          <p:cNvPr id="2" name="Titel 1">
            <a:extLst>
              <a:ext uri="{FF2B5EF4-FFF2-40B4-BE49-F238E27FC236}">
                <a16:creationId xmlns:a16="http://schemas.microsoft.com/office/drawing/2014/main" id="{7AA0FD2D-9A30-8C05-F789-F647FA0C8DA4}"/>
              </a:ext>
            </a:extLst>
          </p:cNvPr>
          <p:cNvSpPr>
            <a:spLocks noGrp="1"/>
          </p:cNvSpPr>
          <p:nvPr>
            <p:ph type="title"/>
          </p:nvPr>
        </p:nvSpPr>
        <p:spPr/>
        <p:txBody>
          <a:bodyPr/>
          <a:lstStyle/>
          <a:p>
            <a:r>
              <a:rPr lang="de-DE">
                <a:solidFill>
                  <a:schemeClr val="bg1"/>
                </a:solidFill>
                <a:latin typeface="Retro Gaming" panose="00000400000000000000" pitchFamily="2" charset="0"/>
              </a:rPr>
              <a:t>Networking</a:t>
            </a:r>
          </a:p>
        </p:txBody>
      </p:sp>
      <p:pic>
        <p:nvPicPr>
          <p:cNvPr id="4" name="Inhaltsplatzhalter 3" descr="Ein Bild, das Text, Diagramm, Reihe, Schrift enthält.&#10;&#10;KI-generierte Inhalte können fehlerhaft sein.">
            <a:extLst>
              <a:ext uri="{FF2B5EF4-FFF2-40B4-BE49-F238E27FC236}">
                <a16:creationId xmlns:a16="http://schemas.microsoft.com/office/drawing/2014/main" id="{371ADE57-3603-A8DA-B09A-849D33A48861}"/>
              </a:ext>
            </a:extLst>
          </p:cNvPr>
          <p:cNvPicPr>
            <a:picLocks noGrp="1" noChangeAspect="1"/>
          </p:cNvPicPr>
          <p:nvPr>
            <p:ph idx="1"/>
          </p:nvPr>
        </p:nvPicPr>
        <p:blipFill>
          <a:blip r:embed="rId3"/>
          <a:stretch>
            <a:fillRect/>
          </a:stretch>
        </p:blipFill>
        <p:spPr>
          <a:xfrm>
            <a:off x="166228" y="1651309"/>
            <a:ext cx="6096000" cy="3546671"/>
          </a:xfrm>
        </p:spPr>
      </p:pic>
      <p:pic>
        <p:nvPicPr>
          <p:cNvPr id="5" name="Grafik 4" descr="Ein Bild, das Text, Diagramm, Screenshot, Reihe enthält.&#10;&#10;KI-generierte Inhalte können fehlerhaft sein.">
            <a:extLst>
              <a:ext uri="{FF2B5EF4-FFF2-40B4-BE49-F238E27FC236}">
                <a16:creationId xmlns:a16="http://schemas.microsoft.com/office/drawing/2014/main" id="{562D3A07-C197-0B4F-C28A-DCD325D91FC2}"/>
              </a:ext>
            </a:extLst>
          </p:cNvPr>
          <p:cNvPicPr>
            <a:picLocks noChangeAspect="1"/>
          </p:cNvPicPr>
          <p:nvPr/>
        </p:nvPicPr>
        <p:blipFill>
          <a:blip r:embed="rId4"/>
          <a:stretch>
            <a:fillRect/>
          </a:stretch>
        </p:blipFill>
        <p:spPr>
          <a:xfrm>
            <a:off x="6421211" y="1653268"/>
            <a:ext cx="5467350" cy="3551464"/>
          </a:xfrm>
          <a:prstGeom prst="rect">
            <a:avLst/>
          </a:prstGeom>
        </p:spPr>
      </p:pic>
      <p:pic>
        <p:nvPicPr>
          <p:cNvPr id="6" name="Grafik 5">
            <a:extLst>
              <a:ext uri="{FF2B5EF4-FFF2-40B4-BE49-F238E27FC236}">
                <a16:creationId xmlns:a16="http://schemas.microsoft.com/office/drawing/2014/main" id="{41A48BF9-0D0E-7BF5-BE6B-461C4469B793}"/>
              </a:ext>
            </a:extLst>
          </p:cNvPr>
          <p:cNvPicPr>
            <a:picLocks noChangeAspect="1"/>
          </p:cNvPicPr>
          <p:nvPr/>
        </p:nvPicPr>
        <p:blipFill>
          <a:blip r:embed="rId5"/>
          <a:stretch>
            <a:fillRect/>
          </a:stretch>
        </p:blipFill>
        <p:spPr>
          <a:xfrm>
            <a:off x="5159149" y="5514975"/>
            <a:ext cx="2200275" cy="400050"/>
          </a:xfrm>
          <a:prstGeom prst="rect">
            <a:avLst/>
          </a:prstGeom>
        </p:spPr>
      </p:pic>
      <p:sp>
        <p:nvSpPr>
          <p:cNvPr id="3" name="Textfeld 2">
            <a:extLst>
              <a:ext uri="{FF2B5EF4-FFF2-40B4-BE49-F238E27FC236}">
                <a16:creationId xmlns:a16="http://schemas.microsoft.com/office/drawing/2014/main" id="{E67AA684-912A-A555-8BCD-3693EB615FFA}"/>
              </a:ext>
            </a:extLst>
          </p:cNvPr>
          <p:cNvSpPr txBox="1"/>
          <p:nvPr/>
        </p:nvSpPr>
        <p:spPr>
          <a:xfrm>
            <a:off x="2517194" y="1966392"/>
            <a:ext cx="1394941" cy="261610"/>
          </a:xfrm>
          <a:prstGeom prst="rect">
            <a:avLst/>
          </a:prstGeom>
          <a:solidFill>
            <a:schemeClr val="bg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1100" dirty="0">
                <a:solidFill>
                  <a:srgbClr val="CCCC21"/>
                </a:solidFill>
              </a:rPr>
              <a:t>UDP Protocol</a:t>
            </a:r>
          </a:p>
        </p:txBody>
      </p:sp>
    </p:spTree>
    <p:extLst>
      <p:ext uri="{BB962C8B-B14F-4D97-AF65-F5344CB8AC3E}">
        <p14:creationId xmlns:p14="http://schemas.microsoft.com/office/powerpoint/2010/main" val="378943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0143 0.00069 L 0.53764 0.00763 L 0.55873 -0.00903 L 0.5767 -0.01042 L 0.59545 0.00486 L 0.60248 0.00763 L 0.99545 0.00763 L 1.01732 -0.00625 L 1.03295 -0.01181 L 1.05951 -0.01459 L 1.09154 0.0243 L 1.12045 0.01736 " pathEditMode="relative" ptsTypes="AAAAAAAAAAAA">
                                      <p:cBhvr>
                                        <p:cTn id="6" dur="9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5ED86-7A64-AF4C-06A5-32BE2DE29A37}"/>
            </a:ext>
          </a:extLst>
        </p:cNvPr>
        <p:cNvGrpSpPr/>
        <p:nvPr/>
      </p:nvGrpSpPr>
      <p:grpSpPr>
        <a:xfrm>
          <a:off x="0" y="0"/>
          <a:ext cx="0" cy="0"/>
          <a:chOff x="0" y="0"/>
          <a:chExt cx="0" cy="0"/>
        </a:xfrm>
      </p:grpSpPr>
      <p:pic>
        <p:nvPicPr>
          <p:cNvPr id="11" name="Grafik 10" descr="Ein Bild, das Dunkelheit, Schwarz, Nacht enthält.&#10;&#10;KI-generierte Inhalte können fehlerhaft sein.">
            <a:extLst>
              <a:ext uri="{FF2B5EF4-FFF2-40B4-BE49-F238E27FC236}">
                <a16:creationId xmlns:a16="http://schemas.microsoft.com/office/drawing/2014/main" id="{AB80114F-9DBD-CB0C-E42B-1BAC9306784F}"/>
              </a:ext>
            </a:extLst>
          </p:cNvPr>
          <p:cNvPicPr>
            <a:picLocks noChangeAspect="1"/>
          </p:cNvPicPr>
          <p:nvPr/>
        </p:nvPicPr>
        <p:blipFill>
          <a:blip r:embed="rId3">
            <a:extLst>
              <a:ext uri="{28A0092B-C50C-407E-A947-70E740481C1C}">
                <a14:useLocalDpi xmlns:a14="http://schemas.microsoft.com/office/drawing/2010/main" val="0"/>
              </a:ext>
            </a:extLst>
          </a:blip>
          <a:srcRect l="10564" t="44954" r="81686" b="43540"/>
          <a:stretch/>
        </p:blipFill>
        <p:spPr>
          <a:xfrm>
            <a:off x="7430196" y="4577749"/>
            <a:ext cx="944880" cy="690880"/>
          </a:xfrm>
          <a:prstGeom prst="rect">
            <a:avLst/>
          </a:prstGeom>
        </p:spPr>
      </p:pic>
      <p:pic>
        <p:nvPicPr>
          <p:cNvPr id="7" name="Grafik 6" descr="Ein Bild, das Screenshot, Schwarz enthält.&#10;&#10;KI-generierte Inhalte können fehlerhaft sein.">
            <a:extLst>
              <a:ext uri="{FF2B5EF4-FFF2-40B4-BE49-F238E27FC236}">
                <a16:creationId xmlns:a16="http://schemas.microsoft.com/office/drawing/2014/main" id="{8434AB42-0A70-8B4B-4972-1ACF4903EE66}"/>
              </a:ext>
            </a:extLst>
          </p:cNvPr>
          <p:cNvPicPr>
            <a:picLocks noChangeAspect="1"/>
          </p:cNvPicPr>
          <p:nvPr/>
        </p:nvPicPr>
        <p:blipFill>
          <a:blip r:embed="rId4"/>
          <a:srcRect l="8166" t="21107" r="68585" b="64540"/>
          <a:stretch/>
        </p:blipFill>
        <p:spPr>
          <a:xfrm>
            <a:off x="5598674" y="4945737"/>
            <a:ext cx="2834640" cy="861820"/>
          </a:xfrm>
          <a:prstGeom prst="rect">
            <a:avLst/>
          </a:prstGeom>
        </p:spPr>
      </p:pic>
      <p:pic>
        <p:nvPicPr>
          <p:cNvPr id="5" name="Inhaltsplatzhalter 5" descr="Ein Bild, das Dunkelheit, Schwarz enthält.&#10;&#10;KI-generierte Inhalte können fehlerhaft sein.">
            <a:extLst>
              <a:ext uri="{FF2B5EF4-FFF2-40B4-BE49-F238E27FC236}">
                <a16:creationId xmlns:a16="http://schemas.microsoft.com/office/drawing/2014/main" id="{FF8D0902-824C-C722-A1CE-57BBA01C3F50}"/>
              </a:ext>
            </a:extLst>
          </p:cNvPr>
          <p:cNvPicPr>
            <a:picLocks noChangeAspect="1"/>
          </p:cNvPicPr>
          <p:nvPr/>
        </p:nvPicPr>
        <p:blipFill>
          <a:blip r:embed="rId5"/>
          <a:srcRect l="8299" t="3860" r="82959" b="69502"/>
          <a:stretch/>
        </p:blipFill>
        <p:spPr>
          <a:xfrm>
            <a:off x="-1092212" y="4433913"/>
            <a:ext cx="994651" cy="1491009"/>
          </a:xfrm>
          <a:prstGeom prst="rect">
            <a:avLst/>
          </a:prstGeom>
        </p:spPr>
      </p:pic>
      <p:sp>
        <p:nvSpPr>
          <p:cNvPr id="2" name="Titel 1">
            <a:extLst>
              <a:ext uri="{FF2B5EF4-FFF2-40B4-BE49-F238E27FC236}">
                <a16:creationId xmlns:a16="http://schemas.microsoft.com/office/drawing/2014/main" id="{67992F96-596E-0AEA-0393-57E6F7CD47D9}"/>
              </a:ext>
            </a:extLst>
          </p:cNvPr>
          <p:cNvSpPr>
            <a:spLocks noGrp="1"/>
          </p:cNvSpPr>
          <p:nvPr>
            <p:ph type="title"/>
          </p:nvPr>
        </p:nvSpPr>
        <p:spPr/>
        <p:txBody>
          <a:bodyPr/>
          <a:lstStyle/>
          <a:p>
            <a:r>
              <a:rPr lang="de-DE" err="1">
                <a:solidFill>
                  <a:schemeClr val="bg1"/>
                </a:solidFill>
                <a:latin typeface="Retro Gaming" panose="00000400000000000000" pitchFamily="2" charset="0"/>
              </a:rPr>
              <a:t>Constraints</a:t>
            </a:r>
            <a:r>
              <a:rPr lang="de-DE">
                <a:solidFill>
                  <a:schemeClr val="bg1"/>
                </a:solidFill>
                <a:latin typeface="Retro Gaming" panose="00000400000000000000" pitchFamily="2" charset="0"/>
              </a:rPr>
              <a:t> </a:t>
            </a:r>
            <a:r>
              <a:rPr lang="de-CH" sz="4400">
                <a:solidFill>
                  <a:schemeClr val="bg1"/>
                </a:solidFill>
                <a:latin typeface="Retro Gaming" panose="00000400000000000000" pitchFamily="2" charset="0"/>
              </a:rPr>
              <a:t>&amp; </a:t>
            </a:r>
            <a:r>
              <a:rPr lang="de-CH" sz="4400" err="1">
                <a:solidFill>
                  <a:schemeClr val="bg1"/>
                </a:solidFill>
                <a:latin typeface="Retro Gaming" panose="00000400000000000000" pitchFamily="2" charset="0"/>
              </a:rPr>
              <a:t>Assumptions</a:t>
            </a:r>
            <a:endParaRPr lang="de-DE">
              <a:solidFill>
                <a:schemeClr val="bg1"/>
              </a:solidFill>
              <a:latin typeface="Retro Gaming" panose="00000400000000000000" pitchFamily="2" charset="0"/>
            </a:endParaRPr>
          </a:p>
        </p:txBody>
      </p:sp>
      <p:sp>
        <p:nvSpPr>
          <p:cNvPr id="3" name="Inhaltsplatzhalter 2">
            <a:extLst>
              <a:ext uri="{FF2B5EF4-FFF2-40B4-BE49-F238E27FC236}">
                <a16:creationId xmlns:a16="http://schemas.microsoft.com/office/drawing/2014/main" id="{BBF789F4-247E-4D02-E831-963626996411}"/>
              </a:ext>
            </a:extLst>
          </p:cNvPr>
          <p:cNvSpPr>
            <a:spLocks noGrp="1"/>
          </p:cNvSpPr>
          <p:nvPr>
            <p:ph idx="1"/>
          </p:nvPr>
        </p:nvSpPr>
        <p:spPr>
          <a:xfrm>
            <a:off x="838200" y="1573584"/>
            <a:ext cx="10515600" cy="435133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t">
            <a:normAutofit/>
          </a:bodyPr>
          <a:lstStyle/>
          <a:p>
            <a:pPr marL="0" indent="0">
              <a:buNone/>
            </a:pPr>
            <a:r>
              <a:rPr lang="en-US" b="1" dirty="0">
                <a:solidFill>
                  <a:schemeClr val="bg1"/>
                </a:solidFill>
                <a:latin typeface="Retro Gaming" panose="00000400000000000000" pitchFamily="2" charset="0"/>
              </a:rPr>
              <a:t>Technical and Development</a:t>
            </a:r>
          </a:p>
          <a:p>
            <a:pPr>
              <a:lnSpc>
                <a:spcPct val="100000"/>
              </a:lnSpc>
              <a:buBlip>
                <a:blip r:embed="rId6"/>
              </a:buBlip>
            </a:pPr>
            <a:r>
              <a:rPr lang="en-US"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Java 21</a:t>
            </a:r>
          </a:p>
          <a:p>
            <a:pPr>
              <a:lnSpc>
                <a:spcPct val="100000"/>
              </a:lnSpc>
              <a:buBlip>
                <a:blip r:embed="rId6"/>
              </a:buBlip>
            </a:pPr>
            <a:r>
              <a:rPr lang="en-US"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text-based network protocol </a:t>
            </a:r>
          </a:p>
          <a:p>
            <a:pPr>
              <a:lnSpc>
                <a:spcPct val="100000"/>
              </a:lnSpc>
              <a:buBlip>
                <a:blip r:embed="rId6"/>
              </a:buBlip>
            </a:pPr>
            <a:r>
              <a:rPr lang="en-US"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Designed for standard hardware</a:t>
            </a:r>
          </a:p>
          <a:p>
            <a:pPr>
              <a:lnSpc>
                <a:spcPct val="100000"/>
              </a:lnSpc>
              <a:buBlip>
                <a:blip r:embed="rId6"/>
              </a:buBlip>
            </a:pPr>
            <a:r>
              <a:rPr lang="en-US"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No violent content</a:t>
            </a:r>
          </a:p>
          <a:p>
            <a:pPr>
              <a:lnSpc>
                <a:spcPct val="100000"/>
              </a:lnSpc>
              <a:buFont typeface="Arial" panose="020B0604020202020204" pitchFamily="34" charset="0"/>
              <a:buChar char="•"/>
            </a:pPr>
            <a:endParaRPr lang="en-US" sz="2000" dirty="0">
              <a:solidFill>
                <a:schemeClr val="bg1"/>
              </a:solidFill>
              <a:latin typeface="Retro Gaming" panose="00000400000000000000" pitchFamily="2" charset="0"/>
            </a:endParaRPr>
          </a:p>
          <a:p>
            <a:pPr marL="0" indent="0">
              <a:buNone/>
            </a:pPr>
            <a:r>
              <a:rPr lang="en-US" dirty="0">
                <a:solidFill>
                  <a:schemeClr val="bg1"/>
                </a:solidFill>
                <a:latin typeface="Retro Gaming" panose="00000400000000000000" pitchFamily="2" charset="0"/>
              </a:rPr>
              <a:t>Assumptions:</a:t>
            </a:r>
          </a:p>
          <a:p>
            <a:pPr lvl="1">
              <a:lnSpc>
                <a:spcPct val="100000"/>
              </a:lnSpc>
              <a:buBlip>
                <a:blip r:embed="rId6"/>
              </a:buBlip>
            </a:pPr>
            <a:r>
              <a:rPr lang="en-US"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Players have stable internet connections.</a:t>
            </a:r>
          </a:p>
          <a:p>
            <a:pPr lvl="1">
              <a:lnSpc>
                <a:spcPct val="100000"/>
              </a:lnSpc>
              <a:buBlip>
                <a:blip r:embed="rId6"/>
              </a:buBlip>
            </a:pPr>
            <a:r>
              <a:rPr lang="en-US"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Game runs on a university-controlled network.</a:t>
            </a:r>
          </a:p>
          <a:p>
            <a:pPr lvl="1">
              <a:lnSpc>
                <a:spcPct val="100000"/>
              </a:lnSpc>
              <a:buBlip>
                <a:blip r:embed="rId6"/>
              </a:buBlip>
            </a:pPr>
            <a:r>
              <a:rPr lang="en-US"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Uses approved external libraries only</a:t>
            </a:r>
            <a:endParaRPr lang="de-DE" sz="2000" dirty="0">
              <a:solidFill>
                <a:schemeClr val="bg1"/>
              </a:solidFill>
              <a:latin typeface="Retro Gaming" panose="00000400000000000000" pitchFamily="2" charset="0"/>
              <a:ea typeface="VHS Gothic" panose="00000400000000000000" pitchFamily="2" charset="0"/>
              <a:cs typeface="VHS Gothic" panose="00000400000000000000" pitchFamily="2" charset="0"/>
            </a:endParaRPr>
          </a:p>
        </p:txBody>
      </p:sp>
    </p:spTree>
    <p:extLst>
      <p:ext uri="{BB962C8B-B14F-4D97-AF65-F5344CB8AC3E}">
        <p14:creationId xmlns:p14="http://schemas.microsoft.com/office/powerpoint/2010/main" val="100633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2.08333E-6 -2.59259E-6 L 0.46615 -0.00393 " pathEditMode="relative" rAng="0" ptsTypes="AA">
                                      <p:cBhvr>
                                        <p:cTn id="6" dur="4750" fill="hold"/>
                                        <p:tgtEl>
                                          <p:spTgt spid="5"/>
                                        </p:tgtEl>
                                        <p:attrNameLst>
                                          <p:attrName>ppt_x</p:attrName>
                                          <p:attrName>ppt_y</p:attrName>
                                        </p:attrNameLst>
                                      </p:cBhvr>
                                      <p:rCtr x="23307"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C61B2-22F6-128A-768C-33D59444C785}"/>
            </a:ext>
          </a:extLst>
        </p:cNvPr>
        <p:cNvGrpSpPr/>
        <p:nvPr/>
      </p:nvGrpSpPr>
      <p:grpSpPr>
        <a:xfrm>
          <a:off x="0" y="0"/>
          <a:ext cx="0" cy="0"/>
          <a:chOff x="0" y="0"/>
          <a:chExt cx="0" cy="0"/>
        </a:xfrm>
      </p:grpSpPr>
      <p:pic>
        <p:nvPicPr>
          <p:cNvPr id="8" name="Inhaltsplatzhalter 5" descr="Ein Bild, das Dunkelheit, Schwarz enthält.&#10;&#10;KI-generierte Inhalte können fehlerhaft sein.">
            <a:extLst>
              <a:ext uri="{FF2B5EF4-FFF2-40B4-BE49-F238E27FC236}">
                <a16:creationId xmlns:a16="http://schemas.microsoft.com/office/drawing/2014/main" id="{3242725A-2D83-2C76-087D-E02483C20D2A}"/>
              </a:ext>
            </a:extLst>
          </p:cNvPr>
          <p:cNvPicPr>
            <a:picLocks noChangeAspect="1"/>
          </p:cNvPicPr>
          <p:nvPr/>
        </p:nvPicPr>
        <p:blipFill>
          <a:blip r:embed="rId3"/>
          <a:srcRect l="8299" t="3860" r="82959" b="69502"/>
          <a:stretch/>
        </p:blipFill>
        <p:spPr>
          <a:xfrm>
            <a:off x="4604023" y="4433912"/>
            <a:ext cx="994651" cy="1491009"/>
          </a:xfrm>
          <a:prstGeom prst="rect">
            <a:avLst/>
          </a:prstGeom>
        </p:spPr>
      </p:pic>
      <p:pic>
        <p:nvPicPr>
          <p:cNvPr id="9" name="Grafik 8" descr="Ein Bild, das Dunkelheit, Schwarz, Nacht enthält.&#10;&#10;KI-generierte Inhalte können fehlerhaft sein.">
            <a:extLst>
              <a:ext uri="{FF2B5EF4-FFF2-40B4-BE49-F238E27FC236}">
                <a16:creationId xmlns:a16="http://schemas.microsoft.com/office/drawing/2014/main" id="{3161B184-1C2E-0948-2F8D-278D7E29838E}"/>
              </a:ext>
            </a:extLst>
          </p:cNvPr>
          <p:cNvPicPr>
            <a:picLocks noChangeAspect="1"/>
          </p:cNvPicPr>
          <p:nvPr/>
        </p:nvPicPr>
        <p:blipFill>
          <a:blip r:embed="rId4">
            <a:extLst>
              <a:ext uri="{28A0092B-C50C-407E-A947-70E740481C1C}">
                <a14:useLocalDpi xmlns:a14="http://schemas.microsoft.com/office/drawing/2010/main" val="0"/>
              </a:ext>
            </a:extLst>
          </a:blip>
          <a:srcRect l="10564" t="44954" r="81686" b="43540"/>
          <a:stretch/>
        </p:blipFill>
        <p:spPr>
          <a:xfrm>
            <a:off x="7430196" y="4577749"/>
            <a:ext cx="944880" cy="690880"/>
          </a:xfrm>
          <a:prstGeom prst="rect">
            <a:avLst/>
          </a:prstGeom>
        </p:spPr>
      </p:pic>
      <p:pic>
        <p:nvPicPr>
          <p:cNvPr id="4" name="Grafik 3" descr="Ein Bild, das Screenshot, Schwarz enthält.&#10;&#10;KI-generierte Inhalte können fehlerhaft sein.">
            <a:extLst>
              <a:ext uri="{FF2B5EF4-FFF2-40B4-BE49-F238E27FC236}">
                <a16:creationId xmlns:a16="http://schemas.microsoft.com/office/drawing/2014/main" id="{EBED2AFA-9276-4312-E8D6-8A722C6275A3}"/>
              </a:ext>
            </a:extLst>
          </p:cNvPr>
          <p:cNvPicPr>
            <a:picLocks noChangeAspect="1"/>
          </p:cNvPicPr>
          <p:nvPr/>
        </p:nvPicPr>
        <p:blipFill>
          <a:blip r:embed="rId5"/>
          <a:srcRect l="8166" t="21107" r="68585" b="64540"/>
          <a:stretch/>
        </p:blipFill>
        <p:spPr>
          <a:xfrm>
            <a:off x="5656696" y="4988560"/>
            <a:ext cx="2834640" cy="861820"/>
          </a:xfrm>
          <a:prstGeom prst="rect">
            <a:avLst/>
          </a:prstGeom>
        </p:spPr>
      </p:pic>
      <p:sp>
        <p:nvSpPr>
          <p:cNvPr id="2" name="Titel 1">
            <a:extLst>
              <a:ext uri="{FF2B5EF4-FFF2-40B4-BE49-F238E27FC236}">
                <a16:creationId xmlns:a16="http://schemas.microsoft.com/office/drawing/2014/main" id="{A477586A-8DAB-5FA8-4BBD-F814E5BDB7B8}"/>
              </a:ext>
            </a:extLst>
          </p:cNvPr>
          <p:cNvSpPr>
            <a:spLocks noGrp="1"/>
          </p:cNvSpPr>
          <p:nvPr>
            <p:ph type="title"/>
          </p:nvPr>
        </p:nvSpPr>
        <p:spPr>
          <a:xfrm>
            <a:off x="445665" y="369320"/>
            <a:ext cx="11300670" cy="1325563"/>
          </a:xfrm>
        </p:spPr>
        <p:txBody>
          <a:bodyPr/>
          <a:lstStyle/>
          <a:p>
            <a:r>
              <a:rPr lang="de-DE" err="1">
                <a:solidFill>
                  <a:schemeClr val="bg1"/>
                </a:solidFill>
                <a:latin typeface="Retro Gaming" panose="00000400000000000000" pitchFamily="2" charset="0"/>
              </a:rPr>
              <a:t>Functional</a:t>
            </a:r>
            <a:r>
              <a:rPr lang="de-DE">
                <a:solidFill>
                  <a:schemeClr val="bg1"/>
                </a:solidFill>
                <a:latin typeface="Retro Gaming" panose="00000400000000000000" pitchFamily="2" charset="0"/>
              </a:rPr>
              <a:t> </a:t>
            </a:r>
            <a:r>
              <a:rPr lang="de-DE" err="1">
                <a:solidFill>
                  <a:schemeClr val="bg1"/>
                </a:solidFill>
                <a:latin typeface="Retro Gaming" panose="00000400000000000000" pitchFamily="2" charset="0"/>
              </a:rPr>
              <a:t>Requirements</a:t>
            </a:r>
            <a:endParaRPr lang="de-DE">
              <a:solidFill>
                <a:schemeClr val="bg1"/>
              </a:solidFill>
              <a:latin typeface="Retro Gaming" panose="00000400000000000000" pitchFamily="2" charset="0"/>
            </a:endParaRPr>
          </a:p>
        </p:txBody>
      </p:sp>
      <p:sp>
        <p:nvSpPr>
          <p:cNvPr id="3" name="Inhaltsplatzhalter 2">
            <a:extLst>
              <a:ext uri="{FF2B5EF4-FFF2-40B4-BE49-F238E27FC236}">
                <a16:creationId xmlns:a16="http://schemas.microsoft.com/office/drawing/2014/main" id="{FAB23487-6B8F-1464-520E-4D515DBC9D62}"/>
              </a:ext>
            </a:extLst>
          </p:cNvPr>
          <p:cNvSpPr>
            <a:spLocks noGrp="1"/>
          </p:cNvSpPr>
          <p:nvPr>
            <p:ph idx="1"/>
          </p:nvPr>
        </p:nvSpPr>
        <p:spPr>
          <a:xfrm>
            <a:off x="445665" y="1504122"/>
            <a:ext cx="10515600" cy="435133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t">
            <a:normAutofit lnSpcReduction="10000"/>
          </a:bodyPr>
          <a:lstStyle/>
          <a:p>
            <a:pPr marL="0" indent="0">
              <a:buNone/>
            </a:pPr>
            <a:r>
              <a:rPr lang="de-CH" b="1" dirty="0">
                <a:solidFill>
                  <a:schemeClr val="bg1"/>
                </a:solidFill>
                <a:latin typeface="Retro Gaming" panose="00000400000000000000" pitchFamily="2" charset="0"/>
              </a:rPr>
              <a:t>Main Features </a:t>
            </a:r>
            <a:r>
              <a:rPr lang="de-CH" b="1" dirty="0" err="1">
                <a:solidFill>
                  <a:schemeClr val="bg1"/>
                </a:solidFill>
                <a:latin typeface="Retro Gaming" panose="00000400000000000000" pitchFamily="2" charset="0"/>
              </a:rPr>
              <a:t>of</a:t>
            </a:r>
            <a:r>
              <a:rPr lang="de-CH" b="1" dirty="0">
                <a:solidFill>
                  <a:schemeClr val="bg1"/>
                </a:solidFill>
                <a:latin typeface="Retro Gaming" panose="00000400000000000000" pitchFamily="2" charset="0"/>
              </a:rPr>
              <a:t> </a:t>
            </a:r>
            <a:r>
              <a:rPr lang="de-CH" b="1" dirty="0" err="1">
                <a:solidFill>
                  <a:schemeClr val="bg1"/>
                </a:solidFill>
                <a:latin typeface="Retro Gaming" panose="00000400000000000000" pitchFamily="2" charset="0"/>
              </a:rPr>
              <a:t>the</a:t>
            </a:r>
            <a:r>
              <a:rPr lang="de-CH" b="1" dirty="0">
                <a:solidFill>
                  <a:schemeClr val="bg1"/>
                </a:solidFill>
                <a:latin typeface="Retro Gaming" panose="00000400000000000000" pitchFamily="2" charset="0"/>
              </a:rPr>
              <a:t> Game</a:t>
            </a:r>
          </a:p>
          <a:p>
            <a:pPr marL="0" indent="0">
              <a:buNone/>
            </a:pPr>
            <a:endParaRPr lang="de-CH" b="1" dirty="0">
              <a:solidFill>
                <a:schemeClr val="bg1"/>
              </a:solidFill>
              <a:latin typeface="Retro Gaming" panose="00000400000000000000" pitchFamily="2" charset="0"/>
            </a:endParaRPr>
          </a:p>
          <a:p>
            <a:pPr>
              <a:lnSpc>
                <a:spcPct val="150000"/>
              </a:lnSpc>
              <a:buBlip>
                <a:blip r:embed="rId6"/>
              </a:buBlip>
            </a:pPr>
            <a:r>
              <a:rPr lang="de-CH"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Client-Server Connection</a:t>
            </a:r>
          </a:p>
          <a:p>
            <a:pPr>
              <a:lnSpc>
                <a:spcPct val="150000"/>
              </a:lnSpc>
              <a:buBlip>
                <a:blip r:embed="rId6"/>
              </a:buBlip>
            </a:pPr>
            <a:r>
              <a:rPr lang="de-CH"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Real-time Gameplay </a:t>
            </a:r>
            <a:r>
              <a:rPr lang="de-CH"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Synchronization</a:t>
            </a:r>
            <a:endParaRPr lang="de-CH" sz="2000" dirty="0">
              <a:solidFill>
                <a:schemeClr val="bg1"/>
              </a:solidFill>
              <a:latin typeface="Retro Gaming" panose="00000400000000000000" pitchFamily="2" charset="0"/>
              <a:ea typeface="VHS Gothic" panose="00000400000000000000" pitchFamily="2" charset="0"/>
              <a:cs typeface="VHS Gothic" panose="00000400000000000000" pitchFamily="2" charset="0"/>
            </a:endParaRPr>
          </a:p>
          <a:p>
            <a:pPr>
              <a:lnSpc>
                <a:spcPct val="150000"/>
              </a:lnSpc>
              <a:buBlip>
                <a:blip r:embed="rId6"/>
              </a:buBlip>
            </a:pPr>
            <a:r>
              <a:rPr lang="de-CH"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Obstacle and Puzzle Management</a:t>
            </a:r>
          </a:p>
          <a:p>
            <a:pPr>
              <a:lnSpc>
                <a:spcPct val="150000"/>
              </a:lnSpc>
              <a:buBlip>
                <a:blip r:embed="rId6"/>
              </a:buBlip>
            </a:pPr>
            <a:r>
              <a:rPr lang="de-CH"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Dynamic </a:t>
            </a:r>
            <a:r>
              <a:rPr lang="de-CH"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Camera</a:t>
            </a:r>
            <a:r>
              <a:rPr lang="de-CH"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System</a:t>
            </a:r>
          </a:p>
          <a:p>
            <a:pPr>
              <a:lnSpc>
                <a:spcPct val="150000"/>
              </a:lnSpc>
              <a:buBlip>
                <a:blip r:embed="rId6"/>
              </a:buBlip>
            </a:pPr>
            <a:r>
              <a:rPr lang="de-CH"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Game State Management</a:t>
            </a:r>
          </a:p>
          <a:p>
            <a:pPr>
              <a:lnSpc>
                <a:spcPct val="150000"/>
              </a:lnSpc>
              <a:buBlip>
                <a:blip r:embed="rId6"/>
              </a:buBlip>
            </a:pPr>
            <a:r>
              <a:rPr lang="de-CH"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Chat and Communication</a:t>
            </a:r>
          </a:p>
          <a:p>
            <a:pPr>
              <a:lnSpc>
                <a:spcPct val="150000"/>
              </a:lnSpc>
              <a:buBlip>
                <a:blip r:embed="rId6"/>
              </a:buBlip>
            </a:pPr>
            <a:endParaRPr lang="de-DE" sz="2000" dirty="0">
              <a:solidFill>
                <a:schemeClr val="bg1"/>
              </a:solidFill>
              <a:latin typeface="VHS Gothic" panose="00000400000000000000" pitchFamily="2" charset="0"/>
              <a:ea typeface="VHS Gothic" panose="00000400000000000000" pitchFamily="2" charset="0"/>
              <a:cs typeface="VHS Gothic" panose="00000400000000000000" pitchFamily="2" charset="0"/>
            </a:endParaRPr>
          </a:p>
          <a:p>
            <a:pPr marL="0" indent="0">
              <a:lnSpc>
                <a:spcPct val="150000"/>
              </a:lnSpc>
              <a:buNone/>
            </a:pPr>
            <a:endParaRPr lang="de-CH" sz="2000" dirty="0">
              <a:solidFill>
                <a:schemeClr val="bg1"/>
              </a:solidFill>
              <a:latin typeface="VHS Gothic" panose="00000400000000000000" pitchFamily="2" charset="0"/>
              <a:ea typeface="VHS Gothic" panose="00000400000000000000" pitchFamily="2" charset="0"/>
              <a:cs typeface="VHS Gothic" panose="00000400000000000000" pitchFamily="2" charset="0"/>
            </a:endParaRPr>
          </a:p>
          <a:p>
            <a:pPr>
              <a:lnSpc>
                <a:spcPct val="150000"/>
              </a:lnSpc>
              <a:buBlip>
                <a:blip r:embed="rId6"/>
              </a:buBlip>
            </a:pPr>
            <a:endParaRPr lang="de-CH" sz="2000" dirty="0">
              <a:solidFill>
                <a:schemeClr val="bg1"/>
              </a:solidFill>
              <a:latin typeface="VHS Gothic" panose="00000400000000000000" pitchFamily="2" charset="0"/>
              <a:ea typeface="VHS Gothic" panose="00000400000000000000" pitchFamily="2" charset="0"/>
              <a:cs typeface="VHS Gothic" panose="00000400000000000000" pitchFamily="2" charset="0"/>
            </a:endParaRPr>
          </a:p>
          <a:p>
            <a:pPr marL="0" indent="0">
              <a:lnSpc>
                <a:spcPct val="150000"/>
              </a:lnSpc>
              <a:buNone/>
            </a:pPr>
            <a:endParaRPr lang="de-CH" sz="2000" dirty="0">
              <a:solidFill>
                <a:schemeClr val="bg1"/>
              </a:solidFill>
              <a:latin typeface="VHS Gothic" panose="00000400000000000000" pitchFamily="2" charset="0"/>
              <a:ea typeface="VHS Gothic" panose="00000400000000000000" pitchFamily="2" charset="0"/>
              <a:cs typeface="VHS Gothic" panose="00000400000000000000" pitchFamily="2" charset="0"/>
            </a:endParaRPr>
          </a:p>
          <a:p>
            <a:endParaRPr lang="de-DE" dirty="0">
              <a:solidFill>
                <a:schemeClr val="bg1"/>
              </a:solidFill>
              <a:latin typeface="Retro Gaming" panose="00000400000000000000" pitchFamily="2" charset="0"/>
            </a:endParaRPr>
          </a:p>
        </p:txBody>
      </p:sp>
    </p:spTree>
    <p:extLst>
      <p:ext uri="{BB962C8B-B14F-4D97-AF65-F5344CB8AC3E}">
        <p14:creationId xmlns:p14="http://schemas.microsoft.com/office/powerpoint/2010/main" val="410423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0078 -0.00092 L 0.01159 -0.03171 L 0.01745 -0.04097 L 0.02409 -0.0493 L 0.03242 -0.05393 L 0.03906 -0.05856 L 0.04661 -0.06342 L 0.05651 -0.06435 L 0.06406 -0.06435 L 0.06901 -0.06088 L 0.07656 -0.05995 L 0.23333 -0.06088 " pathEditMode="relative" rAng="0" ptsTypes="AAAAAAAAAAAA">
                                      <p:cBhvr>
                                        <p:cTn id="6" dur="4250" fill="hold"/>
                                        <p:tgtEl>
                                          <p:spTgt spid="8"/>
                                        </p:tgtEl>
                                        <p:attrNameLst>
                                          <p:attrName>ppt_x</p:attrName>
                                          <p:attrName>ppt_y</p:attrName>
                                        </p:attrNameLst>
                                      </p:cBhvr>
                                      <p:rCtr x="11628" y="-317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8E4AE-A713-A299-9477-A1376E78280C}"/>
            </a:ext>
          </a:extLst>
        </p:cNvPr>
        <p:cNvGrpSpPr/>
        <p:nvPr/>
      </p:nvGrpSpPr>
      <p:grpSpPr>
        <a:xfrm>
          <a:off x="0" y="0"/>
          <a:ext cx="0" cy="0"/>
          <a:chOff x="0" y="0"/>
          <a:chExt cx="0" cy="0"/>
        </a:xfrm>
      </p:grpSpPr>
      <p:grpSp>
        <p:nvGrpSpPr>
          <p:cNvPr id="7" name="Gruppieren 6">
            <a:extLst>
              <a:ext uri="{FF2B5EF4-FFF2-40B4-BE49-F238E27FC236}">
                <a16:creationId xmlns:a16="http://schemas.microsoft.com/office/drawing/2014/main" id="{B6C671E5-3578-F7A4-D836-2013052A9303}"/>
              </a:ext>
            </a:extLst>
          </p:cNvPr>
          <p:cNvGrpSpPr/>
          <p:nvPr/>
        </p:nvGrpSpPr>
        <p:grpSpPr>
          <a:xfrm>
            <a:off x="7405311" y="4001294"/>
            <a:ext cx="994651" cy="1491009"/>
            <a:chOff x="7405311" y="4001294"/>
            <a:chExt cx="994651" cy="1491009"/>
          </a:xfrm>
        </p:grpSpPr>
        <p:pic>
          <p:nvPicPr>
            <p:cNvPr id="6" name="Inhaltsplatzhalter 5" descr="Ein Bild, das Dunkelheit, Schwarz enthält.&#10;&#10;KI-generierte Inhalte können fehlerhaft sein.">
              <a:extLst>
                <a:ext uri="{FF2B5EF4-FFF2-40B4-BE49-F238E27FC236}">
                  <a16:creationId xmlns:a16="http://schemas.microsoft.com/office/drawing/2014/main" id="{C92D0412-1ADC-5A21-032A-E0F364AABFD4}"/>
                </a:ext>
              </a:extLst>
            </p:cNvPr>
            <p:cNvPicPr>
              <a:picLocks noChangeAspect="1"/>
            </p:cNvPicPr>
            <p:nvPr/>
          </p:nvPicPr>
          <p:blipFill>
            <a:blip r:embed="rId3"/>
            <a:srcRect l="8299" t="3860" r="82959" b="69502"/>
            <a:stretch/>
          </p:blipFill>
          <p:spPr>
            <a:xfrm>
              <a:off x="7405311" y="4001294"/>
              <a:ext cx="994651" cy="1491009"/>
            </a:xfrm>
            <a:prstGeom prst="rect">
              <a:avLst/>
            </a:prstGeom>
          </p:spPr>
        </p:pic>
        <p:pic>
          <p:nvPicPr>
            <p:cNvPr id="10" name="Grafik 9" descr="Ein Bild, das Dunkelheit, Schwarz, Nacht enthält.&#10;&#10;KI-generierte Inhalte können fehlerhaft sein.">
              <a:extLst>
                <a:ext uri="{FF2B5EF4-FFF2-40B4-BE49-F238E27FC236}">
                  <a16:creationId xmlns:a16="http://schemas.microsoft.com/office/drawing/2014/main" id="{994DA337-CAC3-CA1C-62EC-6BDBAA8EE68E}"/>
                </a:ext>
              </a:extLst>
            </p:cNvPr>
            <p:cNvPicPr>
              <a:picLocks noChangeAspect="1"/>
            </p:cNvPicPr>
            <p:nvPr/>
          </p:nvPicPr>
          <p:blipFill>
            <a:blip r:embed="rId4">
              <a:extLst>
                <a:ext uri="{28A0092B-C50C-407E-A947-70E740481C1C}">
                  <a14:useLocalDpi xmlns:a14="http://schemas.microsoft.com/office/drawing/2010/main" val="0"/>
                </a:ext>
              </a:extLst>
            </a:blip>
            <a:srcRect l="10564" t="44954" r="81686" b="43540"/>
            <a:stretch/>
          </p:blipFill>
          <p:spPr>
            <a:xfrm>
              <a:off x="7430196" y="4577749"/>
              <a:ext cx="944880" cy="690880"/>
            </a:xfrm>
            <a:prstGeom prst="rect">
              <a:avLst/>
            </a:prstGeom>
          </p:spPr>
        </p:pic>
      </p:grpSp>
      <p:pic>
        <p:nvPicPr>
          <p:cNvPr id="4" name="Grafik 3" descr="Ein Bild, das Screenshot, Schwarz enthält.&#10;&#10;KI-generierte Inhalte können fehlerhaft sein.">
            <a:extLst>
              <a:ext uri="{FF2B5EF4-FFF2-40B4-BE49-F238E27FC236}">
                <a16:creationId xmlns:a16="http://schemas.microsoft.com/office/drawing/2014/main" id="{E72A283A-C776-EBD2-B941-BCFE5FF543CB}"/>
              </a:ext>
            </a:extLst>
          </p:cNvPr>
          <p:cNvPicPr>
            <a:picLocks noChangeAspect="1"/>
          </p:cNvPicPr>
          <p:nvPr/>
        </p:nvPicPr>
        <p:blipFill>
          <a:blip r:embed="rId5"/>
          <a:srcRect l="8166" t="21107" r="68585" b="64540"/>
          <a:stretch/>
        </p:blipFill>
        <p:spPr>
          <a:xfrm>
            <a:off x="5656696" y="4988560"/>
            <a:ext cx="2834640" cy="861820"/>
          </a:xfrm>
          <a:prstGeom prst="rect">
            <a:avLst/>
          </a:prstGeom>
        </p:spPr>
      </p:pic>
      <p:sp>
        <p:nvSpPr>
          <p:cNvPr id="2" name="Titel 1">
            <a:extLst>
              <a:ext uri="{FF2B5EF4-FFF2-40B4-BE49-F238E27FC236}">
                <a16:creationId xmlns:a16="http://schemas.microsoft.com/office/drawing/2014/main" id="{56F9498B-C3E1-B87D-4378-6F188C755C42}"/>
              </a:ext>
            </a:extLst>
          </p:cNvPr>
          <p:cNvSpPr>
            <a:spLocks noGrp="1"/>
          </p:cNvSpPr>
          <p:nvPr>
            <p:ph type="title"/>
          </p:nvPr>
        </p:nvSpPr>
        <p:spPr>
          <a:xfrm>
            <a:off x="445665" y="369320"/>
            <a:ext cx="11300670" cy="1325563"/>
          </a:xfrm>
        </p:spPr>
        <p:txBody>
          <a:bodyPr/>
          <a:lstStyle/>
          <a:p>
            <a:r>
              <a:rPr lang="de-DE">
                <a:solidFill>
                  <a:schemeClr val="bg1"/>
                </a:solidFill>
                <a:latin typeface="Retro Gaming" panose="00000400000000000000" pitchFamily="2" charset="0"/>
              </a:rPr>
              <a:t>Non-</a:t>
            </a:r>
            <a:r>
              <a:rPr lang="de-DE" err="1">
                <a:solidFill>
                  <a:schemeClr val="bg1"/>
                </a:solidFill>
                <a:latin typeface="Retro Gaming" panose="00000400000000000000" pitchFamily="2" charset="0"/>
              </a:rPr>
              <a:t>Functional</a:t>
            </a:r>
            <a:r>
              <a:rPr lang="de-DE">
                <a:solidFill>
                  <a:schemeClr val="bg1"/>
                </a:solidFill>
                <a:latin typeface="Retro Gaming" panose="00000400000000000000" pitchFamily="2" charset="0"/>
              </a:rPr>
              <a:t> </a:t>
            </a:r>
            <a:r>
              <a:rPr lang="de-DE" err="1">
                <a:solidFill>
                  <a:schemeClr val="bg1"/>
                </a:solidFill>
                <a:latin typeface="Retro Gaming" panose="00000400000000000000" pitchFamily="2" charset="0"/>
              </a:rPr>
              <a:t>Requirements</a:t>
            </a:r>
            <a:endParaRPr lang="de-DE">
              <a:solidFill>
                <a:schemeClr val="bg1"/>
              </a:solidFill>
              <a:latin typeface="Retro Gaming" panose="00000400000000000000" pitchFamily="2" charset="0"/>
            </a:endParaRPr>
          </a:p>
        </p:txBody>
      </p:sp>
      <p:sp>
        <p:nvSpPr>
          <p:cNvPr id="3" name="Inhaltsplatzhalter 2">
            <a:extLst>
              <a:ext uri="{FF2B5EF4-FFF2-40B4-BE49-F238E27FC236}">
                <a16:creationId xmlns:a16="http://schemas.microsoft.com/office/drawing/2014/main" id="{EC9E7313-B820-6646-DD7F-F6D90A2EF27A}"/>
              </a:ext>
            </a:extLst>
          </p:cNvPr>
          <p:cNvSpPr>
            <a:spLocks noGrp="1"/>
          </p:cNvSpPr>
          <p:nvPr>
            <p:ph idx="1"/>
          </p:nvPr>
        </p:nvSpPr>
        <p:spPr>
          <a:xfrm>
            <a:off x="445665" y="1825625"/>
            <a:ext cx="10515600" cy="4351338"/>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t">
            <a:normAutofit/>
          </a:bodyPr>
          <a:lstStyle/>
          <a:p>
            <a:pPr>
              <a:lnSpc>
                <a:spcPct val="150000"/>
              </a:lnSpc>
              <a:buBlip>
                <a:blip r:embed="rId6"/>
              </a:buBlip>
            </a:pPr>
            <a:r>
              <a:rPr lang="de-CH"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Performance: 30 FPS </a:t>
            </a:r>
          </a:p>
          <a:p>
            <a:pPr>
              <a:lnSpc>
                <a:spcPct val="150000"/>
              </a:lnSpc>
              <a:buBlip>
                <a:blip r:embed="rId6"/>
              </a:buBlip>
            </a:pPr>
            <a:r>
              <a:rPr lang="de-CH"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Scalability</a:t>
            </a:r>
            <a:r>
              <a:rPr lang="de-CH"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CH"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concurrent</a:t>
            </a:r>
            <a:r>
              <a:rPr lang="de-CH"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CH"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sessions</a:t>
            </a:r>
            <a:endParaRPr lang="de-CH" sz="2000" dirty="0">
              <a:solidFill>
                <a:schemeClr val="bg1"/>
              </a:solidFill>
              <a:latin typeface="Retro Gaming" panose="00000400000000000000" pitchFamily="2" charset="0"/>
              <a:ea typeface="VHS Gothic" panose="00000400000000000000" pitchFamily="2" charset="0"/>
              <a:cs typeface="VHS Gothic" panose="00000400000000000000" pitchFamily="2" charset="0"/>
            </a:endParaRPr>
          </a:p>
          <a:p>
            <a:pPr>
              <a:lnSpc>
                <a:spcPct val="150000"/>
              </a:lnSpc>
              <a:buBlip>
                <a:blip r:embed="rId6"/>
              </a:buBlip>
            </a:pPr>
            <a:r>
              <a:rPr lang="de-CH"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Security: </a:t>
            </a:r>
            <a:r>
              <a:rPr lang="de-CH"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encrypted</a:t>
            </a:r>
            <a:r>
              <a:rPr lang="de-CH"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CH"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authentication</a:t>
            </a:r>
            <a:r>
              <a:rPr lang="de-CH"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and </a:t>
            </a:r>
            <a:r>
              <a:rPr lang="de-CH"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communication</a:t>
            </a:r>
            <a:endParaRPr lang="de-CH" sz="2000" dirty="0">
              <a:solidFill>
                <a:schemeClr val="bg1"/>
              </a:solidFill>
              <a:latin typeface="Retro Gaming" panose="00000400000000000000" pitchFamily="2" charset="0"/>
              <a:ea typeface="VHS Gothic" panose="00000400000000000000" pitchFamily="2" charset="0"/>
              <a:cs typeface="VHS Gothic" panose="00000400000000000000" pitchFamily="2" charset="0"/>
            </a:endParaRPr>
          </a:p>
          <a:p>
            <a:pPr>
              <a:lnSpc>
                <a:spcPct val="150000"/>
              </a:lnSpc>
              <a:buBlip>
                <a:blip r:embed="rId6"/>
              </a:buBlip>
            </a:pPr>
            <a:r>
              <a:rPr lang="de-CH"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Collision</a:t>
            </a:r>
            <a:r>
              <a:rPr lang="de-CH" sz="2000" dirty="0">
                <a:solidFill>
                  <a:schemeClr val="bg1"/>
                </a:solidFill>
                <a:latin typeface="Retro Gaming" panose="00000400000000000000" pitchFamily="2" charset="0"/>
                <a:ea typeface="VHS Gothic" panose="00000400000000000000" pitchFamily="2" charset="0"/>
                <a:cs typeface="VHS Gothic" panose="00000400000000000000" pitchFamily="2" charset="0"/>
              </a:rPr>
              <a:t> </a:t>
            </a:r>
            <a:r>
              <a:rPr lang="de-CH" sz="2000" dirty="0" err="1">
                <a:solidFill>
                  <a:schemeClr val="bg1"/>
                </a:solidFill>
                <a:latin typeface="Retro Gaming" panose="00000400000000000000" pitchFamily="2" charset="0"/>
                <a:ea typeface="VHS Gothic" panose="00000400000000000000" pitchFamily="2" charset="0"/>
                <a:cs typeface="VHS Gothic" panose="00000400000000000000" pitchFamily="2" charset="0"/>
              </a:rPr>
              <a:t>Detection</a:t>
            </a:r>
            <a:endParaRPr lang="de-CH" sz="2000" dirty="0">
              <a:solidFill>
                <a:schemeClr val="bg1"/>
              </a:solidFill>
              <a:latin typeface="Retro Gaming" panose="00000400000000000000" pitchFamily="2" charset="0"/>
              <a:ea typeface="VHS Gothic" panose="00000400000000000000" pitchFamily="2" charset="0"/>
              <a:cs typeface="VHS Gothic" panose="00000400000000000000" pitchFamily="2" charset="0"/>
            </a:endParaRPr>
          </a:p>
          <a:p>
            <a:pPr marL="0" indent="0">
              <a:buNone/>
            </a:pPr>
            <a:endParaRPr lang="de-CH" dirty="0">
              <a:solidFill>
                <a:schemeClr val="bg1"/>
              </a:solidFill>
            </a:endParaRPr>
          </a:p>
          <a:p>
            <a:pPr marL="0" indent="0">
              <a:buNone/>
            </a:pPr>
            <a:endParaRPr lang="de-DE" dirty="0">
              <a:solidFill>
                <a:schemeClr val="bg1"/>
              </a:solidFill>
            </a:endParaRPr>
          </a:p>
          <a:p>
            <a:endParaRPr lang="de-DE" dirty="0">
              <a:solidFill>
                <a:schemeClr val="bg1"/>
              </a:solidFill>
            </a:endParaRPr>
          </a:p>
          <a:p>
            <a:endParaRPr lang="de-DE" dirty="0">
              <a:solidFill>
                <a:schemeClr val="bg1"/>
              </a:solidFill>
            </a:endParaRPr>
          </a:p>
        </p:txBody>
      </p:sp>
    </p:spTree>
    <p:extLst>
      <p:ext uri="{BB962C8B-B14F-4D97-AF65-F5344CB8AC3E}">
        <p14:creationId xmlns:p14="http://schemas.microsoft.com/office/powerpoint/2010/main" val="115372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00481 0.00185 L 0.01471 -0.01389 L 0.03008 -0.02546 L 0.04778 -0.01968 L 0.05872 -0.01181 L 0.07317 0.00764 L 0.08307 0.0294 L 0.37643 0.0294 " pathEditMode="relative" ptsTypes="AAAAAAAA">
                                      <p:cBhvr>
                                        <p:cTn id="6" dur="32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1136</Words>
  <Application>Microsoft Office PowerPoint</Application>
  <PresentationFormat>Breitbild</PresentationFormat>
  <Paragraphs>170</Paragraphs>
  <Slides>13</Slides>
  <Notes>11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13</vt:i4>
      </vt:variant>
    </vt:vector>
  </HeadingPairs>
  <TitlesOfParts>
    <vt:vector size="20" baseType="lpstr">
      <vt:lpstr>Aptos</vt:lpstr>
      <vt:lpstr>Aptos Display</vt:lpstr>
      <vt:lpstr>Arial</vt:lpstr>
      <vt:lpstr>Calibri</vt:lpstr>
      <vt:lpstr>Retro Gaming</vt:lpstr>
      <vt:lpstr>VHS Gothic</vt:lpstr>
      <vt:lpstr>Office Theme</vt:lpstr>
      <vt:lpstr>THINK OUTSIDE THE ROOM</vt:lpstr>
      <vt:lpstr>Team</vt:lpstr>
      <vt:lpstr>About the Game </vt:lpstr>
      <vt:lpstr>Level Design</vt:lpstr>
      <vt:lpstr>Charakters</vt:lpstr>
      <vt:lpstr>Networking</vt:lpstr>
      <vt:lpstr>Constraints &amp; Assumptions</vt:lpstr>
      <vt:lpstr>Functional Requirements</vt:lpstr>
      <vt:lpstr>Non-Functional Requirements</vt:lpstr>
      <vt:lpstr>Project Planning &amp; Progress</vt:lpstr>
      <vt:lpstr>Project Planning &amp; Progress</vt:lpstr>
      <vt:lpstr> Timeline</vt:lpstr>
      <vt:lpstr>THANK YOU FOR YOUR ATTENTION  Game Director: Us Music Director: None- because it’s a PowerPoint, not a game Lead Programmer: G Story &amp; Script: Desperation, coffee and looming deadlines Bug Testing: Everyone who corrected a typo  Special Thanks to My Laptop for not crashing (yet) The audience for pretending to listen The WiFi for hopefolly staying connected  Powered by last minute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Aiysha Frutiger</dc:creator>
  <cp:lastModifiedBy>William Tran</cp:lastModifiedBy>
  <cp:revision>3</cp:revision>
  <dcterms:created xsi:type="dcterms:W3CDTF">2025-02-27T11:29:40Z</dcterms:created>
  <dcterms:modified xsi:type="dcterms:W3CDTF">2025-03-06T09:53:02Z</dcterms:modified>
</cp:coreProperties>
</file>