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8" r:id="rId4"/>
    <p:sldId id="261" r:id="rId5"/>
    <p:sldId id="262" r:id="rId6"/>
    <p:sldId id="259" r:id="rId7"/>
    <p:sldId id="264" r:id="rId8"/>
    <p:sldId id="268" r:id="rId9"/>
    <p:sldId id="269" r:id="rId10"/>
    <p:sldId id="260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21"/>
    <a:srgbClr val="BAB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140C5-E9A8-4B05-A31F-242A72305AA1}" v="1405" dt="2025-03-05T12:29:41.805"/>
    <p1510:client id="{9E9F0BBA-61FD-F86C-06C6-F40D37041C49}" v="47" dt="2025-03-05T11:57:29.547"/>
    <p1510:client id="{F4109E1F-1E1D-4000-B2EA-2EA2A6B2C9B9}" v="23" dt="2025-03-04T17:40:43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09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CE768-00B0-484D-88B6-55443FF83DC7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01A89-DBFB-4F6A-83EE-ADE86D57FE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47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277A2-4A97-A02D-E381-8C2B2FAC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6C7512-1C29-713B-CEE9-59443B817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4D769-008A-F801-C2C8-1DEAA6683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EE81C-69CE-E8FD-9792-FF6740D04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503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608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B8DB9-DE93-68F6-3022-E1D32503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C7C335-4851-9917-2CFB-016414BF5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934621-4A75-451E-10F6-098C20415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game is built using </a:t>
            </a:r>
            <a:r>
              <a:rPr lang="en-US" b="1"/>
              <a:t>Java 21</a:t>
            </a:r>
            <a:r>
              <a:rPr lang="en-US"/>
              <a:t> and relies on a </a:t>
            </a:r>
            <a:r>
              <a:rPr lang="en-US" b="1"/>
              <a:t>text-based network protocol</a:t>
            </a:r>
            <a:r>
              <a:rPr lang="en-US"/>
              <a:t> for efficient communication. It is optimized for </a:t>
            </a:r>
            <a:r>
              <a:rPr lang="en-US" b="1"/>
              <a:t>standard hardware</a:t>
            </a:r>
            <a:r>
              <a:rPr lang="en-US"/>
              <a:t> and runs within a </a:t>
            </a:r>
            <a:r>
              <a:rPr lang="en-US" b="1"/>
              <a:t>university-controlled network</a:t>
            </a:r>
            <a:r>
              <a:rPr lang="en-US"/>
              <a:t>. Security is a top priority, with </a:t>
            </a:r>
            <a:r>
              <a:rPr lang="en-US" b="1"/>
              <a:t>encrypted authentication and communication</a:t>
            </a:r>
            <a:r>
              <a:rPr lang="en-US"/>
              <a:t> ensuring a safe multiplayer experience.</a:t>
            </a:r>
            <a:br>
              <a:rPr lang="en-US"/>
            </a:br>
            <a:br>
              <a:rPr lang="en-US"/>
            </a:br>
            <a:br>
              <a:rPr lang="de-CH">
                <a:cs typeface="+mn-lt"/>
              </a:rPr>
            </a:br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D74A9-2556-BF13-8B2B-483B00DB2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690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AE97-965F-67BB-B262-2E5EACCA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0889D-0C95-9586-8386-F81A89FA7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7D9B8-C6A4-40AE-2AE4-9EFAA34ED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ensure a seamless and immersive gaming experience, our system is built on the following core functionalities:</a:t>
            </a:r>
          </a:p>
          <a:p>
            <a:r>
              <a:rPr lang="en-US"/>
              <a:t>🎯 </a:t>
            </a:r>
            <a:r>
              <a:rPr lang="en-US" b="1"/>
              <a:t>Robust Client-Server Architecture</a:t>
            </a:r>
            <a:r>
              <a:rPr lang="en-US"/>
              <a:t> </a:t>
            </a:r>
            <a:r>
              <a:rPr lang="en-US" i="1"/>
              <a:t>(F10)</a:t>
            </a:r>
            <a:br>
              <a:rPr lang="en-US"/>
            </a:br>
            <a:r>
              <a:rPr lang="en-US"/>
              <a:t>A custom-built </a:t>
            </a:r>
            <a:r>
              <a:rPr lang="en-US" b="1"/>
              <a:t>client-server connection</a:t>
            </a:r>
            <a:r>
              <a:rPr lang="en-US"/>
              <a:t> with an optimized </a:t>
            </a:r>
            <a:r>
              <a:rPr lang="en-US" b="1"/>
              <a:t>text-based protocol</a:t>
            </a:r>
            <a:r>
              <a:rPr lang="en-US"/>
              <a:t> ensures efficient communication and real-time responsiveness.</a:t>
            </a:r>
          </a:p>
          <a:p>
            <a:r>
              <a:rPr lang="en-US"/>
              <a:t>🔑 </a:t>
            </a:r>
            <a:r>
              <a:rPr lang="en-US" b="1"/>
              <a:t>User Authentication &amp; Lobby System</a:t>
            </a:r>
            <a:r>
              <a:rPr lang="en-US"/>
              <a:t> </a:t>
            </a:r>
            <a:r>
              <a:rPr lang="en-US" i="1"/>
              <a:t>(F11)</a:t>
            </a:r>
            <a:br>
              <a:rPr lang="en-US"/>
            </a:br>
            <a:r>
              <a:rPr lang="en-US"/>
              <a:t>Players can securely log in and join </a:t>
            </a:r>
            <a:r>
              <a:rPr lang="en-US" b="1"/>
              <a:t>game lobbies</a:t>
            </a:r>
            <a:r>
              <a:rPr lang="en-US"/>
              <a:t>, allowing smooth matchmaking and session management.</a:t>
            </a:r>
          </a:p>
          <a:p>
            <a:r>
              <a:rPr lang="en-US"/>
              <a:t>⚡ </a:t>
            </a:r>
            <a:r>
              <a:rPr lang="en-US" b="1"/>
              <a:t>Real-Time Gameplay Synchronization</a:t>
            </a:r>
            <a:r>
              <a:rPr lang="en-US"/>
              <a:t> </a:t>
            </a:r>
            <a:r>
              <a:rPr lang="en-US" i="1"/>
              <a:t>(F20)</a:t>
            </a:r>
            <a:br>
              <a:rPr lang="en-US"/>
            </a:br>
            <a:r>
              <a:rPr lang="en-US"/>
              <a:t>Every action is transmitted with minimal latency, ensuring a fluid and responsive </a:t>
            </a:r>
            <a:r>
              <a:rPr lang="en-US" b="1"/>
              <a:t>multiplayer experience</a:t>
            </a:r>
            <a:r>
              <a:rPr lang="en-US"/>
              <a:t>.</a:t>
            </a:r>
          </a:p>
          <a:p>
            <a:r>
              <a:rPr lang="en-US"/>
              <a:t>🎮 </a:t>
            </a:r>
            <a:r>
              <a:rPr lang="en-US" b="1"/>
              <a:t>Role-Specific Actions for Escapers</a:t>
            </a:r>
            <a:r>
              <a:rPr lang="en-US"/>
              <a:t> </a:t>
            </a:r>
            <a:r>
              <a:rPr lang="en-US" i="1"/>
              <a:t>(F21)</a:t>
            </a:r>
            <a:br>
              <a:rPr lang="en-US"/>
            </a:br>
            <a:r>
              <a:rPr lang="en-US"/>
              <a:t>Each player controlling the </a:t>
            </a:r>
            <a:r>
              <a:rPr lang="en-US" b="1"/>
              <a:t>Escaper</a:t>
            </a:r>
            <a:r>
              <a:rPr lang="en-US"/>
              <a:t> has a unique role—requiring precise coordination to navigate the game successfully.</a:t>
            </a:r>
          </a:p>
          <a:p>
            <a:r>
              <a:rPr lang="en-US"/>
              <a:t>📷 </a:t>
            </a:r>
            <a:r>
              <a:rPr lang="en-US" b="1"/>
              <a:t>Dynamic Camera System</a:t>
            </a:r>
            <a:r>
              <a:rPr lang="en-US"/>
              <a:t> </a:t>
            </a:r>
            <a:r>
              <a:rPr lang="en-US" i="1"/>
              <a:t>(F22)</a:t>
            </a:r>
            <a:br>
              <a:rPr lang="en-US"/>
            </a:br>
            <a:r>
              <a:rPr lang="en-US"/>
              <a:t>A smart, </a:t>
            </a:r>
            <a:r>
              <a:rPr lang="en-US" b="1"/>
              <a:t>adaptive camera system</a:t>
            </a:r>
            <a:r>
              <a:rPr lang="en-US"/>
              <a:t> keeps the action in focus, enhancing the player experience by ensuring visibility of critical gameplay elements.</a:t>
            </a:r>
          </a:p>
          <a:p>
            <a:r>
              <a:rPr lang="en-US"/>
              <a:t>🏆 </a:t>
            </a:r>
            <a:r>
              <a:rPr lang="en-US" b="1"/>
              <a:t>Game State Management</a:t>
            </a:r>
            <a:r>
              <a:rPr lang="en-US"/>
              <a:t> </a:t>
            </a:r>
            <a:r>
              <a:rPr lang="en-US" i="1"/>
              <a:t>(F30)</a:t>
            </a:r>
            <a:br>
              <a:rPr lang="en-US"/>
            </a:br>
            <a:r>
              <a:rPr lang="en-US"/>
              <a:t>Real-time handling of </a:t>
            </a:r>
            <a:r>
              <a:rPr lang="en-US" b="1"/>
              <a:t>collisions, win/loss conditions, and state persistence</a:t>
            </a:r>
            <a:r>
              <a:rPr lang="en-US"/>
              <a:t> ensures fair and accurate game mechanics.</a:t>
            </a:r>
          </a:p>
          <a:p>
            <a:r>
              <a:rPr lang="en-US"/>
              <a:t>💬 </a:t>
            </a:r>
            <a:r>
              <a:rPr lang="en-US" b="1"/>
              <a:t>In-Game &amp; Lobby Chat Support</a:t>
            </a:r>
            <a:r>
              <a:rPr lang="en-US"/>
              <a:t> </a:t>
            </a:r>
            <a:r>
              <a:rPr lang="en-US" i="1"/>
              <a:t>(F40)</a:t>
            </a:r>
            <a:br>
              <a:rPr lang="en-US"/>
            </a:br>
            <a:r>
              <a:rPr lang="en-US"/>
              <a:t>A built-in </a:t>
            </a:r>
            <a:r>
              <a:rPr lang="en-US" b="1"/>
              <a:t>communication system</a:t>
            </a:r>
            <a:r>
              <a:rPr lang="en-US"/>
              <a:t> allows players to strategize before and during the game, fostering teamwork and interaction.</a:t>
            </a:r>
          </a:p>
          <a:p>
            <a:br>
              <a:rPr lang="de-CH">
                <a:cs typeface="+mn-lt"/>
              </a:rPr>
            </a:br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0A62D-B38E-744B-8827-AE824D67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957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54AAC-948B-C7A8-EBC9-01610305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37990-017B-A261-9BCA-36EBC0033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0FA7D-F8BB-C989-7ABA-8622FAD32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Neben den funktionalen Aspekten muss unser System auch </a:t>
            </a:r>
            <a:r>
              <a:rPr lang="de-DE" b="1"/>
              <a:t>technische und leistungsbezogene Anforderungen</a:t>
            </a:r>
            <a:r>
              <a:rPr lang="de-DE"/>
              <a:t> erfüllen, um ein reibungsloses und sicheres Spielerlebnis zu garantieren:</a:t>
            </a:r>
          </a:p>
          <a:p>
            <a:r>
              <a:rPr lang="de-DE"/>
              <a:t>🚀 </a:t>
            </a:r>
            <a:r>
              <a:rPr lang="de-DE" b="1"/>
              <a:t>Smooth Performance – 30 FPS </a:t>
            </a:r>
            <a:r>
              <a:rPr lang="de-DE" b="1" err="1"/>
              <a:t>Stability</a:t>
            </a:r>
            <a:br>
              <a:rPr lang="de-DE"/>
            </a:br>
            <a:r>
              <a:rPr lang="de-DE"/>
              <a:t>Unser Spiel ist für </a:t>
            </a:r>
            <a:r>
              <a:rPr lang="de-DE" b="1"/>
              <a:t>flüssige 30 FPS</a:t>
            </a:r>
            <a:r>
              <a:rPr lang="de-DE"/>
              <a:t> optimiert, um ein konsistentes und reaktionsschnelles Spielerlebnis zu gewährleisten.</a:t>
            </a:r>
          </a:p>
          <a:p>
            <a:r>
              <a:rPr lang="de-DE"/>
              <a:t>📈 </a:t>
            </a:r>
            <a:r>
              <a:rPr lang="de-DE" b="1" err="1"/>
              <a:t>Scalability</a:t>
            </a:r>
            <a:r>
              <a:rPr lang="de-DE" b="1"/>
              <a:t> </a:t>
            </a:r>
            <a:r>
              <a:rPr lang="de-DE" b="1" err="1"/>
              <a:t>for</a:t>
            </a:r>
            <a:r>
              <a:rPr lang="de-DE" b="1"/>
              <a:t> Multiple Sessions</a:t>
            </a:r>
            <a:br>
              <a:rPr lang="de-DE"/>
            </a:br>
            <a:r>
              <a:rPr lang="de-DE"/>
              <a:t>Die Server-Architektur ermöglicht </a:t>
            </a:r>
            <a:r>
              <a:rPr lang="de-DE" b="1"/>
              <a:t>gleichzeitige Spiele</a:t>
            </a:r>
            <a:r>
              <a:rPr lang="de-DE"/>
              <a:t> und eine effiziente Ressourcennutzung, um mehrere Spielsessions parallel zu verwalten.</a:t>
            </a:r>
          </a:p>
          <a:p>
            <a:r>
              <a:rPr lang="de-DE"/>
              <a:t>🔒 </a:t>
            </a:r>
            <a:r>
              <a:rPr lang="de-DE" b="1"/>
              <a:t>Secure Authentication &amp; </a:t>
            </a:r>
            <a:r>
              <a:rPr lang="de-DE" b="1" err="1"/>
              <a:t>Encrypted</a:t>
            </a:r>
            <a:r>
              <a:rPr lang="de-DE" b="1"/>
              <a:t> Communication</a:t>
            </a:r>
            <a:br>
              <a:rPr lang="de-DE"/>
            </a:br>
            <a:r>
              <a:rPr lang="de-DE"/>
              <a:t>Spielerdaten und Kommunikation sind durch </a:t>
            </a:r>
            <a:r>
              <a:rPr lang="de-DE" b="1"/>
              <a:t>verschlüsselte Authentifizierung und gesicherte Netzwerkverbindungen</a:t>
            </a:r>
            <a:r>
              <a:rPr lang="de-DE"/>
              <a:t> geschützt, um Datenschutz und Sicherheit zu gewährleisten.</a:t>
            </a:r>
          </a:p>
          <a:p>
            <a:r>
              <a:rPr lang="de-DE"/>
              <a:t>🎯 </a:t>
            </a:r>
            <a:r>
              <a:rPr lang="de-DE" b="1" err="1"/>
              <a:t>Accurate</a:t>
            </a:r>
            <a:r>
              <a:rPr lang="de-DE" b="1"/>
              <a:t> </a:t>
            </a:r>
            <a:r>
              <a:rPr lang="de-DE" b="1" err="1"/>
              <a:t>Collision</a:t>
            </a:r>
            <a:r>
              <a:rPr lang="de-DE" b="1"/>
              <a:t> </a:t>
            </a:r>
            <a:r>
              <a:rPr lang="de-DE" b="1" err="1"/>
              <a:t>Detection</a:t>
            </a:r>
            <a:br>
              <a:rPr lang="de-DE"/>
            </a:br>
            <a:r>
              <a:rPr lang="de-DE"/>
              <a:t>Eine präzise </a:t>
            </a:r>
            <a:r>
              <a:rPr lang="de-DE" b="1"/>
              <a:t>Kollisionserkennung</a:t>
            </a:r>
            <a:r>
              <a:rPr lang="de-DE"/>
              <a:t> sorgt für realistische Interaktionen zwischen Charakteren, Hindernissen und der Umgebung.</a:t>
            </a:r>
          </a:p>
          <a:p>
            <a:r>
              <a:rPr lang="de-DE"/>
              <a:t>🖥 </a:t>
            </a:r>
            <a:r>
              <a:rPr lang="de-DE" b="1" err="1"/>
              <a:t>Optimized</a:t>
            </a:r>
            <a:r>
              <a:rPr lang="de-DE" b="1"/>
              <a:t> </a:t>
            </a:r>
            <a:r>
              <a:rPr lang="de-DE" b="1" err="1"/>
              <a:t>for</a:t>
            </a:r>
            <a:r>
              <a:rPr lang="de-DE" b="1"/>
              <a:t> Standard Hardware</a:t>
            </a:r>
            <a:br>
              <a:rPr lang="de-DE"/>
            </a:br>
            <a:r>
              <a:rPr lang="de-DE"/>
              <a:t>Das Spiel ist so konzipiert, dass es auf </a:t>
            </a:r>
            <a:r>
              <a:rPr lang="de-DE" b="1"/>
              <a:t>gängigen Endgeräten</a:t>
            </a:r>
            <a:r>
              <a:rPr lang="de-DE"/>
              <a:t> problemlos läuft, ohne spezielle Hardware-Anforderungen.</a:t>
            </a:r>
          </a:p>
          <a:p>
            <a:r>
              <a:rPr lang="de-DE"/>
              <a:t>🌐 </a:t>
            </a:r>
            <a:r>
              <a:rPr lang="de-DE" b="1" err="1"/>
              <a:t>Stable</a:t>
            </a:r>
            <a:r>
              <a:rPr lang="de-DE" b="1"/>
              <a:t> Network Connection </a:t>
            </a:r>
            <a:r>
              <a:rPr lang="de-DE" b="1" err="1"/>
              <a:t>Assumption</a:t>
            </a:r>
            <a:br>
              <a:rPr lang="de-DE"/>
            </a:br>
            <a:r>
              <a:rPr lang="de-DE"/>
              <a:t>Für eine zuverlässige Performance setzen wir eine </a:t>
            </a:r>
            <a:r>
              <a:rPr lang="de-DE" b="1"/>
              <a:t>stabile Internetverbindung</a:t>
            </a:r>
            <a:r>
              <a:rPr lang="de-DE"/>
              <a:t> voraus, insbesondere innerhalb des </a:t>
            </a:r>
            <a:r>
              <a:rPr lang="de-DE" b="1"/>
              <a:t>universitären Netzwerks</a:t>
            </a:r>
            <a:r>
              <a:rPr lang="de-DE"/>
              <a:t>.</a:t>
            </a:r>
          </a:p>
          <a:p>
            <a:r>
              <a:rPr lang="de-DE"/>
              <a:t>Diese Anforderungen stellen sicher, dass </a:t>
            </a:r>
            <a:r>
              <a:rPr lang="de-DE" b="1"/>
              <a:t>Escape Room Game</a:t>
            </a:r>
            <a:r>
              <a:rPr lang="de-DE"/>
              <a:t> nicht nur technisch funktioniert, sondern auch ein </a:t>
            </a:r>
            <a:r>
              <a:rPr lang="de-DE" b="1"/>
              <a:t>stabiles, sicheres und zugängliches Spielerlebnis</a:t>
            </a:r>
            <a:r>
              <a:rPr lang="de-DE"/>
              <a:t> bietet.</a:t>
            </a:r>
          </a:p>
          <a:p>
            <a:br>
              <a:rPr lang="de-CH">
                <a:cs typeface="+mn-lt"/>
              </a:rPr>
            </a:br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B5A9-8FBC-4CFF-E2A2-EBDDDDCDC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248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6445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575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601A89-DBFB-4F6A-83EE-ADE86D57FE12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368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4159-7B99-E9C2-9C5F-B32036825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8E6F-05A6-BB91-3422-D8F63D9D6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8C19D-C135-9FB2-53FD-8148FE35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AE53-3CD5-661D-0960-0FAFCDEF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9D32-80D6-AC2B-AA39-8592719B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935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7E70-72F9-A8A4-C428-2F896791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78A7D9-D8D5-12EE-F033-1DC3F54DE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EBD4F-D9D2-278E-F939-D67A25D5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F0B1-C18E-CD05-9996-E291E5B3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35C3-9681-8FDB-D766-3F7D96D4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6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B8539-56FD-CD71-D2E8-2278F9826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CCFA6-4236-C602-0945-F164046B0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C06F3-14DD-97F6-DEA7-218B262F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D9B5-6AA4-45ED-F3C6-74C91EC6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EB28-3407-87C0-586C-F58A3303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431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2AAB-A41F-ACDE-63B1-E2D9286A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0F56-9122-9F63-F103-B92E58ED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4C61-794C-15D1-E07C-CDF9F759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297E-8B28-3D8A-55A3-27E7C5E0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8B36B-AB19-98A7-6AAB-6E629ECA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217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D5E2-AEF7-6112-74DB-B5044BCB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66AB5-8B34-2BCD-5BA8-FB0D70D92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E38F-189F-8F91-F31D-316C11F4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2D71-93DC-E4E1-8014-02DFA422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1EAF-B0F3-0067-195D-B4A653B7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431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2FB7-501D-DFAE-9214-71583F06F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1550-C532-4616-D394-49983124D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6F7E1-5D3D-9DC0-F8E1-4E0C570D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6BB-1CCF-E17E-0C86-21C32892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B530-556D-C641-388E-70715E56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E69A6-124C-FCC8-EDE4-E7CE1BFB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35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8413-9FE8-67C8-02B5-9F8AEF58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BFE8-33CD-1DC6-7EAD-77A5C23C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FC0F0-0D74-5C96-7BA8-D4B313760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F1EDE-5F44-4EE3-667F-33CE662A3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42B5F-4F6B-EDE2-77B8-1C14F249A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168DE-7A27-822C-803D-0F827853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AAB00-2B80-B3BB-1AE7-7979FE04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71D52-C7F7-C2C3-1F4D-3DB7D3D2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174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7A63-3AD3-109B-E804-5A651878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CDC9D-6252-04D5-1681-43F8945C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1D58B-0695-4EF7-67A4-82632B1E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BDA14-FCFF-6404-B4F1-FD7FDF51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390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B4C5-C79E-C94E-D5AA-FF2BCBA7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72D0D-32DB-0D43-7AE1-61074EAB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D3130-8B7E-84E0-DA6E-BD774AF58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79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D7A1-0186-F53A-EC07-A6E47A26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CA26-9F50-6459-A052-249F2034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CA264-9A01-296D-FAE9-E9ED498D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1C74E-1B09-ABC0-FF9E-4605476F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D13E-2135-F5F1-E5F4-A57415A2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4ED1E-AA62-3EEA-FC49-01C9E057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79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A9B0-4CFD-0448-C37E-FFD1CF2E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1E7D5-A4F9-BF04-F1E7-BDBC059B2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9E655-BEDE-BA8F-0E54-73A43A9F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E0529-FFFB-6D57-12BF-1D7B52E3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F509E-E675-FDCD-DE3B-608BD114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3F52-7B1A-9D1E-C396-249D9249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90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990EE-73F4-6FB7-ABD6-BBB4E049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B0AC-1669-DA29-3ABF-C34234B0F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8F21-A7DF-CCA9-BC43-50E26B4A2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F94B5-1319-41D7-9002-A4F9A997663F}" type="datetimeFigureOut">
              <a:rPr lang="de-CH" smtClean="0"/>
              <a:t>05.03.2025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36DC-53DE-F566-8407-64EB6637B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06D7-6D08-FB58-4313-C6248091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5E7D0-C046-4523-A0B8-D6D6F6672EF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55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, PC-Spiel, Spielesoftware, Digitales Compositing enthält.&#10;&#10;KI-generierte Inhalte können fehlerhaft sein.">
            <a:extLst>
              <a:ext uri="{FF2B5EF4-FFF2-40B4-BE49-F238E27FC236}">
                <a16:creationId xmlns:a16="http://schemas.microsoft.com/office/drawing/2014/main" id="{1058C8C8-B913-3AB2-4B08-D74FA4AA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76" r="876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E033D-833D-1285-74B5-795E548B6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7938"/>
            <a:ext cx="9144000" cy="2900518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THINK OUTSIDE THE 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DC43-1730-72E4-6B84-8C3A5C16E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CH" sz="11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Senanur</a:t>
            </a:r>
            <a:r>
              <a:rPr lang="de-CH" sz="11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Ates</a:t>
            </a:r>
          </a:p>
          <a:p>
            <a:r>
              <a:rPr lang="de-CH" sz="11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Aiysha Frutiger  </a:t>
            </a:r>
          </a:p>
          <a:p>
            <a:r>
              <a:rPr lang="de-CH" sz="11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Illia </a:t>
            </a:r>
            <a:r>
              <a:rPr lang="de-CH" sz="11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Solohub</a:t>
            </a:r>
            <a:endParaRPr lang="de-CH" sz="1100">
              <a:solidFill>
                <a:srgbClr val="FFFFFF"/>
              </a:solidFill>
              <a:latin typeface="Retro Gaming" panose="00000400000000000000" pitchFamily="2" charset="0"/>
              <a:cs typeface="Minecraftia" panose="00000400000000000000" pitchFamily="2" charset="0"/>
            </a:endParaRPr>
          </a:p>
          <a:p>
            <a:r>
              <a:rPr lang="de-CH" sz="11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William Tran</a:t>
            </a:r>
          </a:p>
          <a:p>
            <a:endParaRPr lang="de-CH" sz="1100">
              <a:solidFill>
                <a:srgbClr val="FFFFFF"/>
              </a:solidFill>
            </a:endParaRPr>
          </a:p>
          <a:p>
            <a:endParaRPr lang="de-CH" sz="1100">
              <a:solidFill>
                <a:srgbClr val="FFFFFF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5FEAE4-5AB9-1247-717A-C7FD8CC1E4AB}"/>
              </a:ext>
            </a:extLst>
          </p:cNvPr>
          <p:cNvSpPr txBox="1"/>
          <p:nvPr/>
        </p:nvSpPr>
        <p:spPr>
          <a:xfrm>
            <a:off x="8271127" y="3431018"/>
            <a:ext cx="32200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err="1"/>
              <a:t>by</a:t>
            </a:r>
            <a:r>
              <a:rPr lang="de-DE" sz="2800"/>
              <a:t>  WISA</a:t>
            </a:r>
          </a:p>
        </p:txBody>
      </p:sp>
    </p:spTree>
    <p:extLst>
      <p:ext uri="{BB962C8B-B14F-4D97-AF65-F5344CB8AC3E}">
        <p14:creationId xmlns:p14="http://schemas.microsoft.com/office/powerpoint/2010/main" val="2902803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E1CA996-E4A9-F681-AD72-50521991C856}"/>
              </a:ext>
            </a:extLst>
          </p:cNvPr>
          <p:cNvGrpSpPr/>
          <p:nvPr/>
        </p:nvGrpSpPr>
        <p:grpSpPr>
          <a:xfrm>
            <a:off x="-1793252" y="4342473"/>
            <a:ext cx="1062453" cy="1491009"/>
            <a:chOff x="-1793252" y="4342473"/>
            <a:chExt cx="1062453" cy="1491009"/>
          </a:xfrm>
        </p:grpSpPr>
        <p:pic>
          <p:nvPicPr>
            <p:cNvPr id="5" name="Inhaltsplatzhalter 5" descr="Ein Bild, das Dunkelheit, Schwarz enthält.&#10;&#10;KI-generierte Inhalte können fehlerhaft sein.">
              <a:extLst>
                <a:ext uri="{FF2B5EF4-FFF2-40B4-BE49-F238E27FC236}">
                  <a16:creationId xmlns:a16="http://schemas.microsoft.com/office/drawing/2014/main" id="{86889A1A-531D-CBCF-15AD-C58578C90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299" t="3860" r="82959" b="69502"/>
            <a:stretch/>
          </p:blipFill>
          <p:spPr>
            <a:xfrm>
              <a:off x="-1793252" y="4342473"/>
              <a:ext cx="994651" cy="1491009"/>
            </a:xfrm>
            <a:prstGeom prst="rect">
              <a:avLst/>
            </a:prstGeom>
          </p:spPr>
        </p:pic>
        <p:pic>
          <p:nvPicPr>
            <p:cNvPr id="6" name="Grafik 5" descr="Ein Bild, das Dunkelheit, Schwarz, Nacht enthält.&#10;&#10;KI-generierte Inhalte können fehlerhaft sein.">
              <a:extLst>
                <a:ext uri="{FF2B5EF4-FFF2-40B4-BE49-F238E27FC236}">
                  <a16:creationId xmlns:a16="http://schemas.microsoft.com/office/drawing/2014/main" id="{85C80D92-3B0E-0DD5-A506-099A840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4" t="44954" r="81686" b="43540"/>
            <a:stretch/>
          </p:blipFill>
          <p:spPr>
            <a:xfrm>
              <a:off x="-1675679" y="4885716"/>
              <a:ext cx="944880" cy="690880"/>
            </a:xfrm>
            <a:prstGeom prst="rect">
              <a:avLst/>
            </a:prstGeom>
          </p:spPr>
        </p:pic>
      </p:grpSp>
      <p:pic>
        <p:nvPicPr>
          <p:cNvPr id="4" name="Grafik 3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BB98234A-F17E-AE5C-0FA6-9A0522054C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pic>
        <p:nvPicPr>
          <p:cNvPr id="8" name="Grafik 7" descr="Ein Bild, das Screenshot,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5C6DCC4-9A36-EC0D-5101-73E1B32E9E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2" t="1403" b="63437"/>
          <a:stretch/>
        </p:blipFill>
        <p:spPr>
          <a:xfrm>
            <a:off x="10416988" y="3713504"/>
            <a:ext cx="1873624" cy="21111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184E5A4-C0DB-BB7F-981C-54443664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>
                <a:solidFill>
                  <a:schemeClr val="bg1"/>
                </a:solidFill>
                <a:latin typeface="Retro Gaming" panose="00000400000000000000" pitchFamily="2" charset="0"/>
              </a:rPr>
              <a:t>Project </a:t>
            </a:r>
            <a:r>
              <a:rPr lang="de-DE" b="1" err="1">
                <a:solidFill>
                  <a:schemeClr val="bg1"/>
                </a:solidFill>
                <a:latin typeface="Retro Gaming" panose="00000400000000000000" pitchFamily="2" charset="0"/>
              </a:rPr>
              <a:t>Planning</a:t>
            </a:r>
            <a:r>
              <a:rPr lang="de-DE" b="1">
                <a:solidFill>
                  <a:schemeClr val="bg1"/>
                </a:solidFill>
                <a:latin typeface="Retro Gaming" panose="00000400000000000000" pitchFamily="2" charset="0"/>
              </a:rPr>
              <a:t> &amp; Progress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8FCD59-CEE5-91F2-5DBD-9E0F28AC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  <a:latin typeface="Retro Gaming" panose="00000400000000000000" pitchFamily="2" charset="0"/>
              </a:rPr>
              <a:t>What</a:t>
            </a: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etro Gaming" panose="00000400000000000000" pitchFamily="2" charset="0"/>
              </a:rPr>
              <a:t>have</a:t>
            </a: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etro Gaming" panose="00000400000000000000" pitchFamily="2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etro Gaming" panose="00000400000000000000" pitchFamily="2" charset="0"/>
              </a:rPr>
              <a:t>done</a:t>
            </a: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</a:rPr>
              <a:t> so </a:t>
            </a:r>
            <a:r>
              <a:rPr lang="de-DE" dirty="0" err="1">
                <a:solidFill>
                  <a:schemeClr val="bg1"/>
                </a:solidFill>
                <a:latin typeface="Retro Gaming" panose="00000400000000000000" pitchFamily="2" charset="0"/>
              </a:rPr>
              <a:t>far</a:t>
            </a: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</a:rPr>
              <a:t>?</a:t>
            </a:r>
          </a:p>
          <a:p>
            <a:pPr>
              <a:buNone/>
            </a:pPr>
            <a:endParaRPr lang="de-DE" dirty="0">
              <a:solidFill>
                <a:schemeClr val="bg1"/>
              </a:solidFill>
              <a:latin typeface="Retro Gaming" panose="00000400000000000000" pitchFamily="2" charset="0"/>
              <a:ea typeface="+mn-lt"/>
              <a:cs typeface="+mn-lt"/>
            </a:endParaRPr>
          </a:p>
          <a:p>
            <a:pPr>
              <a:lnSpc>
                <a:spcPct val="150000"/>
              </a:lnSpc>
              <a:buBlip>
                <a:blip r:embed="rId7"/>
              </a:buBlip>
            </a:pP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Different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project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ideas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were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discussed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.</a:t>
            </a:r>
            <a:endParaRPr lang="en-US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>
              <a:lnSpc>
                <a:spcPct val="150000"/>
              </a:lnSpc>
              <a:buBlip>
                <a:blip r:embed="rId7"/>
              </a:buBlip>
            </a:pP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A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common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project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idea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was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agreed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upon.</a:t>
            </a:r>
          </a:p>
          <a:p>
            <a:pPr>
              <a:lnSpc>
                <a:spcPct val="150000"/>
              </a:lnSpc>
              <a:buBlip>
                <a:blip r:embed="rId7"/>
              </a:buBlip>
            </a:pP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Who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is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good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at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what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?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We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analyzed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distribution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of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tasks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  <a:buBlip>
                <a:blip r:embed="rId7"/>
              </a:buBlip>
            </a:pP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Everyone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did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general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research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on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project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and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we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shared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our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research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with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each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other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.</a:t>
            </a:r>
          </a:p>
          <a:p>
            <a:pPr>
              <a:lnSpc>
                <a:spcPct val="150000"/>
              </a:lnSpc>
              <a:buBlip>
                <a:blip r:embed="rId7"/>
              </a:buBlip>
            </a:pP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The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roadmap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for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Milestone 1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has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been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created</a:t>
            </a: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.</a:t>
            </a:r>
          </a:p>
          <a:p>
            <a:endParaRPr lang="de-DE" dirty="0">
              <a:solidFill>
                <a:schemeClr val="bg1"/>
              </a:solidFill>
              <a:latin typeface="Retro Gaming" panose="00000400000000000000" pitchFamily="2" charset="0"/>
            </a:endParaRPr>
          </a:p>
          <a:p>
            <a:endParaRPr lang="de-DE" dirty="0">
              <a:solidFill>
                <a:schemeClr val="bg1"/>
              </a:solidFill>
              <a:latin typeface="Retro Gaming" panose="00000400000000000000" pitchFamily="2" charset="0"/>
            </a:endParaRPr>
          </a:p>
          <a:p>
            <a:endParaRPr lang="de-DE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45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0.52656 0.00185 L 0.53321 -0.01667 L 0.54857 -0.04144 L 0.5586 -0.04468 L 0.57826 -0.04769 L 0.59818 -0.04283 L 0.60482 -0.03797 " pathEditMode="relative" rAng="0" ptsTypes="AAAAAAAA">
                                      <p:cBhvr>
                                        <p:cTn id="6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34" y="-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143F9A3-7A51-9CBE-04E7-F0ED66BE2D6D}"/>
              </a:ext>
            </a:extLst>
          </p:cNvPr>
          <p:cNvGrpSpPr/>
          <p:nvPr/>
        </p:nvGrpSpPr>
        <p:grpSpPr>
          <a:xfrm>
            <a:off x="5656696" y="4023593"/>
            <a:ext cx="1062453" cy="1491009"/>
            <a:chOff x="-1793252" y="4342473"/>
            <a:chExt cx="1062453" cy="1491009"/>
          </a:xfrm>
        </p:grpSpPr>
        <p:pic>
          <p:nvPicPr>
            <p:cNvPr id="14" name="Inhaltsplatzhalter 5" descr="Ein Bild, das Dunkelheit, Schwarz enthält.&#10;&#10;KI-generierte Inhalte können fehlerhaft sein.">
              <a:extLst>
                <a:ext uri="{FF2B5EF4-FFF2-40B4-BE49-F238E27FC236}">
                  <a16:creationId xmlns:a16="http://schemas.microsoft.com/office/drawing/2014/main" id="{84AB4944-3176-B913-6893-CDD557215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299" t="3860" r="82959" b="69502"/>
            <a:stretch/>
          </p:blipFill>
          <p:spPr>
            <a:xfrm>
              <a:off x="-1793252" y="4342473"/>
              <a:ext cx="994651" cy="1491009"/>
            </a:xfrm>
            <a:prstGeom prst="rect">
              <a:avLst/>
            </a:prstGeom>
          </p:spPr>
        </p:pic>
        <p:pic>
          <p:nvPicPr>
            <p:cNvPr id="15" name="Grafik 14" descr="Ein Bild, das Dunkelheit, Schwarz, Nacht enthält.&#10;&#10;KI-generierte Inhalte können fehlerhaft sein.">
              <a:extLst>
                <a:ext uri="{FF2B5EF4-FFF2-40B4-BE49-F238E27FC236}">
                  <a16:creationId xmlns:a16="http://schemas.microsoft.com/office/drawing/2014/main" id="{6E861890-7648-35B7-8405-24E685F3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4" t="44954" r="81686" b="43540"/>
            <a:stretch/>
          </p:blipFill>
          <p:spPr>
            <a:xfrm>
              <a:off x="-1675679" y="4885716"/>
              <a:ext cx="944880" cy="690880"/>
            </a:xfrm>
            <a:prstGeom prst="rect">
              <a:avLst/>
            </a:prstGeom>
          </p:spPr>
        </p:pic>
      </p:grpSp>
      <p:pic>
        <p:nvPicPr>
          <p:cNvPr id="11" name="Grafik 10" descr="Ein Bild, das Screenshot,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F203252-13F5-1B1E-A0D6-C67A158DC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2" t="1403" b="63437"/>
          <a:stretch/>
        </p:blipFill>
        <p:spPr>
          <a:xfrm>
            <a:off x="10416988" y="3713504"/>
            <a:ext cx="1873624" cy="2111189"/>
          </a:xfrm>
          <a:prstGeom prst="rect">
            <a:avLst/>
          </a:prstGeom>
        </p:spPr>
      </p:pic>
      <p:pic>
        <p:nvPicPr>
          <p:cNvPr id="4" name="Grafik 3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74CEC796-6C0D-22DF-651E-45DAEF10D0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57A1C1-0768-37C6-4A26-5C13182E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Project </a:t>
            </a:r>
            <a:r>
              <a:rPr lang="de-DE" err="1">
                <a:solidFill>
                  <a:schemeClr val="bg1"/>
                </a:solidFill>
                <a:latin typeface="Retro Gaming" panose="00000400000000000000" pitchFamily="2" charset="0"/>
              </a:rPr>
              <a:t>Planning</a:t>
            </a:r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 &amp; Progress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0F899B-03FE-A3A2-CACF-36D669A4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35"/>
            <a:ext cx="105156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What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future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plans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?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We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will </a:t>
            </a:r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implement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</a:t>
            </a:r>
            <a:r>
              <a:rPr lang="de-DE" sz="2000" b="1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Login &amp; Logout </a:t>
            </a:r>
            <a:r>
              <a:rPr lang="de-DE" sz="2000" b="1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system</a:t>
            </a:r>
            <a:r>
              <a:rPr lang="de-DE" sz="2000" b="1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.</a:t>
            </a:r>
            <a:endParaRPr lang="de-DE" sz="2000" dirty="0">
              <a:solidFill>
                <a:schemeClr val="bg1"/>
              </a:solidFill>
              <a:latin typeface="Retro Gaming"/>
              <a:ea typeface="+mn-lt"/>
              <a:cs typeface="+mn-lt"/>
            </a:endParaRPr>
          </a:p>
          <a:p>
            <a:endParaRPr lang="de-DE" sz="2000" b="1" dirty="0">
              <a:solidFill>
                <a:schemeClr val="bg1"/>
              </a:solidFill>
              <a:latin typeface="Retro Gaming"/>
              <a:ea typeface="+mn-lt"/>
              <a:cs typeface="+mn-lt"/>
            </a:endParaRPr>
          </a:p>
          <a:p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We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will handle </a:t>
            </a:r>
            <a:r>
              <a:rPr lang="de-DE" sz="2000" b="1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Ping &amp; Pong </a:t>
            </a:r>
            <a:r>
              <a:rPr lang="de-DE" sz="2000" b="1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message</a:t>
            </a:r>
            <a:r>
              <a:rPr lang="de-DE" sz="2000" b="1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processing</a:t>
            </a:r>
            <a:r>
              <a:rPr lang="de-DE" sz="2000" b="1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.</a:t>
            </a:r>
            <a:endParaRPr lang="de-DE" sz="2000" b="1" dirty="0">
              <a:solidFill>
                <a:schemeClr val="bg1"/>
              </a:solidFill>
              <a:latin typeface="Retro Gaming"/>
            </a:endParaRPr>
          </a:p>
          <a:p>
            <a:endParaRPr lang="de-DE" sz="2000" b="1" dirty="0">
              <a:solidFill>
                <a:schemeClr val="bg1"/>
              </a:solidFill>
              <a:latin typeface="Retro Gaming"/>
              <a:ea typeface="+mn-lt"/>
              <a:cs typeface="+mn-lt"/>
            </a:endParaRPr>
          </a:p>
          <a:p>
            <a:r>
              <a:rPr lang="de-DE" sz="2000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 will </a:t>
            </a:r>
            <a:r>
              <a:rPr lang="de-DE" sz="2000" dirty="0" err="1">
                <a:solidFill>
                  <a:schemeClr val="bg1"/>
                </a:solidFill>
                <a:ea typeface="+mn-lt"/>
                <a:cs typeface="+mn-lt"/>
              </a:rPr>
              <a:t>work</a:t>
            </a:r>
            <a:r>
              <a:rPr lang="de-DE" sz="2000" dirty="0">
                <a:solidFill>
                  <a:schemeClr val="bg1"/>
                </a:solidFill>
                <a:ea typeface="+mn-lt"/>
                <a:cs typeface="+mn-lt"/>
              </a:rPr>
              <a:t> on </a:t>
            </a:r>
            <a:r>
              <a:rPr lang="de-DE" sz="2000" b="1" dirty="0">
                <a:solidFill>
                  <a:schemeClr val="bg1"/>
                </a:solidFill>
                <a:ea typeface="+mn-lt"/>
                <a:cs typeface="+mn-lt"/>
              </a:rPr>
              <a:t>Encoding &amp; Protocol Validation</a:t>
            </a:r>
            <a:endParaRPr lang="de-DE" sz="2000" b="1" dirty="0">
              <a:solidFill>
                <a:schemeClr val="bg1"/>
              </a:solidFill>
              <a:latin typeface="Retro Gaming"/>
              <a:ea typeface="+mn-lt"/>
              <a:cs typeface="+mn-lt"/>
            </a:endParaRPr>
          </a:p>
          <a:p>
            <a:endParaRPr lang="de-DE" sz="2000" b="1" dirty="0">
              <a:solidFill>
                <a:schemeClr val="bg1"/>
              </a:solidFill>
              <a:latin typeface="Retro Gaming"/>
              <a:ea typeface="+mn-lt"/>
              <a:cs typeface="+mn-lt"/>
            </a:endParaRPr>
          </a:p>
          <a:p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We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will </a:t>
            </a:r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develop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</a:t>
            </a:r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the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</a:t>
            </a:r>
            <a:r>
              <a:rPr lang="de-DE" sz="2000" b="1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Chat feature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, </a:t>
            </a:r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enabling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 client-</a:t>
            </a:r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to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-client </a:t>
            </a:r>
            <a:r>
              <a:rPr lang="de-DE" sz="2000" dirty="0" err="1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communication</a:t>
            </a:r>
            <a:r>
              <a:rPr lang="de-DE" sz="2000" dirty="0">
                <a:solidFill>
                  <a:schemeClr val="bg1"/>
                </a:solidFill>
                <a:latin typeface="Retro Gaming"/>
                <a:ea typeface="+mn-lt"/>
                <a:cs typeface="+mn-lt"/>
              </a:rPr>
              <a:t>.</a:t>
            </a:r>
            <a:endParaRPr lang="de-DE" sz="2000" b="1" dirty="0">
              <a:solidFill>
                <a:schemeClr val="bg1"/>
              </a:solidFill>
              <a:latin typeface="Retro Gaming"/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FFFFFF"/>
              </a:solidFill>
            </a:endParaRP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116 L 0.16081 0.00069 L 0.18086 -0.02037 L 0.1974 -0.01898 L 0.21836 -0.00417 L 0.2349 0.0338 L 0.4237 0.03171 " pathEditMode="relative" rAng="0" ptsTypes="AAAAAAA">
                                      <p:cBhvr>
                                        <p:cTn id="6" dur="3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56BE37B2-738A-E9C8-24E2-E73E14DA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-296092" y="1504189"/>
            <a:ext cx="3683726" cy="2952164"/>
          </a:xfrm>
          <a:prstGeom prst="rect">
            <a:avLst/>
          </a:prstGeom>
        </p:spPr>
      </p:pic>
      <p:pic>
        <p:nvPicPr>
          <p:cNvPr id="20" name="Grafik 19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EB57D243-6B75-2734-159D-B7D4993A3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7985305" y="1504189"/>
            <a:ext cx="3683726" cy="29521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C92E5E3-93A7-A6BF-C49A-E881DBC2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/>
              </a:rPr>
              <a:t> Timeline</a:t>
            </a:r>
          </a:p>
        </p:txBody>
      </p:sp>
      <p:pic>
        <p:nvPicPr>
          <p:cNvPr id="6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37CCB793-C056-1A4A-90AB-9D6529D9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8299" t="3860" r="82959" b="69502"/>
          <a:stretch/>
        </p:blipFill>
        <p:spPr>
          <a:xfrm>
            <a:off x="801667" y="2200635"/>
            <a:ext cx="994651" cy="1491009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726879F-6D15-5092-D893-19E1748480C9}"/>
              </a:ext>
            </a:extLst>
          </p:cNvPr>
          <p:cNvSpPr txBox="1"/>
          <p:nvPr/>
        </p:nvSpPr>
        <p:spPr>
          <a:xfrm>
            <a:off x="1915886" y="3359331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Mockup</a:t>
            </a:r>
            <a:endParaRPr lang="de-CH">
              <a:solidFill>
                <a:schemeClr val="bg1"/>
              </a:solidFill>
            </a:endParaRPr>
          </a:p>
        </p:txBody>
      </p:sp>
      <p:pic>
        <p:nvPicPr>
          <p:cNvPr id="5" name="Grafik 4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24AEB285-8541-3CB1-4CD8-FC9CE748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2186256" y="1504189"/>
            <a:ext cx="3683726" cy="2952164"/>
          </a:xfrm>
          <a:prstGeom prst="rect">
            <a:avLst/>
          </a:prstGeom>
        </p:spPr>
      </p:pic>
      <p:pic>
        <p:nvPicPr>
          <p:cNvPr id="7" name="Grafik 6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435FEE77-7ECF-BABC-F458-20340F0E5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4163281" y="1504189"/>
            <a:ext cx="3683726" cy="2952164"/>
          </a:xfrm>
          <a:prstGeom prst="rect">
            <a:avLst/>
          </a:prstGeom>
        </p:spPr>
      </p:pic>
      <p:pic>
        <p:nvPicPr>
          <p:cNvPr id="8" name="Grafik 7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E47E138B-8101-ADEE-1B62-0B6EB0C9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6389574" y="1502390"/>
            <a:ext cx="3683726" cy="295216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66D9264-F1C7-2FE2-BFA5-73B8828DA55D}"/>
              </a:ext>
            </a:extLst>
          </p:cNvPr>
          <p:cNvSpPr txBox="1"/>
          <p:nvPr/>
        </p:nvSpPr>
        <p:spPr>
          <a:xfrm>
            <a:off x="6981065" y="3367870"/>
            <a:ext cx="17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Dokumentation</a:t>
            </a:r>
            <a:endParaRPr lang="de-CH">
              <a:solidFill>
                <a:schemeClr val="bg1"/>
              </a:solidFill>
            </a:endParaRPr>
          </a:p>
        </p:txBody>
      </p:sp>
      <p:pic>
        <p:nvPicPr>
          <p:cNvPr id="11" name="Grafik 10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33C47F1B-D6FF-90F5-9214-C60E808D8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31255" r="55552" b="46668"/>
          <a:stretch/>
        </p:blipFill>
        <p:spPr>
          <a:xfrm>
            <a:off x="2177612" y="2410738"/>
            <a:ext cx="1656928" cy="1325564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C19BDC8-2580-DC2B-4924-73D58F2CD12D}"/>
              </a:ext>
            </a:extLst>
          </p:cNvPr>
          <p:cNvSpPr txBox="1"/>
          <p:nvPr/>
        </p:nvSpPr>
        <p:spPr>
          <a:xfrm>
            <a:off x="2812272" y="2822531"/>
            <a:ext cx="79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de-CH" sz="320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A181E5-077E-F6CA-FBA4-5FB6D126B0A9}"/>
              </a:ext>
            </a:extLst>
          </p:cNvPr>
          <p:cNvSpPr txBox="1"/>
          <p:nvPr/>
        </p:nvSpPr>
        <p:spPr>
          <a:xfrm>
            <a:off x="2107315" y="2516850"/>
            <a:ext cx="186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06.03.2025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pic>
        <p:nvPicPr>
          <p:cNvPr id="16" name="Grafik 15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AE577CF3-B673-DCA9-1D1C-BAA4557F8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31255" r="55552" b="46668"/>
          <a:stretch/>
        </p:blipFill>
        <p:spPr>
          <a:xfrm>
            <a:off x="3907226" y="2410738"/>
            <a:ext cx="1656928" cy="1325564"/>
          </a:xfrm>
          <a:prstGeom prst="rect">
            <a:avLst/>
          </a:prstGeom>
        </p:spPr>
      </p:pic>
      <p:pic>
        <p:nvPicPr>
          <p:cNvPr id="17" name="Grafik 16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49F91EC8-A750-8BC5-00D1-0C9A00469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31255" r="55552" b="46668"/>
          <a:stretch/>
        </p:blipFill>
        <p:spPr>
          <a:xfrm>
            <a:off x="6140244" y="2399681"/>
            <a:ext cx="1656928" cy="1325564"/>
          </a:xfrm>
          <a:prstGeom prst="rect">
            <a:avLst/>
          </a:prstGeom>
        </p:spPr>
      </p:pic>
      <p:pic>
        <p:nvPicPr>
          <p:cNvPr id="18" name="Grafik 17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2373D3B8-5529-EFA5-9646-13FBCB5C3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31255" r="55552" b="46668"/>
          <a:stretch/>
        </p:blipFill>
        <p:spPr>
          <a:xfrm>
            <a:off x="8170240" y="2410738"/>
            <a:ext cx="1656928" cy="1325564"/>
          </a:xfrm>
          <a:prstGeom prst="rect">
            <a:avLst/>
          </a:prstGeom>
        </p:spPr>
      </p:pic>
      <p:pic>
        <p:nvPicPr>
          <p:cNvPr id="23" name="Grafik 22" descr="Ein Bild, das Screenshot,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B4185AB-C9E5-1242-C731-1D9336DE7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2" b="63010"/>
          <a:stretch/>
        </p:blipFill>
        <p:spPr>
          <a:xfrm>
            <a:off x="10005744" y="1504189"/>
            <a:ext cx="1960238" cy="2221056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F847BA74-F091-796C-3D17-5CBE762A363C}"/>
              </a:ext>
            </a:extLst>
          </p:cNvPr>
          <p:cNvSpPr txBox="1"/>
          <p:nvPr/>
        </p:nvSpPr>
        <p:spPr>
          <a:xfrm>
            <a:off x="4479237" y="2854670"/>
            <a:ext cx="79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de-CH" sz="320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D5ADA72-4F97-D47D-88B0-51324E34EE06}"/>
              </a:ext>
            </a:extLst>
          </p:cNvPr>
          <p:cNvSpPr txBox="1"/>
          <p:nvPr/>
        </p:nvSpPr>
        <p:spPr>
          <a:xfrm>
            <a:off x="6665504" y="2837222"/>
            <a:ext cx="79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de-CH" sz="320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29D3480-0642-B141-6EEA-9C818AD44BA6}"/>
              </a:ext>
            </a:extLst>
          </p:cNvPr>
          <p:cNvSpPr txBox="1"/>
          <p:nvPr/>
        </p:nvSpPr>
        <p:spPr>
          <a:xfrm>
            <a:off x="8742502" y="2822531"/>
            <a:ext cx="79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de-CH" sz="320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E8E50E-3E28-9610-140B-0B404FB171EA}"/>
              </a:ext>
            </a:extLst>
          </p:cNvPr>
          <p:cNvSpPr txBox="1"/>
          <p:nvPr/>
        </p:nvSpPr>
        <p:spPr>
          <a:xfrm>
            <a:off x="10824067" y="2358263"/>
            <a:ext cx="796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>
                <a:solidFill>
                  <a:schemeClr val="bg1"/>
                </a:solidFill>
                <a:latin typeface="Retro Gaming" panose="00000400000000000000" pitchFamily="2" charset="0"/>
              </a:rPr>
              <a:t>5</a:t>
            </a:r>
            <a:endParaRPr lang="de-CH" sz="320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EFC0869-ADE3-8856-16F4-AD14063070CF}"/>
              </a:ext>
            </a:extLst>
          </p:cNvPr>
          <p:cNvSpPr txBox="1"/>
          <p:nvPr/>
        </p:nvSpPr>
        <p:spPr>
          <a:xfrm>
            <a:off x="3996291" y="2489578"/>
            <a:ext cx="194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27.03.2025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9796C39-1AFC-7C31-C927-D1326D132102}"/>
              </a:ext>
            </a:extLst>
          </p:cNvPr>
          <p:cNvSpPr txBox="1"/>
          <p:nvPr/>
        </p:nvSpPr>
        <p:spPr>
          <a:xfrm>
            <a:off x="6261698" y="2485338"/>
            <a:ext cx="17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10.04.2025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9C4D6AC-DEE4-76FB-5825-756835F6DC9D}"/>
              </a:ext>
            </a:extLst>
          </p:cNvPr>
          <p:cNvSpPr txBox="1"/>
          <p:nvPr/>
        </p:nvSpPr>
        <p:spPr>
          <a:xfrm>
            <a:off x="8325751" y="2510079"/>
            <a:ext cx="173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01.05.2025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1780D54-BC20-E348-FD46-BE45AA34FAAF}"/>
              </a:ext>
            </a:extLst>
          </p:cNvPr>
          <p:cNvSpPr txBox="1"/>
          <p:nvPr/>
        </p:nvSpPr>
        <p:spPr>
          <a:xfrm>
            <a:off x="10361526" y="1442489"/>
            <a:ext cx="170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15.05.2025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pic>
        <p:nvPicPr>
          <p:cNvPr id="32" name="Grafik 31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AC100D81-919C-2783-CBB5-62046909A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31255" r="55552" b="46668"/>
          <a:stretch/>
        </p:blipFill>
        <p:spPr>
          <a:xfrm>
            <a:off x="402470" y="4205359"/>
            <a:ext cx="2932884" cy="1643956"/>
          </a:xfrm>
          <a:prstGeom prst="rect">
            <a:avLst/>
          </a:prstGeom>
        </p:spPr>
      </p:pic>
      <p:pic>
        <p:nvPicPr>
          <p:cNvPr id="33" name="Grafik 32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BAFABE99-4B8D-44CA-9F24-EE310F236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31255" r="55552" b="46668"/>
          <a:stretch/>
        </p:blipFill>
        <p:spPr>
          <a:xfrm>
            <a:off x="416634" y="4989620"/>
            <a:ext cx="3355448" cy="1555988"/>
          </a:xfrm>
          <a:prstGeom prst="rect">
            <a:avLst/>
          </a:prstGeom>
        </p:spPr>
      </p:pic>
      <p:pic>
        <p:nvPicPr>
          <p:cNvPr id="34" name="Grafik 33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EC227A27-AEB6-7B05-0A9E-C8AA729C4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8" t="31255" r="55552" b="46668"/>
          <a:stretch/>
        </p:blipFill>
        <p:spPr>
          <a:xfrm>
            <a:off x="584402" y="3434094"/>
            <a:ext cx="2972790" cy="1676881"/>
          </a:xfrm>
          <a:prstGeom prst="rect">
            <a:avLst/>
          </a:prstGeom>
        </p:spPr>
      </p:pic>
      <p:pic>
        <p:nvPicPr>
          <p:cNvPr id="35" name="Grafik 34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DE732CA2-FD49-C67A-C695-C10699E2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70" t="19051" r="76143" b="65484"/>
          <a:stretch/>
        </p:blipFill>
        <p:spPr>
          <a:xfrm>
            <a:off x="968978" y="5690299"/>
            <a:ext cx="2324426" cy="1167701"/>
          </a:xfrm>
          <a:prstGeom prst="rect">
            <a:avLst/>
          </a:prstGeom>
        </p:spPr>
      </p:pic>
      <p:pic>
        <p:nvPicPr>
          <p:cNvPr id="36" name="Grafik 35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565D060C-EE58-275A-7F9D-23A30DCC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1915958" y="4319742"/>
            <a:ext cx="3647441" cy="2988450"/>
          </a:xfrm>
          <a:prstGeom prst="rect">
            <a:avLst/>
          </a:prstGeom>
        </p:spPr>
      </p:pic>
      <p:pic>
        <p:nvPicPr>
          <p:cNvPr id="37" name="Grafik 36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5ABF30EE-8B59-CB26-CD7E-310D0180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6471366" y="4306409"/>
            <a:ext cx="3683726" cy="2952164"/>
          </a:xfrm>
          <a:prstGeom prst="rect">
            <a:avLst/>
          </a:prstGeom>
        </p:spPr>
      </p:pic>
      <p:pic>
        <p:nvPicPr>
          <p:cNvPr id="38" name="Grafik 37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80ED35C9-6E0C-94D7-16BC-AE5AC5A522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7982107" y="4299629"/>
            <a:ext cx="3683726" cy="2952164"/>
          </a:xfrm>
          <a:prstGeom prst="rect">
            <a:avLst/>
          </a:prstGeom>
        </p:spPr>
      </p:pic>
      <p:pic>
        <p:nvPicPr>
          <p:cNvPr id="39" name="Grafik 38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4FB04EB3-85AF-C74C-A8BE-FFA25FCB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" r="75735" b="60470"/>
          <a:stretch/>
        </p:blipFill>
        <p:spPr>
          <a:xfrm>
            <a:off x="4222993" y="4354202"/>
            <a:ext cx="3683726" cy="2952164"/>
          </a:xfrm>
          <a:prstGeom prst="rect">
            <a:avLst/>
          </a:prstGeom>
        </p:spPr>
      </p:pic>
      <p:pic>
        <p:nvPicPr>
          <p:cNvPr id="41" name="Grafik 40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B403BC5E-EE19-8D9F-B9F6-155A9DFC1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2862511" y="4088898"/>
            <a:ext cx="2707052" cy="1746473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556C5D3A-654E-8504-8118-22560D992088}"/>
              </a:ext>
            </a:extLst>
          </p:cNvPr>
          <p:cNvSpPr txBox="1"/>
          <p:nvPr/>
        </p:nvSpPr>
        <p:spPr>
          <a:xfrm>
            <a:off x="1316709" y="4718063"/>
            <a:ext cx="101130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Retro Gaming"/>
              </a:rPr>
              <a:t>Game </a:t>
            </a:r>
            <a:r>
              <a:rPr lang="de-DE" dirty="0" err="1">
                <a:solidFill>
                  <a:schemeClr val="bg1"/>
                </a:solidFill>
                <a:latin typeface="Retro Gaming"/>
              </a:rPr>
              <a:t>rules</a:t>
            </a:r>
            <a:endParaRPr lang="de-CH" err="1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7927D0B3-4EEA-1C7F-D9A4-D7A294E78922}"/>
              </a:ext>
            </a:extLst>
          </p:cNvPr>
          <p:cNvSpPr txBox="1"/>
          <p:nvPr/>
        </p:nvSpPr>
        <p:spPr>
          <a:xfrm>
            <a:off x="1387161" y="3960697"/>
            <a:ext cx="1206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Client/</a:t>
            </a:r>
          </a:p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Server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0E4D60A-891F-1647-F98D-B38FE28ECFAD}"/>
              </a:ext>
            </a:extLst>
          </p:cNvPr>
          <p:cNvSpPr txBox="1"/>
          <p:nvPr/>
        </p:nvSpPr>
        <p:spPr>
          <a:xfrm>
            <a:off x="3293404" y="4701371"/>
            <a:ext cx="167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Protocol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pic>
        <p:nvPicPr>
          <p:cNvPr id="10" name="Grafik 9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F3161B15-EAEC-E704-5649-4F62DA0DC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3766923" y="5084045"/>
            <a:ext cx="1722958" cy="1383331"/>
          </a:xfrm>
          <a:prstGeom prst="rect">
            <a:avLst/>
          </a:prstGeom>
        </p:spPr>
      </p:pic>
      <p:pic>
        <p:nvPicPr>
          <p:cNvPr id="13" name="Grafik 12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E77D6119-E697-B49C-ECEA-147ACD0B1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2682747" y="5090825"/>
            <a:ext cx="1861495" cy="1383331"/>
          </a:xfrm>
          <a:prstGeom prst="rect">
            <a:avLst/>
          </a:prstGeom>
        </p:spPr>
      </p:pic>
      <p:pic>
        <p:nvPicPr>
          <p:cNvPr id="15" name="Grafik 14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B1F86149-571A-D5CC-1C03-CBA8275BD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4994618" y="5080421"/>
            <a:ext cx="2730691" cy="1383331"/>
          </a:xfrm>
          <a:prstGeom prst="rect">
            <a:avLst/>
          </a:prstGeom>
        </p:spPr>
      </p:pic>
      <p:pic>
        <p:nvPicPr>
          <p:cNvPr id="19" name="Grafik 18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8657358E-5D93-DADD-E2CE-19E6A9C4F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5075870" y="4320720"/>
            <a:ext cx="2282140" cy="1383331"/>
          </a:xfrm>
          <a:prstGeom prst="rect">
            <a:avLst/>
          </a:prstGeom>
        </p:spPr>
      </p:pic>
      <p:pic>
        <p:nvPicPr>
          <p:cNvPr id="21" name="Grafik 20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15AB2344-D6B2-7C9B-3BC7-991D035A7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5357091" y="3370712"/>
            <a:ext cx="2920148" cy="1643998"/>
          </a:xfrm>
          <a:prstGeom prst="rect">
            <a:avLst/>
          </a:prstGeom>
        </p:spPr>
      </p:pic>
      <p:pic>
        <p:nvPicPr>
          <p:cNvPr id="22" name="Grafik 21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D39421D5-5073-5789-7592-8A2297F04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6981065" y="5097647"/>
            <a:ext cx="2256556" cy="1383331"/>
          </a:xfrm>
          <a:prstGeom prst="rect">
            <a:avLst/>
          </a:prstGeom>
        </p:spPr>
      </p:pic>
      <p:pic>
        <p:nvPicPr>
          <p:cNvPr id="40" name="Grafik 39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42904644-E73A-F661-4D4C-13531BD9E2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7326747" y="4327548"/>
            <a:ext cx="1540541" cy="1383331"/>
          </a:xfrm>
          <a:prstGeom prst="rect">
            <a:avLst/>
          </a:prstGeom>
        </p:spPr>
      </p:pic>
      <p:pic>
        <p:nvPicPr>
          <p:cNvPr id="42" name="Grafik 41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AC0891FD-C6B0-BA45-3501-DF3A67DE5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8170240" y="5075949"/>
            <a:ext cx="3183559" cy="1383331"/>
          </a:xfrm>
          <a:prstGeom prst="rect">
            <a:avLst/>
          </a:prstGeom>
        </p:spPr>
      </p:pic>
      <p:pic>
        <p:nvPicPr>
          <p:cNvPr id="53" name="Grafik 52" descr="Ein Bild, das Schwarz, Dunkelheit, Screenshot enthält.&#10;&#10;KI-generierte Inhalte können fehlerhaft sein.">
            <a:extLst>
              <a:ext uri="{FF2B5EF4-FFF2-40B4-BE49-F238E27FC236}">
                <a16:creationId xmlns:a16="http://schemas.microsoft.com/office/drawing/2014/main" id="{84832CFD-5BF0-2849-1BCA-C66766B58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33343" r="57188" b="48440"/>
          <a:stretch/>
        </p:blipFill>
        <p:spPr>
          <a:xfrm>
            <a:off x="8915899" y="4333894"/>
            <a:ext cx="3750975" cy="1383331"/>
          </a:xfrm>
          <a:prstGeom prst="rect">
            <a:avLst/>
          </a:prstGeom>
        </p:spPr>
      </p:pic>
      <p:sp>
        <p:nvSpPr>
          <p:cNvPr id="54" name="Textfeld 53">
            <a:extLst>
              <a:ext uri="{FF2B5EF4-FFF2-40B4-BE49-F238E27FC236}">
                <a16:creationId xmlns:a16="http://schemas.microsoft.com/office/drawing/2014/main" id="{CCCCB026-72B6-579D-82DE-112EAC12E97D}"/>
              </a:ext>
            </a:extLst>
          </p:cNvPr>
          <p:cNvSpPr txBox="1"/>
          <p:nvPr/>
        </p:nvSpPr>
        <p:spPr>
          <a:xfrm>
            <a:off x="1311927" y="5488505"/>
            <a:ext cx="128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Soft-ware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4ACD0FF-8905-243C-505A-EF006F8E74AC}"/>
              </a:ext>
            </a:extLst>
          </p:cNvPr>
          <p:cNvSpPr txBox="1"/>
          <p:nvPr/>
        </p:nvSpPr>
        <p:spPr>
          <a:xfrm>
            <a:off x="2835118" y="5595417"/>
            <a:ext cx="1429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Server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986B6D1-8C56-AC4C-A9D9-0C73FECA12F7}"/>
              </a:ext>
            </a:extLst>
          </p:cNvPr>
          <p:cNvSpPr txBox="1"/>
          <p:nvPr/>
        </p:nvSpPr>
        <p:spPr>
          <a:xfrm>
            <a:off x="3961290" y="5649224"/>
            <a:ext cx="165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Client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DC4BA5D5-4ADE-D9BE-D0C5-1BF4DD76ECBC}"/>
              </a:ext>
            </a:extLst>
          </p:cNvPr>
          <p:cNvSpPr txBox="1"/>
          <p:nvPr/>
        </p:nvSpPr>
        <p:spPr>
          <a:xfrm>
            <a:off x="5747715" y="3995690"/>
            <a:ext cx="165883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CH" dirty="0">
                <a:solidFill>
                  <a:schemeClr val="bg1"/>
                </a:solidFill>
                <a:latin typeface="Retro Gaming"/>
              </a:rPr>
              <a:t>Game-</a:t>
            </a:r>
            <a:r>
              <a:rPr lang="de-CH" dirty="0" err="1">
                <a:solidFill>
                  <a:schemeClr val="bg1"/>
                </a:solidFill>
                <a:latin typeface="Retro Gaming"/>
              </a:rPr>
              <a:t>logic</a:t>
            </a:r>
            <a:endParaRPr lang="de-CH" dirty="0" err="1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8F041AD-CC3D-F32C-B3A4-B9893570E705}"/>
              </a:ext>
            </a:extLst>
          </p:cNvPr>
          <p:cNvSpPr txBox="1"/>
          <p:nvPr/>
        </p:nvSpPr>
        <p:spPr>
          <a:xfrm>
            <a:off x="5495663" y="4739180"/>
            <a:ext cx="1658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Retro Gaming" panose="00000400000000000000" pitchFamily="2" charset="0"/>
              </a:rPr>
              <a:t>Edit Server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7ED9BC-E52C-0B4A-D542-6F15EC3B2027}"/>
              </a:ext>
            </a:extLst>
          </p:cNvPr>
          <p:cNvSpPr txBox="1"/>
          <p:nvPr/>
        </p:nvSpPr>
        <p:spPr>
          <a:xfrm>
            <a:off x="5377631" y="5614824"/>
            <a:ext cx="165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Retro Gaming" panose="00000400000000000000" pitchFamily="2" charset="0"/>
              </a:rPr>
              <a:t>Edit Client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0514247-CA73-20E3-194A-9487CF720813}"/>
              </a:ext>
            </a:extLst>
          </p:cNvPr>
          <p:cNvSpPr txBox="1"/>
          <p:nvPr/>
        </p:nvSpPr>
        <p:spPr>
          <a:xfrm>
            <a:off x="7577442" y="4747699"/>
            <a:ext cx="1349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Retro Gaming" panose="00000400000000000000" pitchFamily="2" charset="0"/>
              </a:rPr>
              <a:t>GUI </a:t>
            </a:r>
          </a:p>
          <a:p>
            <a:r>
              <a:rPr lang="de-CH">
                <a:solidFill>
                  <a:schemeClr val="bg1"/>
                </a:solidFill>
                <a:latin typeface="Retro Gaming" panose="00000400000000000000" pitchFamily="2" charset="0"/>
              </a:rPr>
              <a:t>Game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F130DF9-17A4-4F50-3E49-155F2687581D}"/>
              </a:ext>
            </a:extLst>
          </p:cNvPr>
          <p:cNvSpPr txBox="1"/>
          <p:nvPr/>
        </p:nvSpPr>
        <p:spPr>
          <a:xfrm>
            <a:off x="7314508" y="5646483"/>
            <a:ext cx="165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err="1">
                <a:solidFill>
                  <a:schemeClr val="bg1"/>
                </a:solidFill>
                <a:latin typeface="Retro Gaming" panose="00000400000000000000" pitchFamily="2" charset="0"/>
              </a:rPr>
              <a:t>Testing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471F4C6-6690-CC63-4A2E-3C11472EDC02}"/>
              </a:ext>
            </a:extLst>
          </p:cNvPr>
          <p:cNvSpPr txBox="1"/>
          <p:nvPr/>
        </p:nvSpPr>
        <p:spPr>
          <a:xfrm>
            <a:off x="9522474" y="4718063"/>
            <a:ext cx="20342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>
                <a:solidFill>
                  <a:schemeClr val="bg1"/>
                </a:solidFill>
                <a:latin typeface="Retro Gaming" panose="00000400000000000000" pitchFamily="2" charset="0"/>
              </a:rPr>
              <a:t>Last </a:t>
            </a:r>
            <a:r>
              <a:rPr lang="de-CH" err="1">
                <a:solidFill>
                  <a:schemeClr val="bg1"/>
                </a:solidFill>
                <a:latin typeface="Retro Gaming" panose="00000400000000000000" pitchFamily="2" charset="0"/>
              </a:rPr>
              <a:t>adjustments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F4D5E1C-F19A-D55C-DB2D-AE2A2CC7857A}"/>
              </a:ext>
            </a:extLst>
          </p:cNvPr>
          <p:cNvSpPr txBox="1"/>
          <p:nvPr/>
        </p:nvSpPr>
        <p:spPr>
          <a:xfrm>
            <a:off x="8712949" y="5514300"/>
            <a:ext cx="173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err="1">
                <a:solidFill>
                  <a:schemeClr val="bg1"/>
                </a:solidFill>
                <a:latin typeface="Retro Gaming" panose="00000400000000000000" pitchFamily="2" charset="0"/>
              </a:rPr>
              <a:t>debugging</a:t>
            </a:r>
            <a:endParaRPr lang="de-CH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6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06875 -0.00023 " pathEditMode="relative" rAng="0" ptsTypes="AA">
                                      <p:cBhvr>
                                        <p:cTn id="6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5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75 -0.00023 L 0.06524 -0.06019 L 0.07487 -0.08843 L 0.11641 -0.10347 L 0.1487 -0.07986 " pathEditMode="relative" rAng="0" ptsTypes="AAAAA">
                                      <p:cBhvr>
                                        <p:cTn id="9" dur="2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6DC04-CEA7-DF45-E774-9CC8986DE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1BDD8E6E-7BBB-5C78-EBA9-9CD7AA3C0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, PC-Spiel, Spielesoftware, Digitales Compositing enthält.&#10;&#10;KI-generierte Inhalte können fehlerhaft sein.">
            <a:extLst>
              <a:ext uri="{FF2B5EF4-FFF2-40B4-BE49-F238E27FC236}">
                <a16:creationId xmlns:a16="http://schemas.microsoft.com/office/drawing/2014/main" id="{874E9B97-C199-56C3-F7B3-6643566299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3676" r="876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E37BC5-7A9E-CE28-57F9-E2243E21A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389" y="9755982"/>
            <a:ext cx="9144000" cy="2900518"/>
          </a:xfrm>
        </p:spPr>
        <p:txBody>
          <a:bodyPr>
            <a:normAutofit fontScale="90000"/>
          </a:bodyPr>
          <a:lstStyle/>
          <a:p>
            <a:r>
              <a:rPr lang="de-CH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THANK YOU FOR YOUR ATTENTION</a:t>
            </a:r>
            <a:br>
              <a:rPr lang="de-CH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br>
              <a:rPr lang="de-CH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Game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Director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: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Us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Music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Director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: None-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because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it’s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a PowerPoint, not a game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Lead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Programmer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: G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Story &amp;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Script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: Desperation,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coffee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and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looming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deadlines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Bug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Testing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: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Everyone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who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corrected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a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typo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Special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Thanks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to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My Laptop for not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crashing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(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yet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)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The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audience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for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pretending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to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listen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The WiFi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for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hopefolly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staying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connected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Powered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by</a:t>
            </a:r>
            <a:b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</a:b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last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minute</a:t>
            </a:r>
            <a:r>
              <a:rPr lang="de-CH" sz="2000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 </a:t>
            </a:r>
            <a:r>
              <a:rPr lang="de-CH" sz="2000" err="1">
                <a:solidFill>
                  <a:srgbClr val="FFFFFF"/>
                </a:solidFill>
                <a:latin typeface="Retro Gaming" panose="00000400000000000000" pitchFamily="2" charset="0"/>
                <a:cs typeface="Minecraftia" panose="00000400000000000000" pitchFamily="2" charset="0"/>
              </a:rPr>
              <a:t>work</a:t>
            </a:r>
            <a:endParaRPr lang="de-CH">
              <a:solidFill>
                <a:srgbClr val="FFFFFF"/>
              </a:solidFill>
              <a:latin typeface="Retro Gaming" panose="00000400000000000000" pitchFamily="2" charset="0"/>
              <a:cs typeface="Minecraftia" panose="000004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588BD-2A69-5E92-5A6A-25731BC35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de-CH" sz="1100">
              <a:solidFill>
                <a:srgbClr val="FFFFFF"/>
              </a:solidFill>
            </a:endParaRPr>
          </a:p>
          <a:p>
            <a:endParaRPr lang="de-CH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21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-0.00273 -1.85255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-9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C635C-F5BF-0877-82D8-6A3BC8DB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1A4BE441-72AA-4D38-E72D-28FF44D987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pic>
        <p:nvPicPr>
          <p:cNvPr id="3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D6F5A28D-2EF9-C6D3-160A-A1F02A274E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299" t="3860" r="82959" b="69502"/>
          <a:stretch/>
        </p:blipFill>
        <p:spPr>
          <a:xfrm>
            <a:off x="-1865948" y="4280689"/>
            <a:ext cx="994651" cy="1491009"/>
          </a:xfrm>
          <a:prstGeom prst="rect">
            <a:avLst/>
          </a:prstGeom>
        </p:spPr>
      </p:pic>
      <p:pic>
        <p:nvPicPr>
          <p:cNvPr id="4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C4192B0A-1045-046B-8A53-EEE500B06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8299" t="3860" r="82959" b="69502"/>
          <a:stretch/>
        </p:blipFill>
        <p:spPr>
          <a:xfrm>
            <a:off x="-1865333" y="4280689"/>
            <a:ext cx="994651" cy="1491009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0BC68-B66F-C38D-45BE-DD2C8ADFF5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50800"/>
            <a:ext cx="12192000" cy="6908800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13E135-14AC-681A-9BC8-EBBFC96C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330" y="387212"/>
            <a:ext cx="10515600" cy="1325563"/>
          </a:xfrm>
          <a:noFill/>
          <a:ln>
            <a:noFill/>
          </a:ln>
        </p:spPr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Team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72948-3906-026D-FC18-3C6A9E2EAD3F}"/>
              </a:ext>
            </a:extLst>
          </p:cNvPr>
          <p:cNvGrpSpPr/>
          <p:nvPr/>
        </p:nvGrpSpPr>
        <p:grpSpPr>
          <a:xfrm>
            <a:off x="334695" y="2535268"/>
            <a:ext cx="2406074" cy="3500239"/>
            <a:chOff x="3345001" y="2599156"/>
            <a:chExt cx="2406074" cy="3500239"/>
          </a:xfrm>
        </p:grpSpPr>
        <p:pic>
          <p:nvPicPr>
            <p:cNvPr id="9" name="Picture 8" descr="A cartoon of a person&#10;&#10;AI-generated content may be incorrect.">
              <a:extLst>
                <a:ext uri="{FF2B5EF4-FFF2-40B4-BE49-F238E27FC236}">
                  <a16:creationId xmlns:a16="http://schemas.microsoft.com/office/drawing/2014/main" id="{2739A302-4CEB-DD77-0CFB-16EE4D64A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036" y="2939446"/>
              <a:ext cx="1748406" cy="248457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C0EC06-C012-0711-2203-BDA7B1E07D1A}"/>
                </a:ext>
              </a:extLst>
            </p:cNvPr>
            <p:cNvSpPr txBox="1"/>
            <p:nvPr/>
          </p:nvSpPr>
          <p:spPr>
            <a:xfrm>
              <a:off x="3345001" y="5453064"/>
              <a:ext cx="2325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CH">
                <a:solidFill>
                  <a:schemeClr val="bg1"/>
                </a:solidFill>
                <a:latin typeface="Retro Gaming" panose="00000400000000000000" pitchFamily="2" charset="0"/>
              </a:endParaRPr>
            </a:p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Game </a:t>
              </a:r>
              <a:r>
                <a:rPr lang="de-CH" err="1">
                  <a:solidFill>
                    <a:schemeClr val="bg1"/>
                  </a:solidFill>
                  <a:latin typeface="Retro Gaming" panose="00000400000000000000" pitchFamily="2" charset="0"/>
                </a:rPr>
                <a:t>Logic</a:t>
              </a:r>
              <a:endParaRPr lang="de-CH">
                <a:solidFill>
                  <a:schemeClr val="bg1"/>
                </a:solidFill>
                <a:latin typeface="Retro Gaming" panose="000004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843E31-8C57-8FFC-0580-A72D701B39F7}"/>
                </a:ext>
              </a:extLst>
            </p:cNvPr>
            <p:cNvSpPr txBox="1"/>
            <p:nvPr/>
          </p:nvSpPr>
          <p:spPr>
            <a:xfrm>
              <a:off x="3425403" y="2599156"/>
              <a:ext cx="2325672" cy="3693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William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75BFDB-8F0C-A8E1-5CCF-1A53AAABEF72}"/>
              </a:ext>
            </a:extLst>
          </p:cNvPr>
          <p:cNvGrpSpPr/>
          <p:nvPr/>
        </p:nvGrpSpPr>
        <p:grpSpPr>
          <a:xfrm>
            <a:off x="3215368" y="2535268"/>
            <a:ext cx="2419628" cy="3499778"/>
            <a:chOff x="811550" y="2645783"/>
            <a:chExt cx="2419628" cy="3499778"/>
          </a:xfrm>
        </p:grpSpPr>
        <p:pic>
          <p:nvPicPr>
            <p:cNvPr id="7" name="Picture 6" descr="A cartoon of a person&#10;&#10;AI-generated content may be incorrect.">
              <a:extLst>
                <a:ext uri="{FF2B5EF4-FFF2-40B4-BE49-F238E27FC236}">
                  <a16:creationId xmlns:a16="http://schemas.microsoft.com/office/drawing/2014/main" id="{7681E86A-A80B-7E60-0910-6FB358242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739" y="2968488"/>
              <a:ext cx="1748406" cy="248457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34792C-91E3-F75E-311D-693FDB578EAC}"/>
                </a:ext>
              </a:extLst>
            </p:cNvPr>
            <p:cNvSpPr txBox="1"/>
            <p:nvPr/>
          </p:nvSpPr>
          <p:spPr>
            <a:xfrm>
              <a:off x="811550" y="5776229"/>
              <a:ext cx="2325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Networking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323A3D4-F447-B7AA-8CA8-468201A09017}"/>
                </a:ext>
              </a:extLst>
            </p:cNvPr>
            <p:cNvSpPr txBox="1"/>
            <p:nvPr/>
          </p:nvSpPr>
          <p:spPr>
            <a:xfrm>
              <a:off x="905506" y="2645783"/>
              <a:ext cx="2325672" cy="3693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Illia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80305D-963A-41BB-A9C4-233C392B66CF}"/>
              </a:ext>
            </a:extLst>
          </p:cNvPr>
          <p:cNvGrpSpPr/>
          <p:nvPr/>
        </p:nvGrpSpPr>
        <p:grpSpPr>
          <a:xfrm>
            <a:off x="6062428" y="2575612"/>
            <a:ext cx="2741231" cy="3491883"/>
            <a:chOff x="5889921" y="2607512"/>
            <a:chExt cx="2741231" cy="3491883"/>
          </a:xfrm>
        </p:grpSpPr>
        <p:pic>
          <p:nvPicPr>
            <p:cNvPr id="11" name="Picture 10" descr="A cartoon of a person&#10;&#10;AI-generated content may be incorrect.">
              <a:extLst>
                <a:ext uri="{FF2B5EF4-FFF2-40B4-BE49-F238E27FC236}">
                  <a16:creationId xmlns:a16="http://schemas.microsoft.com/office/drawing/2014/main" id="{48DB30B9-9494-228D-5CAB-30C034513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333" y="2751834"/>
              <a:ext cx="1748406" cy="248457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83B8721-F047-39C5-736E-4505ED45154F}"/>
                </a:ext>
              </a:extLst>
            </p:cNvPr>
            <p:cNvSpPr txBox="1"/>
            <p:nvPr/>
          </p:nvSpPr>
          <p:spPr>
            <a:xfrm>
              <a:off x="5889921" y="5453064"/>
              <a:ext cx="27412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Sena</a:t>
              </a:r>
            </a:p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GUI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2D3204-871F-9B88-133A-A81304DAA6B1}"/>
                </a:ext>
              </a:extLst>
            </p:cNvPr>
            <p:cNvSpPr txBox="1"/>
            <p:nvPr/>
          </p:nvSpPr>
          <p:spPr>
            <a:xfrm>
              <a:off x="6039708" y="2607512"/>
              <a:ext cx="2325672" cy="3693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Sena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43FE02-F13B-3D29-9569-574791AA6529}"/>
              </a:ext>
            </a:extLst>
          </p:cNvPr>
          <p:cNvGrpSpPr/>
          <p:nvPr/>
        </p:nvGrpSpPr>
        <p:grpSpPr>
          <a:xfrm>
            <a:off x="8968310" y="2576832"/>
            <a:ext cx="2614629" cy="3532227"/>
            <a:chOff x="8631152" y="2567168"/>
            <a:chExt cx="2614629" cy="3532227"/>
          </a:xfrm>
        </p:grpSpPr>
        <p:pic>
          <p:nvPicPr>
            <p:cNvPr id="13" name="Picture 12" descr="A cartoon of a person&#10;&#10;AI-generated content may be incorrect.">
              <a:extLst>
                <a:ext uri="{FF2B5EF4-FFF2-40B4-BE49-F238E27FC236}">
                  <a16:creationId xmlns:a16="http://schemas.microsoft.com/office/drawing/2014/main" id="{375A3601-F06A-26FB-886C-4693D2448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8630" y="2848319"/>
              <a:ext cx="1748406" cy="24845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D9EBB1-6B04-4AD4-E8A3-5EB1E7B90EED}"/>
                </a:ext>
              </a:extLst>
            </p:cNvPr>
            <p:cNvSpPr txBox="1"/>
            <p:nvPr/>
          </p:nvSpPr>
          <p:spPr>
            <a:xfrm>
              <a:off x="8631152" y="5453064"/>
              <a:ext cx="2614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Aiysha</a:t>
              </a:r>
            </a:p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Art &amp; Music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918F36-07F0-029A-48B3-A7A870A58CA9}"/>
                </a:ext>
              </a:extLst>
            </p:cNvPr>
            <p:cNvSpPr txBox="1"/>
            <p:nvPr/>
          </p:nvSpPr>
          <p:spPr>
            <a:xfrm>
              <a:off x="8769997" y="2567168"/>
              <a:ext cx="2325672" cy="36933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CH">
                  <a:solidFill>
                    <a:schemeClr val="bg1"/>
                  </a:solidFill>
                  <a:latin typeface="Retro Gaming" panose="00000400000000000000" pitchFamily="2" charset="0"/>
                </a:rPr>
                <a:t>Aiysha</a:t>
              </a:r>
            </a:p>
          </p:txBody>
        </p:sp>
      </p:grpSp>
      <p:sp>
        <p:nvSpPr>
          <p:cNvPr id="5" name="Rectangle 14">
            <a:extLst>
              <a:ext uri="{FF2B5EF4-FFF2-40B4-BE49-F238E27FC236}">
                <a16:creationId xmlns:a16="http://schemas.microsoft.com/office/drawing/2014/main" id="{7E18494E-0D22-B4A4-1C43-4734CA7AFA08}"/>
              </a:ext>
            </a:extLst>
          </p:cNvPr>
          <p:cNvSpPr/>
          <p:nvPr/>
        </p:nvSpPr>
        <p:spPr>
          <a:xfrm>
            <a:off x="-615" y="-50800"/>
            <a:ext cx="12192000" cy="6908800"/>
          </a:xfrm>
          <a:prstGeom prst="rect">
            <a:avLst/>
          </a:prstGeom>
          <a:solidFill>
            <a:schemeClr val="tx1">
              <a:alpha val="3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764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0.35872 0.013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30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A2151168-0D96-E5E0-1C41-38560B75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pic>
        <p:nvPicPr>
          <p:cNvPr id="3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41B532A2-E767-A577-DFE3-97C35087D8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99" t="3860" r="82959" b="69502"/>
          <a:stretch/>
        </p:blipFill>
        <p:spPr>
          <a:xfrm>
            <a:off x="2520298" y="4359371"/>
            <a:ext cx="994651" cy="14910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948F9AD-2B16-CBC1-515D-1274B662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330" y="387212"/>
            <a:ext cx="10515600" cy="1325563"/>
          </a:xfrm>
          <a:noFill/>
          <a:ln>
            <a:noFill/>
          </a:ln>
        </p:spPr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About </a:t>
            </a:r>
            <a:r>
              <a:rPr lang="de-DE" err="1">
                <a:solidFill>
                  <a:schemeClr val="bg1"/>
                </a:solidFill>
                <a:latin typeface="Retro Gaming" panose="00000400000000000000" pitchFamily="2" charset="0"/>
              </a:rPr>
              <a:t>the</a:t>
            </a:r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 Game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CB5ED7-5F46-F46D-A0E4-01E7520BB4AB}"/>
              </a:ext>
            </a:extLst>
          </p:cNvPr>
          <p:cNvSpPr txBox="1"/>
          <p:nvPr/>
        </p:nvSpPr>
        <p:spPr>
          <a:xfrm>
            <a:off x="1384307" y="1909006"/>
            <a:ext cx="8556954" cy="440120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dirty="0">
                <a:solidFill>
                  <a:srgbClr val="FFFFFF"/>
                </a:solidFill>
                <a:latin typeface="Retro Gaming"/>
              </a:rPr>
              <a:t>Genre: </a:t>
            </a:r>
          </a:p>
          <a:p>
            <a:pPr marL="342900" indent="-342900">
              <a:buBlip>
                <a:blip r:embed="rId5"/>
              </a:buBlip>
            </a:pP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2D Jump and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run</a:t>
            </a:r>
            <a:endParaRPr lang="de-DE" sz="2000" dirty="0">
              <a:solidFill>
                <a:srgbClr val="FFFFFF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 marL="342900" indent="-342900">
              <a:buBlip>
                <a:blip r:embed="rId5"/>
              </a:buBlip>
            </a:pP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Puzzles -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Platformer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</a:p>
          <a:p>
            <a:endParaRPr lang="de-DE" sz="2000" dirty="0">
              <a:solidFill>
                <a:srgbClr val="FFFFFF"/>
              </a:solidFill>
              <a:latin typeface="Retro Gaming" panose="00000400000000000000" pitchFamily="2" charset="0"/>
            </a:endParaRPr>
          </a:p>
          <a:p>
            <a:r>
              <a:rPr lang="de-DE" sz="2000" dirty="0">
                <a:solidFill>
                  <a:srgbClr val="FFFFFF"/>
                </a:solidFill>
                <a:latin typeface="Retro Gaming"/>
              </a:rPr>
              <a:t>Players:</a:t>
            </a:r>
          </a:p>
          <a:p>
            <a:pPr marL="342900" indent="-342900">
              <a:buBlip>
                <a:blip r:embed="rId5"/>
              </a:buBlip>
            </a:pP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4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players</a:t>
            </a:r>
            <a:endParaRPr lang="de-DE" sz="2000" dirty="0">
              <a:solidFill>
                <a:srgbClr val="FFFFFF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endParaRPr lang="de-DE" sz="2000" b="1" dirty="0">
              <a:solidFill>
                <a:srgbClr val="FFFFFF"/>
              </a:solidFill>
              <a:latin typeface="Retro Gaming" panose="00000400000000000000" pitchFamily="2" charset="0"/>
            </a:endParaRPr>
          </a:p>
          <a:p>
            <a:r>
              <a:rPr lang="de-DE" sz="2000" b="1" dirty="0">
                <a:solidFill>
                  <a:srgbClr val="FFFFFF"/>
                </a:solidFill>
                <a:latin typeface="Retro Gaming"/>
              </a:rPr>
              <a:t>Game feature:</a:t>
            </a:r>
          </a:p>
          <a:p>
            <a:pPr marL="342900" indent="-342900">
              <a:buBlip>
                <a:blip r:embed="rId5"/>
              </a:buBlip>
            </a:pP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2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player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per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character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twist</a:t>
            </a:r>
            <a:endParaRPr lang="de-DE" sz="2000" dirty="0">
              <a:solidFill>
                <a:srgbClr val="FFFFFF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endParaRPr lang="de-DE" sz="2000" dirty="0">
              <a:solidFill>
                <a:srgbClr val="FFFFFF"/>
              </a:solidFill>
              <a:latin typeface="Retro Gaming" panose="00000400000000000000" pitchFamily="2" charset="0"/>
            </a:endParaRPr>
          </a:p>
          <a:p>
            <a:r>
              <a:rPr lang="de-DE" sz="2000" b="1" dirty="0">
                <a:solidFill>
                  <a:srgbClr val="FFFFFF"/>
                </a:solidFill>
                <a:latin typeface="Retro Gaming"/>
              </a:rPr>
              <a:t>Goal :</a:t>
            </a:r>
            <a:endParaRPr lang="de-DE" sz="2000" dirty="0">
              <a:latin typeface="Retro Gaming"/>
            </a:endParaRPr>
          </a:p>
          <a:p>
            <a:pPr marL="342900" indent="-342900">
              <a:buBlip>
                <a:blip r:embed="rId5"/>
              </a:buBlip>
            </a:pP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to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finish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this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 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level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through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skillful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jumping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, puzzle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solving</a:t>
            </a:r>
            <a:r>
              <a:rPr lang="de-DE" sz="2000" dirty="0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and </a:t>
            </a:r>
            <a:r>
              <a:rPr lang="de-DE" sz="2000" dirty="0" err="1">
                <a:solidFill>
                  <a:srgbClr val="FFFFFF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cooperation</a:t>
            </a:r>
            <a:endParaRPr lang="de-DE" sz="2000" dirty="0">
              <a:solidFill>
                <a:srgbClr val="FFFFFF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endParaRPr lang="de-DE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1490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E92F478E-EB45-3765-A2A4-5AC7C313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pic>
        <p:nvPicPr>
          <p:cNvPr id="4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B573E342-9761-7588-7DAD-E99CCE97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99" t="3860" r="82959" b="69502"/>
          <a:stretch/>
        </p:blipFill>
        <p:spPr>
          <a:xfrm>
            <a:off x="4323068" y="4359371"/>
            <a:ext cx="994651" cy="14910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F6370-3338-3947-34BA-BFCF863C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Level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C20BFD-B187-B604-29DD-77BB189E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2" y="1527003"/>
            <a:ext cx="105156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pPr>
              <a:buBlip>
                <a:blip r:embed="rId4"/>
              </a:buBlip>
            </a:pPr>
            <a:r>
              <a:rPr lang="de-DE" dirty="0" err="1">
                <a:solidFill>
                  <a:schemeClr val="bg1"/>
                </a:solidFill>
                <a:latin typeface="Retro Gaming"/>
              </a:rPr>
              <a:t>Platform</a:t>
            </a:r>
            <a:r>
              <a:rPr lang="de-DE" dirty="0">
                <a:solidFill>
                  <a:schemeClr val="bg1"/>
                </a:solidFill>
                <a:latin typeface="Retro Gaming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etro Gaming"/>
              </a:rPr>
              <a:t>based</a:t>
            </a:r>
            <a:r>
              <a:rPr lang="de-DE" dirty="0">
                <a:solidFill>
                  <a:schemeClr val="bg1"/>
                </a:solidFill>
                <a:latin typeface="Retro Gaming"/>
              </a:rPr>
              <a:t> / </a:t>
            </a:r>
            <a:r>
              <a:rPr lang="de-DE" dirty="0" err="1">
                <a:solidFill>
                  <a:schemeClr val="bg1"/>
                </a:solidFill>
                <a:latin typeface="Retro Gaming"/>
              </a:rPr>
              <a:t>moving</a:t>
            </a:r>
            <a:r>
              <a:rPr lang="de-DE" dirty="0">
                <a:solidFill>
                  <a:schemeClr val="bg1"/>
                </a:solidFill>
                <a:latin typeface="Retro Gaming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Retro Gaming"/>
              </a:rPr>
              <a:t>Platforms</a:t>
            </a:r>
            <a:endParaRPr lang="de-DE" dirty="0">
              <a:solidFill>
                <a:schemeClr val="bg1"/>
              </a:solidFill>
              <a:latin typeface="Retro Gaming"/>
            </a:endParaRPr>
          </a:p>
          <a:p>
            <a:pPr>
              <a:buBlip>
                <a:blip r:embed="rId4"/>
              </a:buBlip>
            </a:pPr>
            <a:r>
              <a:rPr lang="de-DE" dirty="0">
                <a:solidFill>
                  <a:schemeClr val="bg1"/>
                </a:solidFill>
                <a:latin typeface="Retro Gaming"/>
              </a:rPr>
              <a:t>Moving </a:t>
            </a:r>
            <a:r>
              <a:rPr lang="de-DE" dirty="0" err="1">
                <a:solidFill>
                  <a:schemeClr val="bg1"/>
                </a:solidFill>
                <a:latin typeface="Retro Gaming"/>
              </a:rPr>
              <a:t>cameras</a:t>
            </a:r>
            <a:endParaRPr lang="de-DE" dirty="0">
              <a:solidFill>
                <a:schemeClr val="bg1"/>
              </a:solidFill>
              <a:latin typeface="Retro Gaming"/>
            </a:endParaRPr>
          </a:p>
          <a:p>
            <a:pPr>
              <a:buBlip>
                <a:blip r:embed="rId4"/>
              </a:buBlip>
            </a:pPr>
            <a:r>
              <a:rPr lang="de-DE" dirty="0">
                <a:solidFill>
                  <a:schemeClr val="bg1"/>
                </a:solidFill>
                <a:latin typeface="Retro Gaming"/>
              </a:rPr>
              <a:t>Items:</a:t>
            </a:r>
          </a:p>
          <a:p>
            <a:pPr lvl="2">
              <a:buBlip>
                <a:blip r:embed="rId4"/>
              </a:buBlip>
            </a:pP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Flashlight</a:t>
            </a:r>
          </a:p>
          <a:p>
            <a:pPr lvl="2">
              <a:buBlip>
                <a:blip r:embed="rId4"/>
              </a:buBlip>
            </a:pPr>
            <a:r>
              <a:rPr lang="de-DE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Rope</a:t>
            </a: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</a:p>
          <a:p>
            <a:pPr lvl="2">
              <a:buBlip>
                <a:blip r:embed="rId4"/>
              </a:buBlip>
            </a:pPr>
            <a:r>
              <a:rPr lang="de-DE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Boxes</a:t>
            </a: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pPr lvl="2"/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05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0.01316 -0.03079 L 0.02474 -0.05046 L 0.04948 -0.07037 L 0.06602 -0.06783 L 0.08985 -0.06158 L 0.1056 -0.05185 L 0.1155 -0.0456 L 0.23685 -0.0456 L 0.25339 -0.06528 L 0.27331 -0.07153 L 0.29388 -0.07245 L 0.31042 -0.06898 L 0.32527 -0.06158 L 0.34011 -0.04676 L 0.34766 -0.03218 L 0.35743 -0.01852 L 0.36172 -0.01019 " pathEditMode="relative" rAng="0" ptsTypes="AAAAAAAAAAAAAAAA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DF788665-737C-C875-1945-6FDB752B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pic>
        <p:nvPicPr>
          <p:cNvPr id="4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52874478-B738-12F1-EDC2-D89FC5C00F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99" t="3860" r="82959" b="69502"/>
          <a:stretch/>
        </p:blipFill>
        <p:spPr>
          <a:xfrm>
            <a:off x="8742668" y="4243055"/>
            <a:ext cx="994651" cy="149100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A8A90A7-BA1A-BE3B-75BB-BEE52FBE6F38}"/>
              </a:ext>
            </a:extLst>
          </p:cNvPr>
          <p:cNvSpPr txBox="1"/>
          <p:nvPr/>
        </p:nvSpPr>
        <p:spPr>
          <a:xfrm>
            <a:off x="7662634" y="1860839"/>
            <a:ext cx="2954566" cy="141577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>
                <a:solidFill>
                  <a:schemeClr val="bg1"/>
                </a:solidFill>
                <a:latin typeface="Retro Gaming" panose="00000400000000000000" pitchFamily="2" charset="0"/>
              </a:rPr>
              <a:t>Player </a:t>
            </a:r>
            <a:r>
              <a:rPr lang="de-DE" sz="2800" err="1">
                <a:solidFill>
                  <a:schemeClr val="bg1"/>
                </a:solidFill>
                <a:latin typeface="Retro Gaming" panose="00000400000000000000" pitchFamily="2" charset="0"/>
              </a:rPr>
              <a:t>one</a:t>
            </a:r>
            <a:r>
              <a:rPr lang="de-DE" sz="2800">
                <a:solidFill>
                  <a:schemeClr val="bg1"/>
                </a:solidFill>
                <a:latin typeface="Retro Gaming" panose="00000400000000000000" pitchFamily="2" charset="0"/>
              </a:rPr>
              <a:t>:      </a:t>
            </a:r>
          </a:p>
          <a:p>
            <a:pPr marL="342900" indent="-342900">
              <a:buBlip>
                <a:blip r:embed="rId4"/>
              </a:buBlip>
            </a:pPr>
            <a:r>
              <a:rPr lang="de-DE" sz="200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walking</a:t>
            </a:r>
            <a:r>
              <a:rPr lang="de-DE" sz="200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         </a:t>
            </a:r>
          </a:p>
          <a:p>
            <a:pPr marL="342900" indent="-342900">
              <a:buBlip>
                <a:blip r:embed="rId4"/>
              </a:buBlip>
            </a:pPr>
            <a:r>
              <a:rPr lang="de-DE" sz="200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throwing</a:t>
            </a:r>
            <a:r>
              <a:rPr lang="de-DE" sz="200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  </a:t>
            </a:r>
          </a:p>
          <a:p>
            <a:endParaRPr lang="de-DE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0B8A422-AB64-F149-3F5B-994B97CCA983}"/>
              </a:ext>
            </a:extLst>
          </p:cNvPr>
          <p:cNvSpPr txBox="1"/>
          <p:nvPr/>
        </p:nvSpPr>
        <p:spPr>
          <a:xfrm>
            <a:off x="7658521" y="3756171"/>
            <a:ext cx="2954566" cy="144655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  <a:latin typeface="Retro Gaming" panose="00000400000000000000" pitchFamily="2" charset="0"/>
              </a:rPr>
              <a:t>Player </a:t>
            </a:r>
            <a:r>
              <a:rPr lang="de-DE" sz="2800" dirty="0" err="1">
                <a:solidFill>
                  <a:schemeClr val="bg1"/>
                </a:solidFill>
                <a:latin typeface="Retro Gaming" panose="00000400000000000000" pitchFamily="2" charset="0"/>
              </a:rPr>
              <a:t>two</a:t>
            </a:r>
            <a:r>
              <a:rPr lang="de-DE" sz="2800" dirty="0">
                <a:solidFill>
                  <a:schemeClr val="bg1"/>
                </a:solidFill>
                <a:latin typeface="Retro Gaming" panose="00000400000000000000" pitchFamily="2" charset="0"/>
              </a:rPr>
              <a:t>:</a:t>
            </a:r>
          </a:p>
          <a:p>
            <a:pPr marL="342900" indent="-342900">
              <a:buBlip>
                <a:blip r:embed="rId4"/>
              </a:buBlip>
            </a:pPr>
            <a:r>
              <a:rPr lang="de-DE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Jumping</a:t>
            </a:r>
          </a:p>
          <a:p>
            <a:pPr marL="342900" indent="-342900">
              <a:buBlip>
                <a:blip r:embed="rId4"/>
              </a:buBlip>
            </a:pPr>
            <a:r>
              <a:rPr lang="de-DE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grapping</a:t>
            </a:r>
            <a:endParaRPr lang="de-DE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endParaRPr lang="de-DE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329DED-9D47-94A4-7E1A-7FE77A2D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3" y="385720"/>
            <a:ext cx="10515600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Charakters</a:t>
            </a:r>
          </a:p>
        </p:txBody>
      </p:sp>
      <p:pic>
        <p:nvPicPr>
          <p:cNvPr id="10" name="Inhaltsplatzhalter 9" descr="Ein Bild, das Dunkelheit, Schwarz, Screenshot enthält.&#10;&#10;KI-generierte Inhalte können fehlerhaft sein.">
            <a:extLst>
              <a:ext uri="{FF2B5EF4-FFF2-40B4-BE49-F238E27FC236}">
                <a16:creationId xmlns:a16="http://schemas.microsoft.com/office/drawing/2014/main" id="{98904FD8-B5FB-ECDD-22D5-B7758C67D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l="3522" t="34586" r="75872" b="38376"/>
          <a:stretch/>
        </p:blipFill>
        <p:spPr>
          <a:xfrm>
            <a:off x="2949037" y="3514004"/>
            <a:ext cx="2312897" cy="1507780"/>
          </a:xfrm>
        </p:spPr>
      </p:pic>
      <p:pic>
        <p:nvPicPr>
          <p:cNvPr id="3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1D77AD4B-99AF-DDC2-535B-1AF859144E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" r="71946" b="66199"/>
          <a:stretch/>
        </p:blipFill>
        <p:spPr>
          <a:xfrm>
            <a:off x="2652551" y="1521934"/>
            <a:ext cx="3186019" cy="1891916"/>
          </a:xfrm>
          <a:prstGeom prst="rect">
            <a:avLst/>
          </a:prstGeom>
        </p:spPr>
      </p:pic>
      <p:pic>
        <p:nvPicPr>
          <p:cNvPr id="12" name="Grafik 11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241698A8-4A38-3C99-BA9B-FCE21AE1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" r="67223" b="60470"/>
          <a:stretch/>
        </p:blipFill>
        <p:spPr>
          <a:xfrm>
            <a:off x="1843216" y="1387140"/>
            <a:ext cx="3996148" cy="2370835"/>
          </a:xfrm>
          <a:prstGeom prst="rect">
            <a:avLst/>
          </a:prstGeom>
        </p:spPr>
      </p:pic>
      <p:pic>
        <p:nvPicPr>
          <p:cNvPr id="13" name="Grafik 12" descr="Ein Bild, das Dunkelheit, Schwarz, Nacht enthält.&#10;&#10;KI-generierte Inhalte können fehlerhaft sein.">
            <a:extLst>
              <a:ext uri="{FF2B5EF4-FFF2-40B4-BE49-F238E27FC236}">
                <a16:creationId xmlns:a16="http://schemas.microsoft.com/office/drawing/2014/main" id="{9322D0DA-453D-8E83-EADD-AB3F192EE9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93" t="-185" r="79536" b="41882"/>
          <a:stretch/>
        </p:blipFill>
        <p:spPr>
          <a:xfrm>
            <a:off x="2695833" y="1517822"/>
            <a:ext cx="2291190" cy="325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1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741 L 0.26641 0.012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13393AD7-6688-22E3-A58C-09F9A36E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9" t="3860" r="82959" b="69502"/>
          <a:stretch/>
        </p:blipFill>
        <p:spPr>
          <a:xfrm>
            <a:off x="-994651" y="365125"/>
            <a:ext cx="994651" cy="14910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A0FD2D-9A30-8C05-F789-F647FA0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Networking</a:t>
            </a:r>
          </a:p>
        </p:txBody>
      </p:sp>
      <p:pic>
        <p:nvPicPr>
          <p:cNvPr id="4" name="Inhaltsplatzhalter 3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371ADE57-3603-A8DA-B09A-849D33A48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28" y="1651309"/>
            <a:ext cx="6096000" cy="3546671"/>
          </a:xfrm>
        </p:spPr>
      </p:pic>
      <p:pic>
        <p:nvPicPr>
          <p:cNvPr id="5" name="Grafik 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62D3A07-C197-0B4F-C28A-DCD325D91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211" y="1653268"/>
            <a:ext cx="5467350" cy="35514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1A48BF9-0D0E-7BF5-BE6B-461C4469B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149" y="5514975"/>
            <a:ext cx="2200275" cy="4000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67AA684-912A-A555-8BCD-3693EB615FFA}"/>
              </a:ext>
            </a:extLst>
          </p:cNvPr>
          <p:cNvSpPr txBox="1"/>
          <p:nvPr/>
        </p:nvSpPr>
        <p:spPr>
          <a:xfrm>
            <a:off x="2517194" y="1966392"/>
            <a:ext cx="139494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dirty="0">
                <a:solidFill>
                  <a:srgbClr val="CCCC21"/>
                </a:solidFill>
              </a:rPr>
              <a:t>UDP Protocol</a:t>
            </a:r>
          </a:p>
        </p:txBody>
      </p:sp>
    </p:spTree>
    <p:extLst>
      <p:ext uri="{BB962C8B-B14F-4D97-AF65-F5344CB8AC3E}">
        <p14:creationId xmlns:p14="http://schemas.microsoft.com/office/powerpoint/2010/main" val="378943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069 L 0.53764 0.00763 L 0.55873 -0.00903 L 0.5767 -0.01042 L 0.59545 0.00486 L 0.60248 0.00763 L 0.99545 0.00763 L 1.01732 -0.00625 L 1.03295 -0.01181 L 1.05951 -0.01459 L 1.09154 0.0243 L 1.12045 0.01736 " pathEditMode="relative" ptsTypes="AAAAAAAAAAAA">
                                      <p:cBhvr>
                                        <p:cTn id="6" dur="9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5ED86-7A64-AF4C-06A5-32BE2DE2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Dunkelheit, Schwarz, Nacht enthält.&#10;&#10;KI-generierte Inhalte können fehlerhaft sein.">
            <a:extLst>
              <a:ext uri="{FF2B5EF4-FFF2-40B4-BE49-F238E27FC236}">
                <a16:creationId xmlns:a16="http://schemas.microsoft.com/office/drawing/2014/main" id="{AB80114F-9DBD-CB0C-E42B-1BAC93067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44954" r="81686" b="43540"/>
          <a:stretch/>
        </p:blipFill>
        <p:spPr>
          <a:xfrm>
            <a:off x="7430196" y="4577749"/>
            <a:ext cx="944880" cy="690880"/>
          </a:xfrm>
          <a:prstGeom prst="rect">
            <a:avLst/>
          </a:prstGeom>
        </p:spPr>
      </p:pic>
      <p:pic>
        <p:nvPicPr>
          <p:cNvPr id="7" name="Grafik 6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8434AB42-0A70-8B4B-4972-1ACF4903EE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66" t="21107" r="68585" b="64540"/>
          <a:stretch/>
        </p:blipFill>
        <p:spPr>
          <a:xfrm>
            <a:off x="5598674" y="4945737"/>
            <a:ext cx="2834640" cy="861820"/>
          </a:xfrm>
          <a:prstGeom prst="rect">
            <a:avLst/>
          </a:prstGeom>
        </p:spPr>
      </p:pic>
      <p:pic>
        <p:nvPicPr>
          <p:cNvPr id="5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FF8D0902-824C-C722-A1CE-57BBA01C3F5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299" t="3860" r="82959" b="69502"/>
          <a:stretch/>
        </p:blipFill>
        <p:spPr>
          <a:xfrm>
            <a:off x="-1092212" y="4433913"/>
            <a:ext cx="994651" cy="14910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992F96-596E-0AEA-0393-57E6F7CD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  <a:latin typeface="Retro Gaming" panose="00000400000000000000" pitchFamily="2" charset="0"/>
              </a:rPr>
              <a:t>Constraints</a:t>
            </a:r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 </a:t>
            </a:r>
            <a:r>
              <a:rPr lang="de-CH" sz="4400">
                <a:solidFill>
                  <a:schemeClr val="bg1"/>
                </a:solidFill>
                <a:latin typeface="Retro Gaming" panose="00000400000000000000" pitchFamily="2" charset="0"/>
              </a:rPr>
              <a:t>&amp; </a:t>
            </a:r>
            <a:r>
              <a:rPr lang="de-CH" sz="4400" err="1">
                <a:solidFill>
                  <a:schemeClr val="bg1"/>
                </a:solidFill>
                <a:latin typeface="Retro Gaming" panose="00000400000000000000" pitchFamily="2" charset="0"/>
              </a:rPr>
              <a:t>Assumptions</a:t>
            </a:r>
            <a:endParaRPr lang="de-DE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F789F4-247E-4D02-E831-96362699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584"/>
            <a:ext cx="105156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Retro Gaming" panose="00000400000000000000" pitchFamily="2" charset="0"/>
              </a:rPr>
              <a:t>Technical and Development</a:t>
            </a:r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Java 21</a:t>
            </a:r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text-based network protocol </a:t>
            </a:r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Designed for standard hardware</a:t>
            </a:r>
          </a:p>
          <a:p>
            <a:pPr>
              <a:lnSpc>
                <a:spcPct val="100000"/>
              </a:lnSpc>
              <a:buBlip>
                <a:blip r:embed="rId6"/>
              </a:buBlip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No violent content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etro Gaming" panose="00000400000000000000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Assumptions:</a:t>
            </a:r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Players have stable internet connections.</a:t>
            </a:r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Game runs on a university-controlled network.</a:t>
            </a:r>
          </a:p>
          <a:p>
            <a:pPr lvl="1">
              <a:lnSpc>
                <a:spcPct val="100000"/>
              </a:lnSpc>
              <a:buBlip>
                <a:blip r:embed="rId6"/>
              </a:buBlip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Uses approved external libraries only</a:t>
            </a:r>
            <a:endParaRPr lang="de-DE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3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46615 -0.00393 " pathEditMode="relative" rAng="0" ptsTypes="AA">
                                      <p:cBhvr>
                                        <p:cTn id="6" dur="4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C61B2-22F6-128A-768C-33D59444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5" descr="Ein Bild, das Dunkelheit, Schwarz enthält.&#10;&#10;KI-generierte Inhalte können fehlerhaft sein.">
            <a:extLst>
              <a:ext uri="{FF2B5EF4-FFF2-40B4-BE49-F238E27FC236}">
                <a16:creationId xmlns:a16="http://schemas.microsoft.com/office/drawing/2014/main" id="{3242725A-2D83-2C76-087D-E02483C20D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99" t="3860" r="82959" b="69502"/>
          <a:stretch/>
        </p:blipFill>
        <p:spPr>
          <a:xfrm>
            <a:off x="4604023" y="4433912"/>
            <a:ext cx="994651" cy="1491009"/>
          </a:xfrm>
          <a:prstGeom prst="rect">
            <a:avLst/>
          </a:prstGeom>
        </p:spPr>
      </p:pic>
      <p:pic>
        <p:nvPicPr>
          <p:cNvPr id="9" name="Grafik 8" descr="Ein Bild, das Dunkelheit, Schwarz, Nacht enthält.&#10;&#10;KI-generierte Inhalte können fehlerhaft sein.">
            <a:extLst>
              <a:ext uri="{FF2B5EF4-FFF2-40B4-BE49-F238E27FC236}">
                <a16:creationId xmlns:a16="http://schemas.microsoft.com/office/drawing/2014/main" id="{3161B184-1C2E-0948-2F8D-278D7E298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4" t="44954" r="81686" b="43540"/>
          <a:stretch/>
        </p:blipFill>
        <p:spPr>
          <a:xfrm>
            <a:off x="7430196" y="4577749"/>
            <a:ext cx="944880" cy="690880"/>
          </a:xfrm>
          <a:prstGeom prst="rect">
            <a:avLst/>
          </a:prstGeom>
        </p:spPr>
      </p:pic>
      <p:pic>
        <p:nvPicPr>
          <p:cNvPr id="4" name="Grafik 3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EBED2AFA-9276-4312-E8D6-8A722C6275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477586A-8DAB-5FA8-4BBD-F814E5BD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65" y="369320"/>
            <a:ext cx="11300670" cy="1325563"/>
          </a:xfrm>
        </p:spPr>
        <p:txBody>
          <a:bodyPr/>
          <a:lstStyle/>
          <a:p>
            <a:r>
              <a:rPr lang="de-DE" err="1">
                <a:solidFill>
                  <a:schemeClr val="bg1"/>
                </a:solidFill>
                <a:latin typeface="Retro Gaming" panose="00000400000000000000" pitchFamily="2" charset="0"/>
              </a:rPr>
              <a:t>Functional</a:t>
            </a:r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 </a:t>
            </a:r>
            <a:r>
              <a:rPr lang="de-DE" err="1">
                <a:solidFill>
                  <a:schemeClr val="bg1"/>
                </a:solidFill>
                <a:latin typeface="Retro Gaming" panose="00000400000000000000" pitchFamily="2" charset="0"/>
              </a:rPr>
              <a:t>Requirements</a:t>
            </a:r>
            <a:endParaRPr lang="de-DE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B23487-6B8F-1464-520E-4D515DBC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65" y="1504122"/>
            <a:ext cx="105156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CH" b="1" dirty="0">
                <a:solidFill>
                  <a:schemeClr val="bg1"/>
                </a:solidFill>
                <a:latin typeface="Retro Gaming" panose="00000400000000000000" pitchFamily="2" charset="0"/>
              </a:rPr>
              <a:t>Main Features </a:t>
            </a:r>
            <a:r>
              <a:rPr lang="de-CH" b="1" dirty="0" err="1">
                <a:solidFill>
                  <a:schemeClr val="bg1"/>
                </a:solidFill>
                <a:latin typeface="Retro Gaming" panose="00000400000000000000" pitchFamily="2" charset="0"/>
              </a:rPr>
              <a:t>of</a:t>
            </a:r>
            <a:r>
              <a:rPr lang="de-CH" b="1" dirty="0">
                <a:solidFill>
                  <a:schemeClr val="bg1"/>
                </a:solidFill>
                <a:latin typeface="Retro Gaming" panose="00000400000000000000" pitchFamily="2" charset="0"/>
              </a:rPr>
              <a:t> </a:t>
            </a:r>
            <a:r>
              <a:rPr lang="de-CH" b="1" dirty="0" err="1">
                <a:solidFill>
                  <a:schemeClr val="bg1"/>
                </a:solidFill>
                <a:latin typeface="Retro Gaming" panose="00000400000000000000" pitchFamily="2" charset="0"/>
              </a:rPr>
              <a:t>the</a:t>
            </a:r>
            <a:r>
              <a:rPr lang="de-CH" b="1" dirty="0">
                <a:solidFill>
                  <a:schemeClr val="bg1"/>
                </a:solidFill>
                <a:latin typeface="Retro Gaming" panose="00000400000000000000" pitchFamily="2" charset="0"/>
              </a:rPr>
              <a:t> Game</a:t>
            </a:r>
          </a:p>
          <a:p>
            <a:pPr marL="0" indent="0">
              <a:buNone/>
            </a:pPr>
            <a:endParaRPr lang="de-CH" b="1" dirty="0">
              <a:solidFill>
                <a:schemeClr val="bg1"/>
              </a:solidFill>
              <a:latin typeface="Retro Gaming" panose="00000400000000000000" pitchFamily="2" charset="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Client-Server Connection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Real-time Gameplay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Synchronization</a:t>
            </a:r>
            <a:endParaRPr lang="de-CH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Obstacle and Puzzle Management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Dynamic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Camera</a:t>
            </a: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System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Game State Management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Chat and Communication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endParaRPr lang="de-DE" sz="2000" dirty="0">
              <a:solidFill>
                <a:schemeClr val="bg1"/>
              </a:solidFill>
              <a:latin typeface="VHS Gothic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chemeClr val="bg1"/>
              </a:solidFill>
              <a:latin typeface="VHS Gothic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endParaRPr lang="de-CH" sz="2000" dirty="0">
              <a:solidFill>
                <a:schemeClr val="bg1"/>
              </a:solidFill>
              <a:latin typeface="VHS Gothic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de-CH" sz="2000" dirty="0">
              <a:solidFill>
                <a:schemeClr val="bg1"/>
              </a:solidFill>
              <a:latin typeface="VHS Gothic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endParaRPr lang="de-DE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92 L 0.01159 -0.03171 L 0.01745 -0.04097 L 0.02409 -0.0493 L 0.03242 -0.05393 L 0.03906 -0.05856 L 0.04661 -0.06342 L 0.05651 -0.06435 L 0.06406 -0.06435 L 0.06901 -0.06088 L 0.07656 -0.05995 L 0.23333 -0.06088 " pathEditMode="relative" rAng="0" ptsTypes="AAAAAAAAAAAA">
                                      <p:cBhvr>
                                        <p:cTn id="6" dur="4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28" y="-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E4AE-A713-A299-9477-A1376E782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6C671E5-3578-F7A4-D836-2013052A9303}"/>
              </a:ext>
            </a:extLst>
          </p:cNvPr>
          <p:cNvGrpSpPr/>
          <p:nvPr/>
        </p:nvGrpSpPr>
        <p:grpSpPr>
          <a:xfrm>
            <a:off x="7405311" y="4001294"/>
            <a:ext cx="994651" cy="1491009"/>
            <a:chOff x="7405311" y="4001294"/>
            <a:chExt cx="994651" cy="1491009"/>
          </a:xfrm>
        </p:grpSpPr>
        <p:pic>
          <p:nvPicPr>
            <p:cNvPr id="6" name="Inhaltsplatzhalter 5" descr="Ein Bild, das Dunkelheit, Schwarz enthält.&#10;&#10;KI-generierte Inhalte können fehlerhaft sein.">
              <a:extLst>
                <a:ext uri="{FF2B5EF4-FFF2-40B4-BE49-F238E27FC236}">
                  <a16:creationId xmlns:a16="http://schemas.microsoft.com/office/drawing/2014/main" id="{C92D0412-1ADC-5A21-032A-E0F364AA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299" t="3860" r="82959" b="69502"/>
            <a:stretch/>
          </p:blipFill>
          <p:spPr>
            <a:xfrm>
              <a:off x="7405311" y="4001294"/>
              <a:ext cx="994651" cy="1491009"/>
            </a:xfrm>
            <a:prstGeom prst="rect">
              <a:avLst/>
            </a:prstGeom>
          </p:spPr>
        </p:pic>
        <p:pic>
          <p:nvPicPr>
            <p:cNvPr id="10" name="Grafik 9" descr="Ein Bild, das Dunkelheit, Schwarz, Nacht enthält.&#10;&#10;KI-generierte Inhalte können fehlerhaft sein.">
              <a:extLst>
                <a:ext uri="{FF2B5EF4-FFF2-40B4-BE49-F238E27FC236}">
                  <a16:creationId xmlns:a16="http://schemas.microsoft.com/office/drawing/2014/main" id="{994DA337-CAC3-CA1C-62EC-6BDBAA8EE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4" t="44954" r="81686" b="43540"/>
            <a:stretch/>
          </p:blipFill>
          <p:spPr>
            <a:xfrm>
              <a:off x="7430196" y="4577749"/>
              <a:ext cx="944880" cy="690880"/>
            </a:xfrm>
            <a:prstGeom prst="rect">
              <a:avLst/>
            </a:prstGeom>
          </p:spPr>
        </p:pic>
      </p:grpSp>
      <p:pic>
        <p:nvPicPr>
          <p:cNvPr id="4" name="Grafik 3" descr="Ein Bild, das Screenshot, Schwarz enthält.&#10;&#10;KI-generierte Inhalte können fehlerhaft sein.">
            <a:extLst>
              <a:ext uri="{FF2B5EF4-FFF2-40B4-BE49-F238E27FC236}">
                <a16:creationId xmlns:a16="http://schemas.microsoft.com/office/drawing/2014/main" id="{E72A283A-C776-EBD2-B941-BCFE5FF543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166" t="21107" r="68585" b="64540"/>
          <a:stretch/>
        </p:blipFill>
        <p:spPr>
          <a:xfrm>
            <a:off x="5656696" y="4988560"/>
            <a:ext cx="2834640" cy="86182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F9498B-C3E1-B87D-4378-6F188C75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65" y="369320"/>
            <a:ext cx="11300670" cy="1325563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Non-</a:t>
            </a:r>
            <a:r>
              <a:rPr lang="de-DE" err="1">
                <a:solidFill>
                  <a:schemeClr val="bg1"/>
                </a:solidFill>
                <a:latin typeface="Retro Gaming" panose="00000400000000000000" pitchFamily="2" charset="0"/>
              </a:rPr>
              <a:t>Functional</a:t>
            </a:r>
            <a:r>
              <a:rPr lang="de-DE">
                <a:solidFill>
                  <a:schemeClr val="bg1"/>
                </a:solidFill>
                <a:latin typeface="Retro Gaming" panose="00000400000000000000" pitchFamily="2" charset="0"/>
              </a:rPr>
              <a:t> </a:t>
            </a:r>
            <a:r>
              <a:rPr lang="de-DE" err="1">
                <a:solidFill>
                  <a:schemeClr val="bg1"/>
                </a:solidFill>
                <a:latin typeface="Retro Gaming" panose="00000400000000000000" pitchFamily="2" charset="0"/>
              </a:rPr>
              <a:t>Requirements</a:t>
            </a:r>
            <a:endParaRPr lang="de-DE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9E7313-B820-6646-DD7F-F6D90A2E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65" y="1825625"/>
            <a:ext cx="10515600" cy="435133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Performance: 30 FPS </a:t>
            </a: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Scalability</a:t>
            </a: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: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concurrent</a:t>
            </a: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sessions</a:t>
            </a:r>
            <a:endParaRPr lang="de-CH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Security: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encrypted</a:t>
            </a: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authentication</a:t>
            </a: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and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communication</a:t>
            </a:r>
            <a:endParaRPr lang="de-CH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>
              <a:lnSpc>
                <a:spcPct val="150000"/>
              </a:lnSpc>
              <a:buBlip>
                <a:blip r:embed="rId6"/>
              </a:buBlip>
            </a:pP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Collision</a:t>
            </a:r>
            <a:r>
              <a:rPr lang="de-CH" sz="2000" dirty="0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 </a:t>
            </a:r>
            <a:r>
              <a:rPr lang="de-CH" sz="2000" dirty="0" err="1">
                <a:solidFill>
                  <a:schemeClr val="bg1"/>
                </a:solidFill>
                <a:latin typeface="Retro Gaming" panose="00000400000000000000" pitchFamily="2" charset="0"/>
                <a:ea typeface="VHS Gothic" panose="00000400000000000000" pitchFamily="2" charset="0"/>
                <a:cs typeface="VHS Gothic" panose="00000400000000000000" pitchFamily="2" charset="0"/>
              </a:rPr>
              <a:t>Detection</a:t>
            </a:r>
            <a:endParaRPr lang="de-CH" sz="2000" dirty="0">
              <a:solidFill>
                <a:schemeClr val="bg1"/>
              </a:solidFill>
              <a:latin typeface="Retro Gaming" panose="00000400000000000000" pitchFamily="2" charset="0"/>
              <a:ea typeface="VHS Gothic" panose="00000400000000000000" pitchFamily="2" charset="0"/>
              <a:cs typeface="VHS Gothic" panose="00000400000000000000" pitchFamily="2" charset="0"/>
            </a:endParaRPr>
          </a:p>
          <a:p>
            <a:pPr marL="0" indent="0">
              <a:buNone/>
            </a:pPr>
            <a:endParaRPr lang="de-CH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2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1 0.00185 L 0.01471 -0.01389 L 0.03008 -0.02546 L 0.04778 -0.01968 L 0.05872 -0.01181 L 0.07317 0.00764 L 0.08307 0.0294 L 0.37643 0.0294 " pathEditMode="relative" ptsTypes="AAAAAAAA">
                                      <p:cBhvr>
                                        <p:cTn id="6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866</Words>
  <Application>Microsoft Office PowerPoint</Application>
  <PresentationFormat>Breitbild</PresentationFormat>
  <Paragraphs>156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Retro Gaming</vt:lpstr>
      <vt:lpstr>VHS Gothic</vt:lpstr>
      <vt:lpstr>Office Theme</vt:lpstr>
      <vt:lpstr>THINK OUTSIDE THE ROOM</vt:lpstr>
      <vt:lpstr>Team</vt:lpstr>
      <vt:lpstr>About the Game </vt:lpstr>
      <vt:lpstr>Level Design</vt:lpstr>
      <vt:lpstr>Charakters</vt:lpstr>
      <vt:lpstr>Networking</vt:lpstr>
      <vt:lpstr>Constraints &amp; Assumptions</vt:lpstr>
      <vt:lpstr>Functional Requirements</vt:lpstr>
      <vt:lpstr>Non-Functional Requirements</vt:lpstr>
      <vt:lpstr>Project Planning &amp; Progress</vt:lpstr>
      <vt:lpstr>Project Planning &amp; Progress</vt:lpstr>
      <vt:lpstr> Timeline</vt:lpstr>
      <vt:lpstr>THANK YOU FOR YOUR ATTENTION  Game Director: Us Music Director: None- because it’s a PowerPoint, not a game Lead Programmer: G Story &amp; Script: Desperation, coffee and looming deadlines Bug Testing: Everyone who corrected a typo  Special Thanks to My Laptop for not crashing (yet) The audience for pretending to listen The WiFi for hopefolly staying connected  Powered by last minute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Aiysha Frutiger</dc:creator>
  <cp:lastModifiedBy>William Tran</cp:lastModifiedBy>
  <cp:revision>2</cp:revision>
  <dcterms:created xsi:type="dcterms:W3CDTF">2025-02-27T11:29:40Z</dcterms:created>
  <dcterms:modified xsi:type="dcterms:W3CDTF">2025-03-05T12:29:42Z</dcterms:modified>
</cp:coreProperties>
</file>