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9" r:id="rId14"/>
    <p:sldId id="301" r:id="rId15"/>
    <p:sldId id="310" r:id="rId16"/>
    <p:sldId id="302" r:id="rId17"/>
    <p:sldId id="303" r:id="rId18"/>
    <p:sldId id="304" r:id="rId19"/>
    <p:sldId id="305" r:id="rId20"/>
    <p:sldId id="306" r:id="rId21"/>
    <p:sldId id="307" r:id="rId22"/>
    <p:sldId id="308" r:id="rId2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98"/>
    <p:restoredTop sz="94674"/>
  </p:normalViewPr>
  <p:slideViewPr>
    <p:cSldViewPr snapToGrid="0" snapToObjects="1">
      <p:cViewPr>
        <p:scale>
          <a:sx n="110" d="100"/>
          <a:sy n="110" d="100"/>
        </p:scale>
        <p:origin x="35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2/21/20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689/blob/master/notes/code/trie.py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689/blob/master/notes/code/trie.py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abin%E2%80%93Karp_algorith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Searching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82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6A618-0D95-BE47-93F3-956FE116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i="1" dirty="0"/>
              <a:t>Tries</a:t>
            </a:r>
            <a:r>
              <a:rPr lang="en-US" dirty="0"/>
              <a:t>” or </a:t>
            </a:r>
            <a:r>
              <a:rPr lang="en-US" i="1" dirty="0"/>
              <a:t>Prefix Trees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597" y="2031296"/>
            <a:ext cx="5866729" cy="319825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DC0C7F-5F5D-B84C-AD5B-A5950F736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66503">
            <a:off x="571571" y="2031297"/>
            <a:ext cx="4358348" cy="2998746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158501" y="3150526"/>
            <a:ext cx="431514" cy="380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rved Down Arrow 10"/>
          <p:cNvSpPr/>
          <p:nvPr/>
        </p:nvSpPr>
        <p:spPr>
          <a:xfrm rot="3197979">
            <a:off x="3575208" y="1905443"/>
            <a:ext cx="943481" cy="62099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55166" y="1383769"/>
            <a:ext cx="7181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Convert buckets to nodes and rotate: we get a tree!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4B7696-8311-0245-B749-AB6AC89AAB99}"/>
              </a:ext>
            </a:extLst>
          </p:cNvPr>
          <p:cNvSpPr txBox="1"/>
          <p:nvPr/>
        </p:nvSpPr>
        <p:spPr>
          <a:xfrm>
            <a:off x="5746261" y="5246393"/>
            <a:ext cx="64457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Words are edge labels on path from root to leaves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163C78-CA5B-1B48-B91D-331D065CBEC8}"/>
              </a:ext>
            </a:extLst>
          </p:cNvPr>
          <p:cNvSpPr/>
          <p:nvPr/>
        </p:nvSpPr>
        <p:spPr>
          <a:xfrm>
            <a:off x="0" y="6444064"/>
            <a:ext cx="54922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/>
              <a:t>(was in a “big internet company” interview)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88307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string s to TRIE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TRIE can hold a big set of words and</a:t>
            </a:r>
            <a:br>
              <a:rPr lang="en-US" dirty="0"/>
            </a:br>
            <a:r>
              <a:rPr lang="en-US" dirty="0"/>
              <a:t>we can search for a word superfast</a:t>
            </a:r>
          </a:p>
          <a:p>
            <a:r>
              <a:rPr lang="en-US" dirty="0"/>
              <a:t>Note: Now that we’re not sorting, order of</a:t>
            </a:r>
            <a:br>
              <a:rPr lang="en-US" dirty="0"/>
            </a:br>
            <a:r>
              <a:rPr lang="en-US" dirty="0"/>
              <a:t>edges is not important; can use </a:t>
            </a:r>
            <a:r>
              <a:rPr lang="en-US" dirty="0" err="1"/>
              <a:t>dict</a:t>
            </a:r>
            <a:r>
              <a:rPr lang="en-US" dirty="0"/>
              <a:t>()</a:t>
            </a:r>
          </a:p>
          <a:p>
            <a:r>
              <a:rPr lang="en-US" dirty="0"/>
              <a:t>Starting at the root, add edge labeled with</a:t>
            </a:r>
            <a:br>
              <a:rPr lang="en-US" dirty="0"/>
            </a:br>
            <a:r>
              <a:rPr lang="en-US" dirty="0"/>
              <a:t>s[0] pointing to new node</a:t>
            </a:r>
          </a:p>
          <a:p>
            <a:r>
              <a:rPr lang="en-US" dirty="0"/>
              <a:t>Traverse edge to child </a:t>
            </a:r>
            <a:r>
              <a:rPr lang="en-US" dirty="0" err="1"/>
              <a:t>root.child</a:t>
            </a:r>
            <a:r>
              <a:rPr lang="en-US" dirty="0"/>
              <a:t>[s[0]]</a:t>
            </a:r>
            <a:br>
              <a:rPr lang="en-US" dirty="0"/>
            </a:br>
            <a:r>
              <a:rPr lang="en-US" dirty="0"/>
              <a:t>and add subtree for s[1:] to that child</a:t>
            </a:r>
          </a:p>
          <a:p>
            <a:r>
              <a:rPr lang="en-US" dirty="0" err="1"/>
              <a:t>Recurse</a:t>
            </a:r>
            <a:r>
              <a:rPr lang="en-US" dirty="0"/>
              <a:t> until out of chars in string s</a:t>
            </a:r>
          </a:p>
          <a:p>
            <a:r>
              <a:rPr lang="en-US" dirty="0"/>
              <a:t>O(n) since we must add edge for each char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580" y="1825625"/>
            <a:ext cx="3289300" cy="3949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E89B64-E4C7-B349-8F4D-C096A24A66FC}"/>
              </a:ext>
            </a:extLst>
          </p:cNvPr>
          <p:cNvSpPr txBox="1"/>
          <p:nvPr/>
        </p:nvSpPr>
        <p:spPr>
          <a:xfrm>
            <a:off x="7513110" y="473908"/>
            <a:ext cx="4150239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__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__(self):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{}</a:t>
            </a:r>
          </a:p>
        </p:txBody>
      </p:sp>
    </p:spTree>
    <p:extLst>
      <p:ext uri="{BB962C8B-B14F-4D97-AF65-F5344CB8AC3E}">
        <p14:creationId xmlns:p14="http://schemas.microsoft.com/office/powerpoint/2010/main" val="664718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add(root, “ape”)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0" y="3529790"/>
            <a:ext cx="12096130" cy="2782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E89B64-E4C7-B349-8F4D-C096A24A66FC}"/>
              </a:ext>
            </a:extLst>
          </p:cNvPr>
          <p:cNvSpPr txBox="1"/>
          <p:nvPr/>
        </p:nvSpPr>
        <p:spPr>
          <a:xfrm>
            <a:off x="7203561" y="473908"/>
            <a:ext cx="4150239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__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__(self):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{}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E89B64-E4C7-B349-8F4D-C096A24A66FC}"/>
              </a:ext>
            </a:extLst>
          </p:cNvPr>
          <p:cNvSpPr txBox="1"/>
          <p:nvPr/>
        </p:nvSpPr>
        <p:spPr>
          <a:xfrm>
            <a:off x="4075890" y="2189084"/>
            <a:ext cx="7277910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add(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s:str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=0) -&gt; None: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&gt;=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(s):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 not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]]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add(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]], s, i+1)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25A4D-7686-2C47-B3A7-B8382722563B}"/>
              </a:ext>
            </a:extLst>
          </p:cNvPr>
          <p:cNvSpPr txBox="1"/>
          <p:nvPr/>
        </p:nvSpPr>
        <p:spPr>
          <a:xfrm>
            <a:off x="838200" y="5628624"/>
            <a:ext cx="73917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Note that nodes have no values, edges contain the letters</a:t>
            </a:r>
          </a:p>
        </p:txBody>
      </p:sp>
    </p:spTree>
    <p:extLst>
      <p:ext uri="{BB962C8B-B14F-4D97-AF65-F5344CB8AC3E}">
        <p14:creationId xmlns:p14="http://schemas.microsoft.com/office/powerpoint/2010/main" val="1231867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B6D35-6618-2C4A-B809-CCBE7ED1D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 that are prefixes of other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AACD-6210-E342-9D2D-0C6A409C3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21283" cy="4351338"/>
          </a:xfrm>
        </p:spPr>
        <p:txBody>
          <a:bodyPr/>
          <a:lstStyle/>
          <a:p>
            <a:r>
              <a:rPr lang="en-US" dirty="0"/>
              <a:t>What about when we have two words “</a:t>
            </a:r>
            <a:r>
              <a:rPr lang="en-US" b="1" dirty="0"/>
              <a:t>ape</a:t>
            </a:r>
            <a:r>
              <a:rPr lang="en-US" dirty="0"/>
              <a:t>” and “</a:t>
            </a:r>
            <a:r>
              <a:rPr lang="en-US" b="1" dirty="0"/>
              <a:t>apex</a:t>
            </a:r>
            <a:r>
              <a:rPr lang="en-US" dirty="0"/>
              <a:t>”?</a:t>
            </a:r>
          </a:p>
          <a:p>
            <a:r>
              <a:rPr lang="en-US" dirty="0"/>
              <a:t>“ape” stops before being a leaf, so we must mark as accept state, which is sometimes called a stop 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D5725B-DDDF-4045-B7F4-6BF5D7648038}"/>
              </a:ext>
            </a:extLst>
          </p:cNvPr>
          <p:cNvSpPr txBox="1"/>
          <p:nvPr/>
        </p:nvSpPr>
        <p:spPr>
          <a:xfrm>
            <a:off x="838200" y="3260711"/>
            <a:ext cx="9788913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def __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__(self):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self.isword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False # set to true if accept state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{}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392F9A-25FA-0C4E-AE37-BF92C03A1B1F}"/>
              </a:ext>
            </a:extLst>
          </p:cNvPr>
          <p:cNvSpPr txBox="1"/>
          <p:nvPr/>
        </p:nvSpPr>
        <p:spPr>
          <a:xfrm>
            <a:off x="838200" y="4887677"/>
            <a:ext cx="6956502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add(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s:str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=0) -&gt; None: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&gt;=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(s): </a:t>
            </a:r>
            <a:r>
              <a:rPr lang="en-US" sz="2200" dirty="0" err="1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p.isword</a:t>
            </a:r>
            <a:r>
              <a:rPr lang="en-US" sz="2200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=True;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 not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]]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add(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]], s, i+1)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E381D3-EAB2-5E40-B521-A37671F0D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079" y="89106"/>
            <a:ext cx="770363" cy="618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09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A865AB1-C48B-2547-81DE-57F6F2579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347" y="3101942"/>
            <a:ext cx="3890858" cy="31826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 </a:t>
            </a:r>
            <a:r>
              <a:rPr lang="en-US" dirty="0" err="1"/>
              <a:t>Trie</a:t>
            </a:r>
            <a:br>
              <a:rPr lang="en-US" dirty="0"/>
            </a:br>
            <a:r>
              <a:rPr lang="en-US" sz="2800" dirty="0"/>
              <a:t>(with analogies)</a:t>
            </a:r>
            <a:endParaRPr lang="en-US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7646961" cy="4486275"/>
          </a:xfrm>
        </p:spPr>
        <p:txBody>
          <a:bodyPr/>
          <a:lstStyle/>
          <a:p>
            <a:r>
              <a:rPr lang="en-US" dirty="0"/>
              <a:t>Return true if s is prefix of word in </a:t>
            </a:r>
            <a:r>
              <a:rPr lang="en-US" dirty="0" err="1"/>
              <a:t>Trie</a:t>
            </a:r>
            <a:r>
              <a:rPr lang="en-US" dirty="0"/>
              <a:t> or full word in </a:t>
            </a:r>
            <a:r>
              <a:rPr lang="en-US" dirty="0" err="1"/>
              <a:t>Trie</a:t>
            </a:r>
            <a:endParaRPr lang="en-US" dirty="0"/>
          </a:p>
          <a:p>
            <a:r>
              <a:rPr lang="en-US" dirty="0"/>
              <a:t>Note that the search depends on </a:t>
            </a:r>
            <a:r>
              <a:rPr lang="en-US" u="sng" dirty="0" err="1"/>
              <a:t>len</a:t>
            </a:r>
            <a:r>
              <a:rPr lang="en-US" u="sng" dirty="0"/>
              <a:t>(s)</a:t>
            </a:r>
            <a:r>
              <a:rPr lang="en-US" dirty="0"/>
              <a:t> NOT </a:t>
            </a:r>
            <a:r>
              <a:rPr lang="en-US" dirty="0" err="1"/>
              <a:t>num</a:t>
            </a:r>
            <a:r>
              <a:rPr lang="en-US" dirty="0"/>
              <a:t> words n in the vocabulary!!!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E89B64-E4C7-B349-8F4D-C096A24A66FC}"/>
              </a:ext>
            </a:extLst>
          </p:cNvPr>
          <p:cNvSpPr txBox="1"/>
          <p:nvPr/>
        </p:nvSpPr>
        <p:spPr>
          <a:xfrm>
            <a:off x="135673" y="3584459"/>
            <a:ext cx="7960112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search(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root:TrieNode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s:str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=0) -&gt; bool: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p = root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p is not None: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&gt;=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(s): return True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 not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return False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p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]]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+= 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True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26EACB-00FD-6B40-B46D-DC099C6F8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161" y="79143"/>
            <a:ext cx="3614829" cy="28090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2C5BF4-861E-8544-B545-49E73DEB7791}"/>
              </a:ext>
            </a:extLst>
          </p:cNvPr>
          <p:cNvSpPr txBox="1"/>
          <p:nvPr/>
        </p:nvSpPr>
        <p:spPr>
          <a:xfrm>
            <a:off x="6768790" y="151349"/>
            <a:ext cx="17716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choose door</a:t>
            </a:r>
          </a:p>
          <a:p>
            <a:r>
              <a:rPr lang="en-US" sz="2200" dirty="0"/>
              <a:t>based upon</a:t>
            </a:r>
          </a:p>
          <a:p>
            <a:r>
              <a:rPr lang="en-US" sz="2200" dirty="0"/>
              <a:t>current letter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DF5C04-34ED-DC44-931A-A46DB1F59854}"/>
              </a:ext>
            </a:extLst>
          </p:cNvPr>
          <p:cNvCxnSpPr>
            <a:cxnSpLocks/>
          </p:cNvCxnSpPr>
          <p:nvPr/>
        </p:nvCxnSpPr>
        <p:spPr>
          <a:xfrm flipV="1">
            <a:off x="4537276" y="4781937"/>
            <a:ext cx="5221311" cy="73918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1A83847-9F45-5347-BE2D-A3E938D35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256" y="3174148"/>
            <a:ext cx="1405331" cy="46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34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FE18-76F1-1C42-8C9A-97CFABB98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search for word sequences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6017E-B26A-3E4D-BFDB-F118E0290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TRIE remembers set of sentences not words, in this case</a:t>
            </a:r>
          </a:p>
          <a:p>
            <a:r>
              <a:rPr lang="en-US" dirty="0"/>
              <a:t>Tokenize document into words then add sentence sequence to TRIE or just bigrams, trigrams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CC03A5-6770-5841-A95F-274E89A92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881" y="3750982"/>
            <a:ext cx="6988000" cy="170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94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C1D894-5279-C74A-AAA2-C74AD1B74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736" y="-540374"/>
            <a:ext cx="5340127" cy="77582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E0E9E3-A102-9C4C-AA99-6CE6745A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dictionaries are O(1) but…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7C874-3C25-634E-9D83-956E2FA29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34561" cy="4351338"/>
          </a:xfrm>
        </p:spPr>
        <p:txBody>
          <a:bodyPr/>
          <a:lstStyle/>
          <a:p>
            <a:r>
              <a:rPr lang="en-US" dirty="0"/>
              <a:t>…slower than array access via perfect</a:t>
            </a:r>
            <a:br>
              <a:rPr lang="en-US" dirty="0"/>
            </a:br>
            <a:r>
              <a:rPr lang="en-US" dirty="0"/>
              <a:t>hash function f(c) = </a:t>
            </a:r>
            <a:r>
              <a:rPr lang="en-US" dirty="0" err="1"/>
              <a:t>ord</a:t>
            </a:r>
            <a:r>
              <a:rPr lang="en-US" dirty="0"/>
              <a:t>(c) - </a:t>
            </a:r>
            <a:r>
              <a:rPr lang="en-US" dirty="0" err="1"/>
              <a:t>ord</a:t>
            </a:r>
            <a:r>
              <a:rPr lang="en-US" dirty="0"/>
              <a:t>(‘a’)</a:t>
            </a:r>
          </a:p>
          <a:p>
            <a:r>
              <a:rPr lang="en-US" dirty="0"/>
              <a:t>But we use 26 slots even for one edge</a:t>
            </a:r>
          </a:p>
          <a:p>
            <a:r>
              <a:rPr lang="en-US" dirty="0"/>
              <a:t>How can we reduce memory costs?</a:t>
            </a:r>
          </a:p>
          <a:p>
            <a:pPr lvl="1"/>
            <a:r>
              <a:rPr lang="en-US" dirty="0"/>
              <a:t>Many nodes will have just one outgoing edge so we can optimize for that case with single pointer instead of an array</a:t>
            </a:r>
          </a:p>
          <a:p>
            <a:pPr lvl="1"/>
            <a:r>
              <a:rPr lang="en-US" dirty="0"/>
              <a:t>Switch to 26-element edge array if we need more than one edge</a:t>
            </a:r>
          </a:p>
        </p:txBody>
      </p:sp>
    </p:spTree>
    <p:extLst>
      <p:ext uri="{BB962C8B-B14F-4D97-AF65-F5344CB8AC3E}">
        <p14:creationId xmlns:p14="http://schemas.microsoft.com/office/powerpoint/2010/main" val="302614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BAE5-7887-254A-94BF-F5E407B2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Brute force dictionary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2B095-1A92-4D4E-8DD0-7EC38E693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97176" cy="4351338"/>
          </a:xfrm>
        </p:spPr>
        <p:txBody>
          <a:bodyPr>
            <a:normAutofit/>
          </a:bodyPr>
          <a:lstStyle/>
          <a:p>
            <a:r>
              <a:rPr lang="en-US" dirty="0"/>
              <a:t>Load words from </a:t>
            </a:r>
            <a:r>
              <a:rPr lang="en-US" b="1" dirty="0"/>
              <a:t>/</a:t>
            </a:r>
            <a:r>
              <a:rPr lang="en-US" b="1" dirty="0" err="1"/>
              <a:t>usr</a:t>
            </a:r>
            <a:r>
              <a:rPr lang="en-US" b="1" dirty="0"/>
              <a:t>/share/</a:t>
            </a:r>
            <a:r>
              <a:rPr lang="en-US" b="1" dirty="0" err="1"/>
              <a:t>dict</a:t>
            </a:r>
            <a:r>
              <a:rPr lang="en-US" b="1" dirty="0"/>
              <a:t>/words</a:t>
            </a:r>
            <a:r>
              <a:rPr lang="en-US" dirty="0"/>
              <a:t> file (one per line) into list</a:t>
            </a:r>
          </a:p>
          <a:p>
            <a:r>
              <a:rPr lang="en-US" dirty="0"/>
              <a:t>Search for each word in list of words; what is complexity?</a:t>
            </a:r>
          </a:p>
          <a:p>
            <a:r>
              <a:rPr lang="en-US" dirty="0"/>
              <a:t>This takes almost 5 minutes on my fast computer. ugh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E155C-C5BB-644F-A746-ECFDFF0F305D}"/>
              </a:ext>
            </a:extLst>
          </p:cNvPr>
          <p:cNvSpPr txBox="1"/>
          <p:nvPr/>
        </p:nvSpPr>
        <p:spPr>
          <a:xfrm>
            <a:off x="0" y="6311900"/>
            <a:ext cx="809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solution </a:t>
            </a:r>
            <a:r>
              <a:rPr lang="en-US" dirty="0">
                <a:hlinkClick r:id="rId2"/>
              </a:rPr>
              <a:t>https://github.com/parrt/msds689/blob/master/notes/code/trie.py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D212F0-4F65-164A-8728-B5FA7E840EA4}"/>
              </a:ext>
            </a:extLst>
          </p:cNvPr>
          <p:cNvSpPr/>
          <p:nvPr/>
        </p:nvSpPr>
        <p:spPr>
          <a:xfrm>
            <a:off x="10220844" y="1690688"/>
            <a:ext cx="172472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</a:t>
            </a: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</a:t>
            </a: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aa</a:t>
            </a:r>
          </a:p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aal</a:t>
            </a:r>
            <a:endParaRPr lang="en-US" dirty="0">
              <a:solidFill>
                <a:srgbClr val="000000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aalii</a:t>
            </a:r>
          </a:p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aam</a:t>
            </a:r>
            <a:endParaRPr lang="en-US" dirty="0">
              <a:solidFill>
                <a:srgbClr val="000000"/>
              </a:solidFill>
              <a:latin typeface="Monaco" pitchFamily="2" charset="77"/>
            </a:endParaRPr>
          </a:p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Aani</a:t>
            </a:r>
            <a:endParaRPr lang="en-US" dirty="0">
              <a:solidFill>
                <a:srgbClr val="000000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aardvark</a:t>
            </a: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aardwolf</a:t>
            </a: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Aaron</a:t>
            </a: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Aaronic</a:t>
            </a:r>
          </a:p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Aaronical</a:t>
            </a:r>
            <a:endParaRPr lang="en-US" dirty="0">
              <a:solidFill>
                <a:srgbClr val="000000"/>
              </a:solidFill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36461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49D3-0D3B-1C4C-ACF3-C67C08F63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Build </a:t>
            </a:r>
            <a:r>
              <a:rPr lang="en-US" dirty="0" err="1"/>
              <a:t>Trie</a:t>
            </a:r>
            <a:r>
              <a:rPr lang="en-US" dirty="0"/>
              <a:t> from dictionary of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7E417-9DFA-CE45-979D-F475A8016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searching notebook, get </a:t>
            </a:r>
            <a:r>
              <a:rPr lang="en-US" dirty="0" err="1"/>
              <a:t>Trie</a:t>
            </a:r>
            <a:r>
              <a:rPr lang="en-US" dirty="0"/>
              <a:t> implementation</a:t>
            </a:r>
          </a:p>
          <a:p>
            <a:r>
              <a:rPr lang="en-US" dirty="0"/>
              <a:t>Add each word to a </a:t>
            </a:r>
            <a:r>
              <a:rPr lang="en-US" dirty="0" err="1"/>
              <a:t>trie</a:t>
            </a:r>
            <a:r>
              <a:rPr lang="en-US" dirty="0"/>
              <a:t>, which takes about 6s on my machine</a:t>
            </a:r>
          </a:p>
          <a:p>
            <a:r>
              <a:rPr lang="en-US" dirty="0"/>
              <a:t>Search the </a:t>
            </a:r>
            <a:r>
              <a:rPr lang="en-US" dirty="0" err="1"/>
              <a:t>trie</a:t>
            </a:r>
            <a:r>
              <a:rPr lang="en-US" dirty="0"/>
              <a:t> for each of 235,886 words; takes 0.75s for me!!</a:t>
            </a:r>
          </a:p>
          <a:p>
            <a:r>
              <a:rPr lang="en-US" dirty="0"/>
              <a:t>Rejoice in your new super powers</a:t>
            </a:r>
          </a:p>
          <a:p>
            <a:r>
              <a:rPr lang="en-US" dirty="0"/>
              <a:t>Cool interview question/task:</a:t>
            </a:r>
            <a:br>
              <a:rPr lang="en-US" dirty="0"/>
            </a:br>
            <a:r>
              <a:rPr lang="en-US" dirty="0"/>
              <a:t>How can you do fast spell checking on big documents?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988AE6-331F-864A-963A-42008DA144C2}"/>
              </a:ext>
            </a:extLst>
          </p:cNvPr>
          <p:cNvSpPr txBox="1"/>
          <p:nvPr/>
        </p:nvSpPr>
        <p:spPr>
          <a:xfrm>
            <a:off x="0" y="6311900"/>
            <a:ext cx="809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solution </a:t>
            </a:r>
            <a:r>
              <a:rPr lang="en-US" dirty="0">
                <a:hlinkClick r:id="rId2"/>
              </a:rPr>
              <a:t>https://github.com/parrt/msds689/blob/master/notes/code/</a:t>
            </a:r>
            <a:r>
              <a:rPr lang="en-US" dirty="0" err="1">
                <a:hlinkClick r:id="rId2"/>
              </a:rPr>
              <a:t>trie.py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67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5814-1DAA-984F-BA1F-463EB89ED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5536" cy="1325563"/>
          </a:xfrm>
        </p:spPr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find all words starting with prefix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AFF34-0678-764B-B0E8-F54910BC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trie</a:t>
            </a:r>
            <a:r>
              <a:rPr lang="en-US" dirty="0"/>
              <a:t> again from the word list</a:t>
            </a:r>
          </a:p>
          <a:p>
            <a:r>
              <a:rPr lang="en-US" dirty="0"/>
              <a:t>Write a function that prints all words in </a:t>
            </a:r>
            <a:r>
              <a:rPr lang="en-US" dirty="0" err="1"/>
              <a:t>trie</a:t>
            </a:r>
            <a:r>
              <a:rPr lang="en-US" dirty="0"/>
              <a:t> that begin with a specific prefix like “app”; it should get “apple”, “application”, …</a:t>
            </a:r>
          </a:p>
          <a:p>
            <a:r>
              <a:rPr lang="en-US" b="1" dirty="0"/>
              <a:t>Idea</a:t>
            </a:r>
            <a:r>
              <a:rPr lang="en-US" dirty="0"/>
              <a:t>: trace prefix into </a:t>
            </a:r>
            <a:r>
              <a:rPr lang="en-US" dirty="0" err="1"/>
              <a:t>trie</a:t>
            </a:r>
            <a:r>
              <a:rPr lang="en-US" dirty="0"/>
              <a:t>, reaching specific non-leaf node p; find all reachable leaves; track string as recursion parameter for each path; print the string when you reach a leaf</a:t>
            </a:r>
          </a:p>
        </p:txBody>
      </p:sp>
    </p:spTree>
    <p:extLst>
      <p:ext uri="{BB962C8B-B14F-4D97-AF65-F5344CB8AC3E}">
        <p14:creationId xmlns:p14="http://schemas.microsoft.com/office/powerpoint/2010/main" val="125020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98003-BDB8-ED43-9E87-05960D70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96" y="365125"/>
            <a:ext cx="11281024" cy="1325563"/>
          </a:xfrm>
        </p:spPr>
        <p:txBody>
          <a:bodyPr/>
          <a:lstStyle/>
          <a:p>
            <a:r>
              <a:rPr lang="en-US" dirty="0"/>
              <a:t>Common searching/membership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37E2-4FB5-FC4B-937F-D3E170BA6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744" y="1825625"/>
            <a:ext cx="9996055" cy="4351338"/>
          </a:xfrm>
        </p:spPr>
        <p:txBody>
          <a:bodyPr>
            <a:normAutofit/>
          </a:bodyPr>
          <a:lstStyle/>
          <a:p>
            <a:r>
              <a:rPr lang="en-US" b="1" dirty="0"/>
              <a:t>linear</a:t>
            </a:r>
            <a:r>
              <a:rPr lang="en-US" dirty="0"/>
              <a:t>: scan data structure looking for element(s)</a:t>
            </a:r>
          </a:p>
          <a:p>
            <a:r>
              <a:rPr lang="en-US" b="1" dirty="0"/>
              <a:t>binary search</a:t>
            </a:r>
            <a:r>
              <a:rPr lang="en-US" dirty="0"/>
              <a:t>: if array and sorted, split recursively in half</a:t>
            </a:r>
          </a:p>
          <a:p>
            <a:r>
              <a:rPr lang="en-US" b="1" dirty="0"/>
              <a:t>binary search tree</a:t>
            </a:r>
            <a:r>
              <a:rPr lang="en-US" dirty="0"/>
              <a:t>: subtree to left has elements less than current node and subtree to right has elements greater than</a:t>
            </a:r>
          </a:p>
          <a:p>
            <a:r>
              <a:rPr lang="en-US" b="1" dirty="0"/>
              <a:t>hash table</a:t>
            </a:r>
            <a:r>
              <a:rPr lang="en-US" dirty="0"/>
              <a:t>: function maps key to bucket, linear search in bucket; recall search index project from MSDS692; for word search, not arbitrary string search in document(s)</a:t>
            </a:r>
          </a:p>
          <a:p>
            <a:r>
              <a:rPr lang="en-US" b="1" dirty="0"/>
              <a:t>state machines </a:t>
            </a:r>
            <a:r>
              <a:rPr lang="en-US" dirty="0"/>
              <a:t>(graphs)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1251" y="187394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O(</a:t>
            </a:r>
            <a:r>
              <a:rPr lang="en-US" i="1" dirty="0" err="1"/>
              <a:t>mn</a:t>
            </a:r>
            <a:r>
              <a:rPr lang="en-US" i="1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145" y="2367376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O(</a:t>
            </a:r>
            <a:r>
              <a:rPr lang="en-US" i="1" dirty="0" err="1"/>
              <a:t>mlog</a:t>
            </a:r>
            <a:r>
              <a:rPr lang="en-US" i="1" dirty="0"/>
              <a:t>(n))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882" y="2889186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O(</a:t>
            </a:r>
            <a:r>
              <a:rPr lang="en-US" i="1" dirty="0" err="1"/>
              <a:t>mlog</a:t>
            </a:r>
            <a:r>
              <a:rPr lang="en-US" i="1" dirty="0"/>
              <a:t>(n))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5426" y="377873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O(m)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5064" y="504457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O(m)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43" y="6484319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dirty="0"/>
              <a:t> = length of search string</a:t>
            </a:r>
          </a:p>
        </p:txBody>
      </p:sp>
    </p:spTree>
    <p:extLst>
      <p:ext uri="{BB962C8B-B14F-4D97-AF65-F5344CB8AC3E}">
        <p14:creationId xmlns:p14="http://schemas.microsoft.com/office/powerpoint/2010/main" val="311062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EB20-1D6D-B54A-BC1C-D42D8DB2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Build a suffix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DF553-583E-0C4C-858D-553AA785C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Simple: create </a:t>
            </a:r>
            <a:r>
              <a:rPr lang="en-US" dirty="0" err="1"/>
              <a:t>trie</a:t>
            </a:r>
            <a:r>
              <a:rPr lang="en-US" dirty="0"/>
              <a:t> from reversed strings or modify add() method to walk backwards through string</a:t>
            </a:r>
          </a:p>
        </p:txBody>
      </p:sp>
    </p:spTree>
    <p:extLst>
      <p:ext uri="{BB962C8B-B14F-4D97-AF65-F5344CB8AC3E}">
        <p14:creationId xmlns:p14="http://schemas.microsoft.com/office/powerpoint/2010/main" val="166432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9E12CE-E4F4-DA49-80D6-60FEC4C9B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125" y="3166946"/>
            <a:ext cx="5768965" cy="31449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185A17-FF82-7341-9116-EC5220A6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Given misspelled words off by 1 letter only, find all possible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B7BD7-19FE-B342-B919-C8F35C1BA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Trace word into </a:t>
            </a:r>
            <a:r>
              <a:rPr lang="en-US" dirty="0" err="1"/>
              <a:t>trie</a:t>
            </a:r>
            <a:r>
              <a:rPr lang="en-US" dirty="0"/>
              <a:t> until no edge exists for s[</a:t>
            </a:r>
            <a:r>
              <a:rPr lang="en-US" dirty="0" err="1"/>
              <a:t>i</a:t>
            </a:r>
            <a:r>
              <a:rPr lang="en-US" dirty="0"/>
              <a:t>]; this is node p</a:t>
            </a:r>
          </a:p>
          <a:p>
            <a:r>
              <a:rPr lang="en-US" dirty="0"/>
              <a:t>Get list of words reachable from each node targeted by p starting with s[i+1]</a:t>
            </a:r>
          </a:p>
          <a:p>
            <a:r>
              <a:rPr lang="en-US" dirty="0"/>
              <a:t>E.g., “</a:t>
            </a:r>
            <a:r>
              <a:rPr lang="en-US" dirty="0" err="1"/>
              <a:t>cxt</a:t>
            </a:r>
            <a:r>
              <a:rPr lang="en-US" dirty="0"/>
              <a:t>” would get to p=</a:t>
            </a:r>
            <a:r>
              <a:rPr lang="en-US" dirty="0" err="1"/>
              <a:t>root.edges</a:t>
            </a:r>
            <a:r>
              <a:rPr lang="en-US" dirty="0"/>
              <a:t>[‘c’] target and fail</a:t>
            </a:r>
          </a:p>
          <a:p>
            <a:r>
              <a:rPr lang="en-US" dirty="0"/>
              <a:t>Find “t” from </a:t>
            </a:r>
            <a:r>
              <a:rPr lang="en-US" dirty="0" err="1"/>
              <a:t>p.edges</a:t>
            </a:r>
            <a:r>
              <a:rPr lang="en-US" dirty="0"/>
              <a:t>[‘a’] and </a:t>
            </a:r>
            <a:r>
              <a:rPr lang="en-US" dirty="0" err="1"/>
              <a:t>p.edges</a:t>
            </a:r>
            <a:r>
              <a:rPr lang="en-US" dirty="0"/>
              <a:t>[‘</a:t>
            </a:r>
            <a:r>
              <a:rPr lang="en-US" dirty="0" err="1"/>
              <a:t>i</a:t>
            </a:r>
            <a:r>
              <a:rPr lang="en-US" dirty="0"/>
              <a:t>’] </a:t>
            </a:r>
          </a:p>
          <a:p>
            <a:r>
              <a:rPr lang="en-US" dirty="0"/>
              <a:t>We only find “t” matches via ‘a’ to get “cat”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096B95-60C8-DE4B-8E6F-5BE7982FCE64}"/>
              </a:ext>
            </a:extLst>
          </p:cNvPr>
          <p:cNvCxnSpPr>
            <a:cxnSpLocks/>
          </p:cNvCxnSpPr>
          <p:nvPr/>
        </p:nvCxnSpPr>
        <p:spPr>
          <a:xfrm>
            <a:off x="7638585" y="3992137"/>
            <a:ext cx="2029522" cy="735980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51140D-1B5E-5148-8B46-77E48328B813}"/>
              </a:ext>
            </a:extLst>
          </p:cNvPr>
          <p:cNvCxnSpPr>
            <a:cxnSpLocks/>
          </p:cNvCxnSpPr>
          <p:nvPr/>
        </p:nvCxnSpPr>
        <p:spPr>
          <a:xfrm>
            <a:off x="7638585" y="3992137"/>
            <a:ext cx="2263698" cy="646770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63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4A90-D1BD-4D4C-81E7-C991FC2B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9F6F5-0E8A-C04C-913B-DE3F9CE0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Lots of ways to search beyond linear and binary search</a:t>
            </a:r>
          </a:p>
          <a:p>
            <a:r>
              <a:rPr lang="en-US" dirty="0"/>
              <a:t>String searching has some really efficient solutions such as Rabin-Karp; idea is to compare hash codes before doing string comparisons and do a rolling hash for the document substrings</a:t>
            </a:r>
          </a:p>
          <a:p>
            <a:r>
              <a:rPr lang="en-US" dirty="0"/>
              <a:t>If we are willing to build a graph </a:t>
            </a:r>
            <a:r>
              <a:rPr lang="en-US"/>
              <a:t>data structure in O(n), </a:t>
            </a:r>
            <a:r>
              <a:rPr lang="en-US" dirty="0"/>
              <a:t>the TRIE is pretty hard to beat complexity and performance; looking up a word in the TRIE is O(m) for m character string!</a:t>
            </a:r>
          </a:p>
          <a:p>
            <a:r>
              <a:rPr lang="en-US" dirty="0"/>
              <a:t>TRIE is just a nested pigeonhole sort turned into a graph</a:t>
            </a:r>
          </a:p>
          <a:p>
            <a:r>
              <a:rPr lang="en-US" dirty="0"/>
              <a:t>Useful as prefix and suffix trees; can find even misspelled words</a:t>
            </a:r>
          </a:p>
        </p:txBody>
      </p:sp>
    </p:spTree>
    <p:extLst>
      <p:ext uri="{BB962C8B-B14F-4D97-AF65-F5344CB8AC3E}">
        <p14:creationId xmlns:p14="http://schemas.microsoft.com/office/powerpoint/2010/main" val="10261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i="1" dirty="0"/>
              <a:t>Binary search (review sort of)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199" y="1550020"/>
            <a:ext cx="10836349" cy="4626943"/>
          </a:xfrm>
        </p:spPr>
        <p:txBody>
          <a:bodyPr/>
          <a:lstStyle/>
          <a:p>
            <a:r>
              <a:rPr lang="en-US" dirty="0"/>
              <a:t>If we know data is sorted, we can search much faster than linearly</a:t>
            </a:r>
          </a:p>
          <a:p>
            <a:r>
              <a:rPr lang="en-US" dirty="0"/>
              <a:t>Means we don’t have to examine every element even worst-case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852" y="2764499"/>
            <a:ext cx="3649215" cy="27131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97415" y="6311900"/>
            <a:ext cx="7453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See http</a:t>
            </a:r>
            <a:r>
              <a:rPr lang="en-US" sz="1400" dirty="0"/>
              <a:t>://</a:t>
            </a:r>
            <a:r>
              <a:rPr lang="en-US" sz="1400" dirty="0" err="1"/>
              <a:t>interactivepython.org</a:t>
            </a:r>
            <a:r>
              <a:rPr lang="en-US" sz="1400" dirty="0"/>
              <a:t>/</a:t>
            </a:r>
            <a:r>
              <a:rPr lang="en-US" sz="1400" dirty="0" err="1"/>
              <a:t>runestone</a:t>
            </a:r>
            <a:r>
              <a:rPr lang="en-US" sz="1400" dirty="0"/>
              <a:t>/static/</a:t>
            </a:r>
            <a:r>
              <a:rPr lang="en-US" sz="1400" dirty="0" err="1"/>
              <a:t>pythonds</a:t>
            </a:r>
            <a:r>
              <a:rPr lang="en-US" sz="1400" dirty="0"/>
              <a:t>/</a:t>
            </a:r>
            <a:r>
              <a:rPr lang="en-US" sz="1400" dirty="0" err="1"/>
              <a:t>SortSearch</a:t>
            </a:r>
            <a:r>
              <a:rPr lang="en-US" sz="1400" dirty="0"/>
              <a:t>/</a:t>
            </a:r>
            <a:r>
              <a:rPr lang="en-US" sz="1400" dirty="0" err="1"/>
              <a:t>TheBinarySearch.html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67719" y="2720672"/>
            <a:ext cx="6313111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a,x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left = 0; right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(a)-1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left&lt;=right:   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mid = (left + right)//2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a[mid]==x: return mid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x &lt; a[mid]: right = mid-1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else: left = mid+1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-1</a:t>
            </a:r>
          </a:p>
        </p:txBody>
      </p:sp>
    </p:spTree>
    <p:extLst>
      <p:ext uri="{BB962C8B-B14F-4D97-AF65-F5344CB8AC3E}">
        <p14:creationId xmlns:p14="http://schemas.microsoft.com/office/powerpoint/2010/main" val="104390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B5BB-CBC3-2E42-9D5F-75DBE3EC8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26" y="129169"/>
            <a:ext cx="10515600" cy="817385"/>
          </a:xfrm>
        </p:spPr>
        <p:txBody>
          <a:bodyPr/>
          <a:lstStyle/>
          <a:p>
            <a:r>
              <a:rPr lang="en-US" dirty="0"/>
              <a:t>Compare to (tail-)recursive version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BCA4B-0623-3A41-A4D9-0AF68320BA90}"/>
              </a:ext>
            </a:extLst>
          </p:cNvPr>
          <p:cNvSpPr txBox="1"/>
          <p:nvPr/>
        </p:nvSpPr>
        <p:spPr>
          <a:xfrm>
            <a:off x="1605695" y="4211735"/>
            <a:ext cx="5745221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left = 0; right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(a)-1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while left&lt;=right:   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mid = (left + right)//2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a[mid]==x: return mid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x &lt; a[mid]: right = mid-1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else: left = mid+1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3154-BC65-AF47-96F1-85EF98CC7A01}"/>
              </a:ext>
            </a:extLst>
          </p:cNvPr>
          <p:cNvSpPr txBox="1"/>
          <p:nvPr/>
        </p:nvSpPr>
        <p:spPr>
          <a:xfrm>
            <a:off x="1605695" y="984817"/>
            <a:ext cx="7823054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a,x,left,right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left &gt; right: return -1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mid = (left + right)//2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a[mid]==x: return mid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 &lt; a[mid]: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(a,x,left,mid-1)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else: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(a,x,mid+1,right)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329D05-83F8-D94D-90C3-29E53C61FD97}"/>
              </a:ext>
            </a:extLst>
          </p:cNvPr>
          <p:cNvSpPr txBox="1"/>
          <p:nvPr/>
        </p:nvSpPr>
        <p:spPr>
          <a:xfrm>
            <a:off x="8033624" y="4222886"/>
            <a:ext cx="36695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Bracket region with element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FA16DA-692B-0F42-B1C3-B214E738EEE0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266985" y="4438330"/>
            <a:ext cx="1766639" cy="0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84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85EB-2A64-0149-B03A-5F11B2A1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B1CA4-509A-F749-8370-9BF64615D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Problem</a:t>
            </a:r>
            <a:r>
              <a:rPr lang="en-US" dirty="0"/>
              <a:t>: Given a document of length n characters and a string of length m, find an occurrence or all occurrences</a:t>
            </a:r>
          </a:p>
          <a:p>
            <a:r>
              <a:rPr lang="en-US" dirty="0"/>
              <a:t>Brute force algorithm is O(nm), but theoretical best case algorithm exists for O(n + m)</a:t>
            </a:r>
          </a:p>
          <a:p>
            <a:r>
              <a:rPr lang="en-US" b="1" dirty="0"/>
              <a:t>Exercise</a:t>
            </a:r>
            <a:r>
              <a:rPr lang="en-US" dirty="0"/>
              <a:t>: Describe brute force algorithm; why is it ”slow”?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01" y="4129513"/>
            <a:ext cx="5175780" cy="240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6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7A9A-DFAA-7946-88B2-AF1E3749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searches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AA4F5-5A70-9948-B06A-CD63868A9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First, note that two equal strings have same hash code so we can compare </a:t>
            </a:r>
            <a:r>
              <a:rPr lang="en-US" dirty="0" err="1"/>
              <a:t>int</a:t>
            </a:r>
            <a:r>
              <a:rPr lang="en-US" dirty="0"/>
              <a:t> codes quickly even for huge strings</a:t>
            </a:r>
          </a:p>
          <a:p>
            <a:r>
              <a:rPr lang="en-US" dirty="0"/>
              <a:t>Rabin-Karp* algorithm uses hash function to speed up but still O(nm) worst-case; works for any substring not just words</a:t>
            </a:r>
          </a:p>
          <a:p>
            <a:r>
              <a:rPr lang="en-US" b="1" dirty="0"/>
              <a:t>Idea</a:t>
            </a:r>
            <a:r>
              <a:rPr lang="en-US" dirty="0"/>
              <a:t>: h = hash search string s; compute hash for doc[</a:t>
            </a:r>
            <a:r>
              <a:rPr lang="en-US" dirty="0" err="1"/>
              <a:t>i:i+m</a:t>
            </a:r>
            <a:r>
              <a:rPr lang="en-US" dirty="0"/>
              <a:t>] and compare to h; if same, compare s to doc[</a:t>
            </a:r>
            <a:r>
              <a:rPr lang="en-US" dirty="0" err="1"/>
              <a:t>i:i+m</a:t>
            </a:r>
            <a:r>
              <a:rPr lang="en-US" dirty="0"/>
              <a:t>], return if found; move </a:t>
            </a:r>
            <a:r>
              <a:rPr lang="en-US" dirty="0" err="1"/>
              <a:t>i</a:t>
            </a:r>
            <a:r>
              <a:rPr lang="en-US" dirty="0"/>
              <a:t> from 0 to n-m</a:t>
            </a:r>
          </a:p>
          <a:p>
            <a:r>
              <a:rPr lang="en-US" dirty="0"/>
              <a:t>Key is to avoid comparing strings unless the hash codes match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E2EBA-5391-654A-8F49-2D375A2B5F6A}"/>
              </a:ext>
            </a:extLst>
          </p:cNvPr>
          <p:cNvSpPr txBox="1"/>
          <p:nvPr/>
        </p:nvSpPr>
        <p:spPr>
          <a:xfrm>
            <a:off x="1119883" y="6311900"/>
            <a:ext cx="685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dirty="0">
                <a:hlinkClick r:id="rId2"/>
              </a:rPr>
              <a:t>https://en.wikipedia.org/wiki/Rabin%E2%80%93Karp_algorithm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16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9A59-6479-2A49-BA16-1514857A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Rabin-Karp (almost)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135B6C-B890-1140-B2CE-91A97DAF6446}"/>
              </a:ext>
            </a:extLst>
          </p:cNvPr>
          <p:cNvSpPr txBox="1"/>
          <p:nvPr/>
        </p:nvSpPr>
        <p:spPr>
          <a:xfrm>
            <a:off x="927600" y="1455825"/>
            <a:ext cx="7754062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search(doc, s) -&gt;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n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(doc); m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(s)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hs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hash(s)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in range(0,n-m+1):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hdoc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hash(doc[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i:i+m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]) # slow O(m)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hdoc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==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hs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# fast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if s==doc[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i:i+m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]: # slow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    return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-1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89B64-E4C7-B349-8F4D-C096A24A66FC}"/>
              </a:ext>
            </a:extLst>
          </p:cNvPr>
          <p:cNvSpPr txBox="1"/>
          <p:nvPr/>
        </p:nvSpPr>
        <p:spPr>
          <a:xfrm>
            <a:off x="927600" y="4798114"/>
            <a:ext cx="5790235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hash(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s:str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)-&gt;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sum(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ord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(c) for c in 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40E21E-742A-B249-8ED2-E5ECCDA9F1F5}"/>
              </a:ext>
            </a:extLst>
          </p:cNvPr>
          <p:cNvSpPr txBox="1"/>
          <p:nvPr/>
        </p:nvSpPr>
        <p:spPr>
          <a:xfrm>
            <a:off x="927600" y="5804898"/>
            <a:ext cx="32303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See searching notebook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3473" y="4998168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Additive </a:t>
            </a:r>
            <a:r>
              <a:rPr lang="en-US" dirty="0" err="1"/>
              <a:t>hashcode</a:t>
            </a:r>
            <a:r>
              <a:rPr lang="en-US" dirty="0"/>
              <a:t> is important here</a:t>
            </a:r>
          </a:p>
        </p:txBody>
      </p:sp>
    </p:spTree>
    <p:extLst>
      <p:ext uri="{BB962C8B-B14F-4D97-AF65-F5344CB8AC3E}">
        <p14:creationId xmlns:p14="http://schemas.microsoft.com/office/powerpoint/2010/main" val="114884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E88F-AADC-BA4C-BF3B-E300F820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A4A6-CB12-A24A-A35D-C94A020B3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Naïve hash(doc[</a:t>
            </a:r>
            <a:r>
              <a:rPr lang="en-US" dirty="0" err="1"/>
              <a:t>i:i+m</a:t>
            </a:r>
            <a:r>
              <a:rPr lang="en-US" dirty="0"/>
              <a:t>]) is O(m) for each </a:t>
            </a:r>
            <a:r>
              <a:rPr lang="en-US" dirty="0" err="1"/>
              <a:t>i</a:t>
            </a:r>
            <a:r>
              <a:rPr lang="en-US" dirty="0"/>
              <a:t>=1..n, so use rolling hash:</a:t>
            </a:r>
          </a:p>
          <a:p>
            <a:pPr lvl="1"/>
            <a:r>
              <a:rPr lang="en-US" dirty="0"/>
              <a:t>next hash is old hash minus doc[</a:t>
            </a:r>
            <a:r>
              <a:rPr lang="en-US" dirty="0" err="1"/>
              <a:t>i</a:t>
            </a:r>
            <a:r>
              <a:rPr lang="en-US" dirty="0"/>
              <a:t>] plus doc[</a:t>
            </a:r>
            <a:r>
              <a:rPr lang="en-US" dirty="0" err="1"/>
              <a:t>i+m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drop old one off, add in new char (see improved search() in notebook):</a:t>
            </a:r>
            <a:br>
              <a:rPr lang="en-US" dirty="0"/>
            </a:br>
            <a:r>
              <a:rPr lang="en-US" sz="2200" dirty="0" err="1">
                <a:latin typeface="Monaco" pitchFamily="2" charset="77"/>
              </a:rPr>
              <a:t>hdoc</a:t>
            </a:r>
            <a:r>
              <a:rPr lang="en-US" sz="2200" dirty="0">
                <a:latin typeface="Monaco" pitchFamily="2" charset="77"/>
              </a:rPr>
              <a:t> = </a:t>
            </a:r>
            <a:r>
              <a:rPr lang="en-US" sz="2200" dirty="0" err="1">
                <a:latin typeface="Monaco" pitchFamily="2" charset="77"/>
              </a:rPr>
              <a:t>hdoc</a:t>
            </a:r>
            <a:r>
              <a:rPr lang="en-US" sz="2200" dirty="0">
                <a:latin typeface="Monaco" pitchFamily="2" charset="77"/>
              </a:rPr>
              <a:t> - </a:t>
            </a:r>
            <a:r>
              <a:rPr lang="en-US" sz="2200" dirty="0" err="1">
                <a:latin typeface="Monaco" pitchFamily="2" charset="77"/>
              </a:rPr>
              <a:t>ord</a:t>
            </a:r>
            <a:r>
              <a:rPr lang="en-US" sz="2200" dirty="0">
                <a:latin typeface="Monaco" pitchFamily="2" charset="77"/>
              </a:rPr>
              <a:t>(doc[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]) + next  # roll it!</a:t>
            </a:r>
          </a:p>
          <a:p>
            <a:r>
              <a:rPr lang="en-US" dirty="0"/>
              <a:t>What about finding all occurrences?</a:t>
            </a:r>
          </a:p>
          <a:p>
            <a:r>
              <a:rPr lang="en-US" dirty="0"/>
              <a:t>What if search string s is very long? Could still be expensive.</a:t>
            </a:r>
          </a:p>
          <a:p>
            <a:r>
              <a:rPr lang="en-US" dirty="0"/>
              <a:t>Can we do better than O(nm) or even O(</a:t>
            </a:r>
            <a:r>
              <a:rPr lang="en-US" dirty="0" err="1"/>
              <a:t>n+m</a:t>
            </a:r>
            <a:r>
              <a:rPr lang="en-US" dirty="0"/>
              <a:t>) algorithms?</a:t>
            </a:r>
          </a:p>
          <a:p>
            <a:r>
              <a:rPr lang="en-US" dirty="0"/>
              <a:t>Yes. I claim we can search for any string in doc in O(m), if we prepare a proper side data structure beforehand once for O(n), and you let me search for words instead of arbitrary strings</a:t>
            </a:r>
          </a:p>
          <a:p>
            <a:r>
              <a:rPr lang="en-US" dirty="0"/>
              <a:t>How is this possible?!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5BA943-1861-2042-A967-90C4E57FE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968" y="-1"/>
            <a:ext cx="5112901" cy="158347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7623018" y="1583472"/>
            <a:ext cx="416459" cy="815696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125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B61C-99D7-154B-9EBE-1EED80B4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recursive bucket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6ED6B-73D0-064B-BCFD-979A3BDDF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up doc into words, make nested</a:t>
            </a:r>
            <a:br>
              <a:rPr lang="en-US" dirty="0"/>
            </a:br>
            <a:r>
              <a:rPr lang="en-US" dirty="0"/>
              <a:t>bucket structure as before</a:t>
            </a:r>
          </a:p>
          <a:p>
            <a:r>
              <a:rPr lang="en-US" dirty="0"/>
              <a:t>To find a word, use s[</a:t>
            </a:r>
            <a:r>
              <a:rPr lang="en-US" dirty="0" err="1"/>
              <a:t>i</a:t>
            </a:r>
            <a:r>
              <a:rPr lang="en-US" dirty="0"/>
              <a:t>] to</a:t>
            </a:r>
            <a:br>
              <a:rPr lang="en-US" dirty="0"/>
            </a:br>
            <a:r>
              <a:rPr lang="en-US" dirty="0"/>
              <a:t>navigate and find final “leaf”</a:t>
            </a:r>
            <a:br>
              <a:rPr lang="en-US" dirty="0"/>
            </a:br>
            <a:r>
              <a:rPr lang="en-US" dirty="0"/>
              <a:t>with list of words with same</a:t>
            </a:r>
            <a:br>
              <a:rPr lang="en-US" dirty="0"/>
            </a:br>
            <a:r>
              <a:rPr lang="en-US" dirty="0"/>
              <a:t>prefix, linearly search leaf</a:t>
            </a:r>
          </a:p>
          <a:p>
            <a:r>
              <a:rPr lang="en-US" dirty="0"/>
              <a:t>The index says how to navigate</a:t>
            </a:r>
          </a:p>
          <a:p>
            <a:r>
              <a:rPr lang="en-US" dirty="0"/>
              <a:t>How long does it take to find s</a:t>
            </a:r>
            <a:br>
              <a:rPr lang="en-US" dirty="0"/>
            </a:br>
            <a:r>
              <a:rPr lang="en-US" dirty="0"/>
              <a:t>for n=</a:t>
            </a:r>
            <a:r>
              <a:rPr lang="en-US" dirty="0" err="1"/>
              <a:t>len</a:t>
            </a:r>
            <a:r>
              <a:rPr lang="en-US" dirty="0"/>
              <a:t>(doc), m=</a:t>
            </a:r>
            <a:r>
              <a:rPr lang="en-US" dirty="0" err="1"/>
              <a:t>len</a:t>
            </a:r>
            <a:r>
              <a:rPr lang="en-US" dirty="0"/>
              <a:t>(s)?</a:t>
            </a:r>
            <a:br>
              <a:rPr lang="en-US" dirty="0"/>
            </a:br>
            <a:r>
              <a:rPr lang="en-US" dirty="0"/>
              <a:t>T(</a:t>
            </a:r>
            <a:r>
              <a:rPr lang="en-US" dirty="0" err="1"/>
              <a:t>n,m</a:t>
            </a:r>
            <a:r>
              <a:rPr lang="en-US" dirty="0"/>
              <a:t>) =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C0C7F-5F5D-B84C-AD5B-A5950F736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288" y="1690688"/>
            <a:ext cx="5719640" cy="39353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99548C-BBF5-2441-B596-130872DC60DB}"/>
              </a:ext>
            </a:extLst>
          </p:cNvPr>
          <p:cNvSpPr txBox="1"/>
          <p:nvPr/>
        </p:nvSpPr>
        <p:spPr>
          <a:xfrm>
            <a:off x="2506894" y="5615793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28223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353</TotalTime>
  <Words>2079</Words>
  <Application>Microsoft Macintosh PowerPoint</Application>
  <PresentationFormat>Widescreen</PresentationFormat>
  <Paragraphs>184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Monaco</vt:lpstr>
      <vt:lpstr>Office Theme</vt:lpstr>
      <vt:lpstr>Searching</vt:lpstr>
      <vt:lpstr>Common searching/membership strategies</vt:lpstr>
      <vt:lpstr>Binary search (review sort of)</vt:lpstr>
      <vt:lpstr>Compare to (tail-)recursive version</vt:lpstr>
      <vt:lpstr>String matching</vt:lpstr>
      <vt:lpstr>Hash searches</vt:lpstr>
      <vt:lpstr>Rabin-Karp (almost)</vt:lpstr>
      <vt:lpstr>Issues</vt:lpstr>
      <vt:lpstr>Revisit recursive bucket sort</vt:lpstr>
      <vt:lpstr>“Tries” or Prefix Trees</vt:lpstr>
      <vt:lpstr>Adding string s to TRIE</vt:lpstr>
      <vt:lpstr>Implementation</vt:lpstr>
      <vt:lpstr>Words that are prefixes of other words</vt:lpstr>
      <vt:lpstr>Searching a Trie (with analogies)</vt:lpstr>
      <vt:lpstr>Can search for word sequences too</vt:lpstr>
      <vt:lpstr>Edge dictionaries are O(1) but…</vt:lpstr>
      <vt:lpstr>Exercise: Brute force dictionary search</vt:lpstr>
      <vt:lpstr>Exercise: Build Trie from dictionary of words</vt:lpstr>
      <vt:lpstr>Exercise: find all words starting with prefix</vt:lpstr>
      <vt:lpstr>Exercise: Build a suffix tree</vt:lpstr>
      <vt:lpstr>Exercise: Given misspelled words off by 1 letter only, find all possible words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</dc:title>
  <dc:creator>Microsoft Office User</dc:creator>
  <cp:lastModifiedBy>Microsoft Office User</cp:lastModifiedBy>
  <cp:revision>87</cp:revision>
  <cp:lastPrinted>2019-02-21T21:32:24Z</cp:lastPrinted>
  <dcterms:created xsi:type="dcterms:W3CDTF">2019-02-21T01:47:23Z</dcterms:created>
  <dcterms:modified xsi:type="dcterms:W3CDTF">2020-02-21T22:04:35Z</dcterms:modified>
</cp:coreProperties>
</file>