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301" r:id="rId9"/>
    <p:sldId id="294" r:id="rId10"/>
    <p:sldId id="300" r:id="rId11"/>
    <p:sldId id="302" r:id="rId12"/>
    <p:sldId id="295" r:id="rId13"/>
    <p:sldId id="303" r:id="rId14"/>
    <p:sldId id="296" r:id="rId15"/>
    <p:sldId id="297" r:id="rId16"/>
    <p:sldId id="298" r:id="rId17"/>
    <p:sldId id="304" r:id="rId18"/>
    <p:sldId id="299" r:id="rId19"/>
    <p:sldId id="305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sorting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sorting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Dirty tricks to sort faster than </a:t>
            </a:r>
            <a:r>
              <a:rPr lang="en-US" i="1" dirty="0"/>
              <a:t>O(n log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AED7-C5E5-7C4F-94CE-590C661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75E2B-EB04-8347-A545-EEFCE0E7ACE8}"/>
              </a:ext>
            </a:extLst>
          </p:cNvPr>
          <p:cNvSpPr txBox="1"/>
          <p:nvPr/>
        </p:nvSpPr>
        <p:spPr>
          <a:xfrm>
            <a:off x="1275944" y="1534972"/>
            <a:ext cx="3558703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# fill holes</a:t>
            </a:r>
          </a:p>
          <a:p>
            <a:r>
              <a:rPr lang="en-US" sz="2400" dirty="0"/>
              <a:t>size = max(A) + 1</a:t>
            </a:r>
          </a:p>
          <a:p>
            <a:r>
              <a:rPr lang="en-US" sz="2400" dirty="0"/>
              <a:t>holes = [0] * size</a:t>
            </a:r>
          </a:p>
          <a:p>
            <a:r>
              <a:rPr lang="en-US" sz="2400" dirty="0"/>
              <a:t>for a in A:</a:t>
            </a:r>
          </a:p>
          <a:p>
            <a:r>
              <a:rPr lang="en-US" sz="2400" dirty="0"/>
              <a:t>    holes[a] += 1</a:t>
            </a:r>
          </a:p>
          <a:p>
            <a:endParaRPr lang="en-US" sz="2400" dirty="0"/>
          </a:p>
          <a:p>
            <a:r>
              <a:rPr lang="en-US" sz="2400" i="1" dirty="0"/>
              <a:t># pull out in order</a:t>
            </a:r>
          </a:p>
          <a:p>
            <a:r>
              <a:rPr lang="en-US" sz="2400" dirty="0"/>
              <a:t>A_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range(0,size):</a:t>
            </a:r>
          </a:p>
          <a:p>
            <a:r>
              <a:rPr lang="en-US" sz="2400" dirty="0"/>
              <a:t>    for j in range(holes[</a:t>
            </a:r>
            <a:r>
              <a:rPr lang="en-US" sz="2400" dirty="0" err="1"/>
              <a:t>i</a:t>
            </a:r>
            <a:r>
              <a:rPr lang="en-US" sz="2400" dirty="0"/>
              <a:t>]):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A_.append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mr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1240B-5276-7B46-ABCC-ED70DC5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9" y="1534972"/>
            <a:ext cx="3466289" cy="4108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225703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/>
              <a:t>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61001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EB5-F7AA-8942-B34C-69BC67F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pigeonhole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7998-5783-D04D-8A6C-3CE185AA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532" cy="4351338"/>
          </a:xfrm>
        </p:spPr>
        <p:txBody>
          <a:bodyPr/>
          <a:lstStyle/>
          <a:p>
            <a:r>
              <a:rPr lang="en-US" dirty="0"/>
              <a:t>Super fast and simple but…</a:t>
            </a:r>
          </a:p>
          <a:p>
            <a:r>
              <a:rPr lang="en-US" dirty="0"/>
              <a:t>What do we do when m &gt;&gt; n? E.g., sort 2 numbers, 5 and 5 million. Takes T(</a:t>
            </a:r>
            <a:r>
              <a:rPr lang="en-US" dirty="0" err="1"/>
              <a:t>n,m</a:t>
            </a:r>
            <a:r>
              <a:rPr lang="en-US" dirty="0"/>
              <a:t>) = n + m = 5 + 5,000,000</a:t>
            </a:r>
          </a:p>
          <a:p>
            <a:r>
              <a:rPr lang="en-US" dirty="0"/>
              <a:t>How can we handle this case &amp; generalize to work for floats too?</a:t>
            </a:r>
          </a:p>
          <a:p>
            <a:r>
              <a:rPr lang="en-US" dirty="0"/>
              <a:t>Hint: compress m, number of buckets, to some fixed number instead of range of numbers</a:t>
            </a:r>
          </a:p>
          <a:p>
            <a:r>
              <a:rPr lang="en-US" dirty="0"/>
              <a:t>Now we have hash table but with special hash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Bucket sort (also called bin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064"/>
            <a:ext cx="10515600" cy="4571899"/>
          </a:xfrm>
        </p:spPr>
        <p:txBody>
          <a:bodyPr>
            <a:normAutofit fontScale="92500"/>
          </a:bodyPr>
          <a:lstStyle/>
          <a:p>
            <a:r>
              <a:rPr lang="en-US" dirty="0"/>
              <a:t>Idea: distribute n elements across m buckets, sort elements within buckets, then concatenate elements from buckets in order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Hash must preserve order of values!</a:t>
            </a:r>
          </a:p>
          <a:p>
            <a:r>
              <a:rPr lang="en-US" dirty="0"/>
              <a:t>Similar to pigeonhole sort but pigeonhole has 1 key per bucket</a:t>
            </a:r>
          </a:p>
          <a:p>
            <a:r>
              <a:rPr lang="en-US" dirty="0"/>
              <a:t>Best when there is even distribution of values like hash table</a:t>
            </a:r>
          </a:p>
          <a:p>
            <a:r>
              <a:rPr lang="en-US" dirty="0"/>
              <a:t>Works for floats not just </a:t>
            </a:r>
            <a:r>
              <a:rPr lang="en-US" dirty="0" err="1"/>
              <a:t>ints</a:t>
            </a:r>
            <a:r>
              <a:rPr lang="en-US" dirty="0"/>
              <a:t>; see notebook for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380" y="6311900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Bucket_sort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89134" y="3059203"/>
            <a:ext cx="521785" cy="45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9B3E3-9305-B642-9989-9A9C5E3F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55" y="2386511"/>
            <a:ext cx="3835400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BF739-7BE5-F24D-B4F8-A2DBEEEB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57" y="2888570"/>
            <a:ext cx="3860800" cy="1257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9655" y="63119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/>
              <a:t>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13409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376E-B2BB-3F46-8059-F190831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bucket sort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E87CF-0C9C-5B47-AA6F-8CAC80FA24BB}"/>
              </a:ext>
            </a:extLst>
          </p:cNvPr>
          <p:cNvSpPr txBox="1"/>
          <p:nvPr/>
        </p:nvSpPr>
        <p:spPr>
          <a:xfrm>
            <a:off x="731194" y="1690688"/>
            <a:ext cx="10406975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pitchFamily="2" charset="77"/>
              </a:rPr>
              <a:t>mx = max(A)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a in A: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a_normalized</a:t>
            </a:r>
            <a:r>
              <a:rPr lang="en-US" sz="2200" dirty="0">
                <a:latin typeface="Monaco" pitchFamily="2" charset="77"/>
              </a:rPr>
              <a:t> = a / mx # get in 0..1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int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dirty="0" err="1">
                <a:latin typeface="Monaco" pitchFamily="2" charset="77"/>
              </a:rPr>
              <a:t>a_normalized</a:t>
            </a:r>
            <a:r>
              <a:rPr lang="en-US" sz="2200" dirty="0">
                <a:latin typeface="Monaco" pitchFamily="2" charset="77"/>
              </a:rPr>
              <a:t> * </a:t>
            </a:r>
            <a:r>
              <a:rPr lang="en-US" sz="2200" dirty="0" err="1">
                <a:latin typeface="Monaco" pitchFamily="2" charset="77"/>
              </a:rPr>
              <a:t>nbuckets</a:t>
            </a:r>
            <a:r>
              <a:rPr lang="en-US" sz="2200" dirty="0">
                <a:latin typeface="Monaco" pitchFamily="2" charset="77"/>
              </a:rPr>
              <a:t>) # spread across buckets</a:t>
            </a:r>
          </a:p>
          <a:p>
            <a:r>
              <a:rPr lang="en-US" sz="2200" dirty="0">
                <a:latin typeface="Monaco" pitchFamily="2" charset="77"/>
              </a:rPr>
              <a:t>    buckets[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].append(a)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in range(max_bucket_idx+1):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A_.extend</a:t>
            </a:r>
            <a:r>
              <a:rPr lang="en-US" sz="2200" dirty="0">
                <a:latin typeface="Monaco" pitchFamily="2" charset="77"/>
              </a:rPr>
              <a:t>( sorted(buckets[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)</a:t>
            </a:r>
          </a:p>
        </p:txBody>
      </p:sp>
    </p:spTree>
    <p:extLst>
      <p:ext uri="{BB962C8B-B14F-4D97-AF65-F5344CB8AC3E}">
        <p14:creationId xmlns:p14="http://schemas.microsoft.com/office/powerpoint/2010/main" val="33769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worst-case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T(</a:t>
            </a:r>
            <a:r>
              <a:rPr lang="en-US" dirty="0" err="1"/>
              <a:t>n,m</a:t>
            </a:r>
            <a:r>
              <a:rPr lang="en-US" dirty="0"/>
              <a:t>) worst-case?</a:t>
            </a:r>
          </a:p>
          <a:p>
            <a:r>
              <a:rPr lang="en-US" dirty="0"/>
              <a:t>What if all values are the same? All go into 1 bucket!</a:t>
            </a:r>
          </a:p>
          <a:p>
            <a:r>
              <a:rPr lang="en-US" dirty="0"/>
              <a:t>Sorting one bucket at best costs us O(n log n)</a:t>
            </a:r>
          </a:p>
          <a:p>
            <a:r>
              <a:rPr lang="en-US" dirty="0" err="1"/>
              <a:t>Bubblesort</a:t>
            </a:r>
            <a:r>
              <a:rPr lang="en-US" dirty="0"/>
              <a:t> might be faster for small buckets but that’s O(n^2) worst-case in theory</a:t>
            </a:r>
          </a:p>
          <a:p>
            <a:r>
              <a:rPr lang="en-US" dirty="0"/>
              <a:t>Can use insertion sort is O(k^2) for adding to bucket or leave unsorted and sort later</a:t>
            </a:r>
          </a:p>
        </p:txBody>
      </p:sp>
    </p:spTree>
    <p:extLst>
      <p:ext uri="{BB962C8B-B14F-4D97-AF65-F5344CB8AC3E}">
        <p14:creationId xmlns:p14="http://schemas.microsoft.com/office/powerpoint/2010/main" val="10157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best-case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3630" cy="4351338"/>
          </a:xfrm>
        </p:spPr>
        <p:txBody>
          <a:bodyPr/>
          <a:lstStyle/>
          <a:p>
            <a:r>
              <a:rPr lang="en-US" dirty="0"/>
              <a:t>What’s the best case or average case look like?</a:t>
            </a:r>
          </a:p>
          <a:p>
            <a:r>
              <a:rPr lang="en-US" dirty="0"/>
              <a:t>Assume even distribution of elements across m buckets</a:t>
            </a:r>
          </a:p>
          <a:p>
            <a:r>
              <a:rPr lang="en-US" dirty="0"/>
              <a:t>Choose m always so k=n/m is some small fixed constant size k</a:t>
            </a:r>
          </a:p>
          <a:p>
            <a:r>
              <a:rPr lang="en-US" dirty="0"/>
              <a:t>Sort k elements m times (</a:t>
            </a:r>
            <a:r>
              <a:rPr lang="en-US" dirty="0" err="1"/>
              <a:t>bubblesort</a:t>
            </a:r>
            <a:r>
              <a:rPr lang="en-US" dirty="0"/>
              <a:t> O(k^2)), merge m sorted lists</a:t>
            </a:r>
          </a:p>
          <a:p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=n/m) = m * k^2 + n</a:t>
            </a:r>
          </a:p>
          <a:p>
            <a:r>
              <a:rPr lang="en-US" dirty="0"/>
              <a:t>T(</a:t>
            </a:r>
            <a:r>
              <a:rPr lang="en-US" dirty="0" err="1"/>
              <a:t>n,k</a:t>
            </a:r>
            <a:r>
              <a:rPr lang="en-US" dirty="0"/>
              <a:t>) = n/k * k^2 + n = n*k + n = n(k+1)   (choose small k)</a:t>
            </a:r>
          </a:p>
          <a:p>
            <a:r>
              <a:rPr lang="en-US" dirty="0"/>
              <a:t>That gives us O(n)</a:t>
            </a:r>
          </a:p>
        </p:txBody>
      </p:sp>
    </p:spTree>
    <p:extLst>
      <p:ext uri="{BB962C8B-B14F-4D97-AF65-F5344CB8AC3E}">
        <p14:creationId xmlns:p14="http://schemas.microsoft.com/office/powerpoint/2010/main" val="1030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letter as bucket key</a:t>
            </a:r>
          </a:p>
          <a:p>
            <a:r>
              <a:rPr lang="en-US" dirty="0"/>
              <a:t>Add strings to buckets</a:t>
            </a:r>
          </a:p>
          <a:p>
            <a:r>
              <a:rPr lang="en-US" dirty="0"/>
              <a:t>Sort within bucket</a:t>
            </a:r>
          </a:p>
          <a:p>
            <a:r>
              <a:rPr lang="en-US" dirty="0"/>
              <a:t>Walk </a:t>
            </a:r>
            <a:r>
              <a:rPr lang="en-US" dirty="0" err="1"/>
              <a:t>a..z</a:t>
            </a:r>
            <a:r>
              <a:rPr lang="en-US" dirty="0"/>
              <a:t> buckets, concatenating</a:t>
            </a:r>
            <a:br>
              <a:rPr lang="en-US" dirty="0"/>
            </a:br>
            <a:r>
              <a:rPr lang="en-US" dirty="0"/>
              <a:t>those sorted lists into single list</a:t>
            </a:r>
          </a:p>
          <a:p>
            <a:r>
              <a:rPr lang="en-US" dirty="0"/>
              <a:t>See sorting notebook for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3CE5F-8BAE-5542-ACDC-BE45814D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70" y="1264190"/>
            <a:ext cx="6111026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878E-D1EC-F240-A84D-8161A2A4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string bucket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9CE07-300F-B24B-9AEE-88C867AF75EC}"/>
              </a:ext>
            </a:extLst>
          </p:cNvPr>
          <p:cNvSpPr txBox="1"/>
          <p:nvPr/>
        </p:nvSpPr>
        <p:spPr>
          <a:xfrm>
            <a:off x="478275" y="2055149"/>
            <a:ext cx="6661827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pitchFamily="2" charset="77"/>
              </a:rPr>
              <a:t>for s in A: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(s[0])-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('a’)</a:t>
            </a:r>
          </a:p>
          <a:p>
            <a:r>
              <a:rPr lang="en-US" sz="2200" dirty="0">
                <a:latin typeface="Monaco" pitchFamily="2" charset="77"/>
              </a:rPr>
              <a:t>    holes[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].append(s)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in range(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('z')-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('a') + 1):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A_.extend</a:t>
            </a:r>
            <a:r>
              <a:rPr lang="en-US" sz="2200" dirty="0">
                <a:latin typeface="Monaco" pitchFamily="2" charset="77"/>
              </a:rPr>
              <a:t>( sorted(holes[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62904-A7EF-1043-B577-3830636E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202" y="1690687"/>
            <a:ext cx="4160053" cy="3124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B6146F-832A-6549-8EC9-8F4580F9D08F}"/>
              </a:ext>
            </a:extLst>
          </p:cNvPr>
          <p:cNvSpPr/>
          <p:nvPr/>
        </p:nvSpPr>
        <p:spPr>
          <a:xfrm>
            <a:off x="478275" y="5413602"/>
            <a:ext cx="6976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Exercise</a:t>
            </a:r>
            <a:r>
              <a:rPr lang="en-US" sz="2400" dirty="0"/>
              <a:t>: What if all words start with same letter?</a:t>
            </a:r>
          </a:p>
        </p:txBody>
      </p:sp>
    </p:spTree>
    <p:extLst>
      <p:ext uri="{BB962C8B-B14F-4D97-AF65-F5344CB8AC3E}">
        <p14:creationId xmlns:p14="http://schemas.microsoft.com/office/powerpoint/2010/main" val="153413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B449-10BC-684B-ADCB-D32CD7FA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8532" cy="1325563"/>
          </a:xfrm>
        </p:spPr>
        <p:txBody>
          <a:bodyPr/>
          <a:lstStyle/>
          <a:p>
            <a:r>
              <a:rPr lang="en-US" dirty="0"/>
              <a:t>Nested or recursive string bucket sort</a:t>
            </a:r>
            <a:br>
              <a:rPr lang="en-US" dirty="0"/>
            </a:br>
            <a:r>
              <a:rPr lang="en-US" sz="2200" i="1" dirty="0"/>
              <a:t>(Called TRIEs and we’ll see 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DDEA-903D-C342-B00C-0D8860C2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332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Nested indexes based upon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With nesting k deep, words are</a:t>
            </a:r>
            <a:br>
              <a:rPr lang="en-US" dirty="0"/>
            </a:br>
            <a:r>
              <a:rPr lang="en-US" dirty="0"/>
              <a:t>sorted uniquely to first k letters,</a:t>
            </a:r>
            <a:br>
              <a:rPr lang="en-US" dirty="0"/>
            </a:br>
            <a:r>
              <a:rPr lang="en-US" dirty="0"/>
              <a:t>giving nested bucket sort</a:t>
            </a:r>
          </a:p>
          <a:p>
            <a:r>
              <a:rPr lang="en-US" dirty="0"/>
              <a:t>Nested dynamically to full </a:t>
            </a:r>
            <a:r>
              <a:rPr lang="en-US" dirty="0" err="1"/>
              <a:t>len</a:t>
            </a:r>
            <a:br>
              <a:rPr lang="en-US" dirty="0"/>
            </a:br>
            <a:r>
              <a:rPr lang="en-US" dirty="0"/>
              <a:t>of string gives nested pigeonhole</a:t>
            </a:r>
            <a:br>
              <a:rPr lang="en-US" dirty="0"/>
            </a:br>
            <a:r>
              <a:rPr lang="en-US" dirty="0"/>
              <a:t>sort</a:t>
            </a:r>
          </a:p>
          <a:p>
            <a:r>
              <a:rPr lang="en-US" dirty="0"/>
              <a:t>Walk all edges in alpha order</a:t>
            </a:r>
            <a:br>
              <a:rPr lang="en-US" dirty="0"/>
            </a:br>
            <a:r>
              <a:rPr lang="en-US" dirty="0"/>
              <a:t>to collect words in leaves</a:t>
            </a:r>
          </a:p>
          <a:p>
            <a:r>
              <a:rPr lang="en-US" dirty="0"/>
              <a:t>What is rough complexity?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CE41-DC8A-3D4C-9B23-CB9A1512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307D0-FC33-4044-B181-315ADF77133F}"/>
              </a:ext>
            </a:extLst>
          </p:cNvPr>
          <p:cNvSpPr txBox="1"/>
          <p:nvPr/>
        </p:nvSpPr>
        <p:spPr>
          <a:xfrm>
            <a:off x="1040859" y="5807631"/>
            <a:ext cx="4950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O(n*k) for k = max length of any string</a:t>
            </a:r>
          </a:p>
        </p:txBody>
      </p:sp>
    </p:spTree>
    <p:extLst>
      <p:ext uri="{BB962C8B-B14F-4D97-AF65-F5344CB8AC3E}">
        <p14:creationId xmlns:p14="http://schemas.microsoft.com/office/powerpoint/2010/main" val="359985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7EFA-2E53-D34A-BCEE-17B93844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B41-6B9C-9246-B33F-7B7BE6CD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asked, sorting is O(n log n) (via comparisons)</a:t>
            </a:r>
          </a:p>
          <a:p>
            <a:r>
              <a:rPr lang="en-US" dirty="0"/>
              <a:t>Divide and conquer, merge and quicksort, are primary algorithms</a:t>
            </a:r>
          </a:p>
          <a:p>
            <a:pPr lvl="1"/>
            <a:r>
              <a:rPr lang="en-US" dirty="0" err="1"/>
              <a:t>Mergesort</a:t>
            </a:r>
            <a:r>
              <a:rPr lang="en-US" dirty="0"/>
              <a:t> merges to sorted halves recursively; takes extra memory</a:t>
            </a:r>
          </a:p>
          <a:p>
            <a:pPr lvl="1"/>
            <a:r>
              <a:rPr lang="en-US" dirty="0"/>
              <a:t>Quicksort partitions instead of sorting halves; works in-place (usually better)</a:t>
            </a:r>
          </a:p>
          <a:p>
            <a:r>
              <a:rPr lang="en-US" dirty="0"/>
              <a:t>But, we can do better with pigeonhole sort, mapping each element to unique bucket based on the key; O(n)</a:t>
            </a:r>
          </a:p>
          <a:p>
            <a:r>
              <a:rPr lang="en-US" dirty="0"/>
              <a:t>If mapping to unique bucket is hard, as with floating-point numbers, use bin/bucket sort like a hash table; O(n) if reasonably evenly distributed</a:t>
            </a:r>
          </a:p>
          <a:p>
            <a:r>
              <a:rPr lang="en-US" dirty="0"/>
              <a:t>Use </a:t>
            </a:r>
            <a:r>
              <a:rPr lang="en-US" dirty="0" err="1"/>
              <a:t>ord</a:t>
            </a:r>
            <a:r>
              <a:rPr lang="en-US" dirty="0"/>
              <a:t>(char) for strings to bucket sort</a:t>
            </a:r>
          </a:p>
          <a:p>
            <a:r>
              <a:rPr lang="en-US" dirty="0"/>
              <a:t>Use all letters in strings, get nested bucket sort (called a TRIE)</a:t>
            </a:r>
          </a:p>
        </p:txBody>
      </p:sp>
    </p:spTree>
    <p:extLst>
      <p:ext uri="{BB962C8B-B14F-4D97-AF65-F5344CB8AC3E}">
        <p14:creationId xmlns:p14="http://schemas.microsoft.com/office/powerpoint/2010/main" val="163712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3"/>
            <a:ext cx="10757170" cy="4656974"/>
          </a:xfrm>
        </p:spPr>
        <p:txBody>
          <a:bodyPr>
            <a:normAutofit/>
          </a:bodyPr>
          <a:lstStyle/>
          <a:p>
            <a:r>
              <a:rPr lang="en-US" dirty="0"/>
              <a:t>We can sort any kind of element for which we have a similarity or distance measure between any two elements (subject to triangle inequality property*)</a:t>
            </a:r>
          </a:p>
          <a:p>
            <a:r>
              <a:rPr lang="en-US" dirty="0"/>
              <a:t>Traditional sorting algorithms: bubble sort, merge sort, quicksort</a:t>
            </a:r>
          </a:p>
          <a:p>
            <a:r>
              <a:rPr lang="en-US" dirty="0"/>
              <a:t>Dirty tricks: pigeonhole sort, bucket sort can often sort in O(n)</a:t>
            </a:r>
          </a:p>
          <a:p>
            <a:r>
              <a:rPr lang="en-US" dirty="0"/>
              <a:t>Really dirty trick: nested bucket sort</a:t>
            </a:r>
          </a:p>
          <a:p>
            <a:r>
              <a:rPr lang="en-US" dirty="0"/>
              <a:t>What’s the fastest we could ever sort n numbers?</a:t>
            </a:r>
          </a:p>
          <a:p>
            <a:pPr lvl="1"/>
            <a:r>
              <a:rPr lang="en-US" dirty="0"/>
              <a:t>It depends on whether we’re stuck using comparisons only</a:t>
            </a:r>
          </a:p>
          <a:p>
            <a:r>
              <a:rPr lang="en-US" dirty="0"/>
              <a:t>Sorting notebook </a:t>
            </a:r>
            <a:r>
              <a:rPr lang="en-US" dirty="0">
                <a:hlinkClick r:id="rId2"/>
              </a:rPr>
              <a:t>https://github.com/parrt/msds689/blob/master/notes/sorting.ipynb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422747"/>
            <a:ext cx="507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Triangle_inequality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60" y="1825625"/>
            <a:ext cx="3482502" cy="4351338"/>
          </a:xfrm>
        </p:spPr>
        <p:txBody>
          <a:bodyPr/>
          <a:lstStyle/>
          <a:p>
            <a:r>
              <a:rPr lang="en-US" dirty="0"/>
              <a:t>O(n^2)</a:t>
            </a:r>
          </a:p>
          <a:p>
            <a:r>
              <a:rPr lang="en-US" i="1" dirty="0"/>
              <a:t>Stable</a:t>
            </a:r>
            <a:r>
              <a:rPr lang="en-US" dirty="0"/>
              <a:t>: order of</a:t>
            </a:r>
            <a:br>
              <a:rPr lang="en-US" dirty="0"/>
            </a:br>
            <a:r>
              <a:rPr lang="en-US" dirty="0"/>
              <a:t>equal elements</a:t>
            </a:r>
            <a:br>
              <a:rPr lang="en-US" dirty="0"/>
            </a:br>
            <a:r>
              <a:rPr lang="en-US" dirty="0"/>
              <a:t>doesn’t change</a:t>
            </a:r>
          </a:p>
          <a:p>
            <a:r>
              <a:rPr lang="en-US" b="1" dirty="0"/>
              <a:t>Idea</a:t>
            </a:r>
            <a:r>
              <a:rPr lang="en-US" dirty="0"/>
              <a:t>: look for out-of-order elements and then keep</a:t>
            </a:r>
            <a:br>
              <a:rPr lang="en-US" dirty="0"/>
            </a:br>
            <a:r>
              <a:rPr lang="en-US" dirty="0"/>
              <a:t>swapping until</a:t>
            </a:r>
            <a:br>
              <a:rPr lang="en-US" dirty="0"/>
            </a:br>
            <a:r>
              <a:rPr lang="en-US" dirty="0"/>
              <a:t>nothing changes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1280876"/>
            <a:ext cx="8184189" cy="4859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795" y="6311900"/>
            <a:ext cx="65142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codingcompiler.com</a:t>
            </a:r>
            <a:r>
              <a:rPr lang="en-US" sz="1600" dirty="0"/>
              <a:t>/bubble-sort-program-in-c-using-function/</a:t>
            </a:r>
          </a:p>
        </p:txBody>
      </p:sp>
    </p:spTree>
    <p:extLst>
      <p:ext uri="{BB962C8B-B14F-4D97-AF65-F5344CB8AC3E}">
        <p14:creationId xmlns:p14="http://schemas.microsoft.com/office/powerpoint/2010/main" val="10158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5200" y="1690688"/>
            <a:ext cx="570040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changed=True</a:t>
            </a:r>
          </a:p>
          <a:p>
            <a:r>
              <a:rPr lang="en-US" sz="2400" dirty="0" err="1"/>
              <a:t>second_to_last_idx</a:t>
            </a:r>
            <a:r>
              <a:rPr lang="en-US" sz="2400" dirty="0"/>
              <a:t> = </a:t>
            </a:r>
            <a:r>
              <a:rPr lang="en-US" sz="2400" dirty="0" err="1"/>
              <a:t>len</a:t>
            </a:r>
            <a:r>
              <a:rPr lang="en-US" sz="2400" dirty="0"/>
              <a:t>(A)-2</a:t>
            </a:r>
          </a:p>
          <a:p>
            <a:r>
              <a:rPr lang="en-US" sz="2400" dirty="0"/>
              <a:t>while changed:</a:t>
            </a:r>
          </a:p>
          <a:p>
            <a:pPr lvl="1"/>
            <a:r>
              <a:rPr lang="en-US" sz="2400" dirty="0"/>
              <a:t>changed=False</a:t>
            </a:r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range(second_to_last_idx+1):</a:t>
            </a:r>
          </a:p>
          <a:p>
            <a:pPr lvl="1"/>
            <a:r>
              <a:rPr lang="mr-IN" sz="2400" dirty="0"/>
              <a:t>    </a:t>
            </a:r>
            <a:r>
              <a:rPr lang="mr-IN" sz="2400" dirty="0" err="1"/>
              <a:t>if</a:t>
            </a:r>
            <a:r>
              <a:rPr lang="mr-IN" sz="2400" dirty="0"/>
              <a:t>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 &gt; </a:t>
            </a:r>
            <a:r>
              <a:rPr lang="mr-IN" sz="2400" dirty="0" err="1"/>
              <a:t>A</a:t>
            </a:r>
            <a:r>
              <a:rPr lang="mr-IN" sz="2400" dirty="0"/>
              <a:t>[i+1]: </a:t>
            </a:r>
          </a:p>
          <a:p>
            <a:pPr lvl="1"/>
            <a:r>
              <a:rPr lang="mr-IN" sz="2400" dirty="0"/>
              <a:t>       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[i+1] = </a:t>
            </a:r>
            <a:r>
              <a:rPr lang="mr-IN" sz="2400" dirty="0" err="1"/>
              <a:t>A</a:t>
            </a:r>
            <a:r>
              <a:rPr lang="mr-IN" sz="2400" dirty="0"/>
              <a:t>[i+1],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</a:t>
            </a:r>
            <a:endParaRPr lang="en-US" sz="2400" dirty="0"/>
          </a:p>
          <a:p>
            <a:pPr lvl="1"/>
            <a:r>
              <a:rPr lang="mr-IN" sz="2400" dirty="0"/>
              <a:t>        </a:t>
            </a:r>
            <a:r>
              <a:rPr lang="en-US" sz="2400" dirty="0"/>
              <a:t>changed</a:t>
            </a:r>
            <a:r>
              <a:rPr lang="mr-IN" sz="2400" dirty="0"/>
              <a:t>=</a:t>
            </a:r>
            <a:r>
              <a:rPr lang="mr-IN" sz="2400" dirty="0" err="1"/>
              <a:t>True</a:t>
            </a:r>
            <a:endParaRPr lang="mr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342" y="959391"/>
            <a:ext cx="3073400" cy="4686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5184026"/>
            <a:ext cx="5727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Why is this O(n^2)?</a:t>
            </a:r>
          </a:p>
          <a:p>
            <a:r>
              <a:rPr lang="en-US" sz="2400" dirty="0"/>
              <a:t>(hint: What is worst case order in array?)</a:t>
            </a:r>
          </a:p>
        </p:txBody>
      </p:sp>
    </p:spTree>
    <p:extLst>
      <p:ext uri="{BB962C8B-B14F-4D97-AF65-F5344CB8AC3E}">
        <p14:creationId xmlns:p14="http://schemas.microsoft.com/office/powerpoint/2010/main" val="936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than </a:t>
            </a:r>
            <a:r>
              <a:rPr lang="en-US" dirty="0" err="1"/>
              <a:t>bubblesort</a:t>
            </a:r>
            <a:r>
              <a:rPr lang="en-US" dirty="0"/>
              <a:t>: </a:t>
            </a:r>
            <a:r>
              <a:rPr lang="en-US" i="1" dirty="0"/>
              <a:t>O(n log n)</a:t>
            </a:r>
          </a:p>
          <a:p>
            <a:r>
              <a:rPr lang="en-US" dirty="0"/>
              <a:t>Simpler too, if you are comfortable with recursion</a:t>
            </a:r>
          </a:p>
          <a:p>
            <a:r>
              <a:rPr lang="en-US" dirty="0"/>
              <a:t>It’s stable</a:t>
            </a:r>
          </a:p>
          <a:p>
            <a:r>
              <a:rPr lang="en-US" dirty="0"/>
              <a:t>Not in-place, uses lots of extra storage (sort halves)</a:t>
            </a:r>
          </a:p>
          <a:p>
            <a:r>
              <a:rPr lang="en-US" b="1" dirty="0"/>
              <a:t>Idea</a:t>
            </a:r>
            <a:r>
              <a:rPr lang="en-US" dirty="0"/>
              <a:t>: split currently active region in half, sorting both the left</a:t>
            </a:r>
            <a:br>
              <a:rPr lang="en-US" dirty="0"/>
            </a:br>
            <a:r>
              <a:rPr lang="en-US" dirty="0"/>
              <a:t>and right </a:t>
            </a:r>
            <a:r>
              <a:rPr lang="en-US" dirty="0" err="1"/>
              <a:t>subregions</a:t>
            </a:r>
            <a:r>
              <a:rPr lang="en-US" dirty="0"/>
              <a:t>, then merge two sorted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Eventually, the regions are so small we can sort in constant time; i.e., sorting 2 </a:t>
            </a:r>
            <a:r>
              <a:rPr lang="en-US" dirty="0" err="1"/>
              <a:t>nums</a:t>
            </a:r>
            <a:r>
              <a:rPr lang="en-US" dirty="0"/>
              <a:t> is easy</a:t>
            </a:r>
          </a:p>
          <a:p>
            <a:r>
              <a:rPr lang="en-US" dirty="0"/>
              <a:t>Merging two sorted lists can be done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0060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268" cy="1325563"/>
          </a:xfrm>
        </p:spPr>
        <p:txBody>
          <a:bodyPr/>
          <a:lstStyle/>
          <a:p>
            <a:r>
              <a:rPr lang="en-US" dirty="0"/>
              <a:t>Quicksort, another divide and conquer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O(n^2) worst-case behavior but O(n log n) typical behavior</a:t>
            </a:r>
          </a:p>
          <a:p>
            <a:r>
              <a:rPr lang="en-US" b="1" dirty="0"/>
              <a:t>Idea</a:t>
            </a:r>
            <a:r>
              <a:rPr lang="en-US" dirty="0"/>
              <a:t>: pick pivot, partition so elements left of pivot are less than pivot and elements right are greater (not sorting here); recursively partition the left and right until small enough to sort trivially</a:t>
            </a:r>
          </a:p>
          <a:p>
            <a:r>
              <a:rPr lang="en-US" dirty="0"/>
              <a:t>Picks a pivot element, rather than just split in half like </a:t>
            </a:r>
            <a:r>
              <a:rPr lang="en-US" dirty="0" err="1"/>
              <a:t>mergesort</a:t>
            </a:r>
            <a:endParaRPr lang="en-US" dirty="0"/>
          </a:p>
          <a:p>
            <a:r>
              <a:rPr lang="en-US" dirty="0"/>
              <a:t>Faster than bubble because it moves elements more than just one spot in the array</a:t>
            </a:r>
          </a:p>
          <a:p>
            <a:r>
              <a:rPr lang="en-US" dirty="0"/>
              <a:t>Quicksort is in-place whereas merge sort makes lots of temporary arrays, which can get expensive</a:t>
            </a:r>
          </a:p>
          <a:p>
            <a:r>
              <a:rPr lang="en-US" dirty="0"/>
              <a:t>Quicksort is mostly faster due to the constant in front of the complexity (memory allocation, hardware efficiencies,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93A41-BAED-EC46-A96B-DCF390412358}"/>
              </a:ext>
            </a:extLst>
          </p:cNvPr>
          <p:cNvSpPr txBox="1"/>
          <p:nvPr/>
        </p:nvSpPr>
        <p:spPr>
          <a:xfrm>
            <a:off x="97277" y="6342435"/>
            <a:ext cx="775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Sorting notebook </a:t>
            </a:r>
            <a:r>
              <a:rPr lang="en-US" sz="1600" dirty="0">
                <a:hlinkClick r:id="rId2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10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65821" y="1951412"/>
            <a:ext cx="435637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qsort</a:t>
            </a:r>
            <a:r>
              <a:rPr lang="en-US" sz="2400" dirty="0"/>
              <a:t>(A, lo=0, hi=</a:t>
            </a:r>
            <a:r>
              <a:rPr lang="en-US" sz="2400" dirty="0" err="1"/>
              <a:t>len</a:t>
            </a:r>
            <a:r>
              <a:rPr lang="en-US" sz="2400" dirty="0"/>
              <a:t>(A)-1):</a:t>
            </a:r>
          </a:p>
          <a:p>
            <a:r>
              <a:rPr lang="en-US" sz="2400" dirty="0"/>
              <a:t>    if lo &gt;= hi: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pivot_idx</a:t>
            </a:r>
            <a:r>
              <a:rPr lang="en-US" sz="2400" dirty="0"/>
              <a:t> = partition(</a:t>
            </a:r>
            <a:r>
              <a:rPr lang="en-US" sz="2400" dirty="0" err="1"/>
              <a:t>A,lo,hi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lo, pivot_idx-1)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pivot_idx+1, hi)</a:t>
            </a:r>
            <a:endParaRPr lang="mr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194567" y="1951412"/>
            <a:ext cx="664328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 many ways to do this; here’s a slow O(n) one</a:t>
            </a:r>
          </a:p>
          <a:p>
            <a:r>
              <a:rPr lang="en-US" sz="2400" dirty="0"/>
              <a:t># breaks idea of in-place for </a:t>
            </a:r>
            <a:r>
              <a:rPr lang="en-US" sz="2400" dirty="0" err="1"/>
              <a:t>qsort</a:t>
            </a:r>
            <a:endParaRPr lang="en-US" sz="2400" dirty="0"/>
          </a:p>
          <a:p>
            <a:r>
              <a:rPr lang="en-US" sz="2400" dirty="0"/>
              <a:t>def partition(</a:t>
            </a:r>
            <a:r>
              <a:rPr lang="en-US" sz="2400" dirty="0" err="1"/>
              <a:t>A,lo,hi</a:t>
            </a:r>
            <a:r>
              <a:rPr lang="en-US" sz="2400" dirty="0"/>
              <a:t>):</a:t>
            </a:r>
          </a:p>
          <a:p>
            <a:r>
              <a:rPr lang="en-US" sz="2400" dirty="0"/>
              <a:t>    pivot = A[hi]    # pick last element as pivot  </a:t>
            </a:r>
          </a:p>
          <a:p>
            <a:r>
              <a:rPr lang="en-US" sz="2400" dirty="0"/>
              <a:t>    left = [a for a in A if a&lt;pivot]</a:t>
            </a:r>
          </a:p>
          <a:p>
            <a:r>
              <a:rPr lang="en-US" sz="2400" dirty="0"/>
              <a:t>    right = [a for a in A if a&gt;pivot]</a:t>
            </a:r>
          </a:p>
          <a:p>
            <a:r>
              <a:rPr lang="en-US" sz="2400" dirty="0"/>
              <a:t>    A[lo:hi+1] = left+[pivot]+right # copy back to A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len</a:t>
            </a:r>
            <a:r>
              <a:rPr lang="en-US" sz="2400" dirty="0"/>
              <a:t>(left) # return index of pivot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522" y="6026445"/>
            <a:ext cx="5141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Video on partitioning: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=MZaf_9IZCrc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B3794-A5D6-0546-885D-6E6A1C96DAFF}"/>
              </a:ext>
            </a:extLst>
          </p:cNvPr>
          <p:cNvSpPr txBox="1"/>
          <p:nvPr/>
        </p:nvSpPr>
        <p:spPr>
          <a:xfrm>
            <a:off x="5090493" y="5081535"/>
            <a:ext cx="6747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Partitioning important for decision and isolation trees</a:t>
            </a:r>
          </a:p>
        </p:txBody>
      </p:sp>
    </p:spTree>
    <p:extLst>
      <p:ext uri="{BB962C8B-B14F-4D97-AF65-F5344CB8AC3E}">
        <p14:creationId xmlns:p14="http://schemas.microsoft.com/office/powerpoint/2010/main" val="9888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BA6-0A82-5A4F-935E-68B7DAC6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for traditional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031A-7E62-9E4A-B8EA-3FC46F49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says we can’t beat O(n log n)…</a:t>
            </a:r>
          </a:p>
          <a:p>
            <a:r>
              <a:rPr lang="en-US" dirty="0"/>
              <a:t>…for generic elements and doing comparisons</a:t>
            </a:r>
          </a:p>
          <a:p>
            <a:r>
              <a:rPr lang="en-US" dirty="0"/>
              <a:t>But, what if we know the elements are </a:t>
            </a:r>
            <a:r>
              <a:rPr lang="en-US" dirty="0" err="1"/>
              <a:t>ints</a:t>
            </a:r>
            <a:r>
              <a:rPr lang="en-US" dirty="0"/>
              <a:t> or strings or floats?</a:t>
            </a:r>
          </a:p>
          <a:p>
            <a:r>
              <a:rPr lang="en-US" dirty="0"/>
              <a:t>What if we know something about the values?</a:t>
            </a:r>
          </a:p>
          <a:p>
            <a:r>
              <a:rPr lang="en-US" dirty="0"/>
              <a:t>E.g., what if we know the elements are </a:t>
            </a:r>
            <a:r>
              <a:rPr lang="en-US" dirty="0" err="1"/>
              <a:t>ints</a:t>
            </a:r>
            <a:r>
              <a:rPr lang="en-US" dirty="0"/>
              <a:t> in range 0..99?</a:t>
            </a:r>
          </a:p>
          <a:p>
            <a:r>
              <a:rPr lang="en-US" dirty="0"/>
              <a:t>How can we sort those numbers in less than O(n log n)?</a:t>
            </a:r>
          </a:p>
        </p:txBody>
      </p:sp>
    </p:spTree>
    <p:extLst>
      <p:ext uri="{BB962C8B-B14F-4D97-AF65-F5344CB8AC3E}">
        <p14:creationId xmlns:p14="http://schemas.microsoft.com/office/powerpoint/2010/main" val="357575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Map each key to unique pigeonhole in ordered</a:t>
            </a:r>
            <a:br>
              <a:rPr lang="en-US" dirty="0"/>
            </a:br>
            <a:r>
              <a:rPr lang="en-US" dirty="0"/>
              <a:t>range of holes; then just walk pigeonholes in order to</a:t>
            </a:r>
            <a:br>
              <a:rPr lang="en-US" dirty="0"/>
            </a:br>
            <a:r>
              <a:rPr lang="en-US" dirty="0"/>
              <a:t>get sorted elements</a:t>
            </a:r>
          </a:p>
          <a:p>
            <a:r>
              <a:rPr lang="en-US" dirty="0"/>
              <a:t>Works best when the range of keys, m, is similar to the</a:t>
            </a:r>
            <a:br>
              <a:rPr lang="en-US" dirty="0"/>
            </a:br>
            <a:r>
              <a:rPr lang="en-US" dirty="0"/>
              <a:t>number of elements, n; why is that?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+ m</a:t>
            </a:r>
          </a:p>
          <a:p>
            <a:r>
              <a:rPr lang="en-US" dirty="0"/>
              <a:t>This should smack of perfect hashing to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386368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Pigeonhole_sort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1605-E4BF-3B45-9C0D-03FB0874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711" y="0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509</TotalTime>
  <Words>1732</Words>
  <Application>Microsoft Macintosh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Mangal</vt:lpstr>
      <vt:lpstr>Monaco</vt:lpstr>
      <vt:lpstr>Office Theme</vt:lpstr>
      <vt:lpstr>Sorting</vt:lpstr>
      <vt:lpstr>Sorting</vt:lpstr>
      <vt:lpstr>Bubble sort</vt:lpstr>
      <vt:lpstr>Bubble sort in Python</vt:lpstr>
      <vt:lpstr>Merge sort (review)</vt:lpstr>
      <vt:lpstr>Quicksort, another divide and conquer sort</vt:lpstr>
      <vt:lpstr>Quicksort algorithm</vt:lpstr>
      <vt:lpstr>So much for traditional sorts</vt:lpstr>
      <vt:lpstr>Pigeonhole sort</vt:lpstr>
      <vt:lpstr>Pigeonhole sort algorithm</vt:lpstr>
      <vt:lpstr>Issue with pigeonhole sort</vt:lpstr>
      <vt:lpstr> Bucket sort (also called bin sort)</vt:lpstr>
      <vt:lpstr>Key bits of bucket sort algorithm</vt:lpstr>
      <vt:lpstr>Bucket sort worst-case analysis</vt:lpstr>
      <vt:lpstr>Bucket sort best-case analysis</vt:lpstr>
      <vt:lpstr>Bucket sort on strings</vt:lpstr>
      <vt:lpstr>Key bits of string bucket sort</vt:lpstr>
      <vt:lpstr>Nested or recursive string bucket sort (Called TRIEs and we’ll see again)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numbers and strings</dc:title>
  <dc:creator>Microsoft Office User</dc:creator>
  <cp:lastModifiedBy>Microsoft Office User</cp:lastModifiedBy>
  <cp:revision>109</cp:revision>
  <cp:lastPrinted>2019-02-12T19:51:14Z</cp:lastPrinted>
  <dcterms:created xsi:type="dcterms:W3CDTF">2019-02-19T17:07:16Z</dcterms:created>
  <dcterms:modified xsi:type="dcterms:W3CDTF">2020-02-19T20:49:52Z</dcterms:modified>
</cp:coreProperties>
</file>