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07"/>
    <p:restoredTop sz="94688"/>
  </p:normalViewPr>
  <p:slideViewPr>
    <p:cSldViewPr snapToGrid="0" snapToObjects="1">
      <p:cViewPr varScale="1">
        <p:scale>
          <a:sx n="141" d="100"/>
          <a:sy n="141" d="100"/>
        </p:scale>
        <p:origin x="22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abin%E2%80%93Karp_algorith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Searching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6A618-0D95-BE47-93F3-956FE116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Tries</a:t>
            </a:r>
            <a:r>
              <a:rPr lang="en-US" dirty="0"/>
              <a:t>” or </a:t>
            </a:r>
            <a:r>
              <a:rPr lang="en-US" i="1" dirty="0"/>
              <a:t>Prefix Trees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97" y="2031296"/>
            <a:ext cx="5866729" cy="31982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66503">
            <a:off x="571571" y="2031297"/>
            <a:ext cx="4358348" cy="299874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58501" y="3150526"/>
            <a:ext cx="431514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Down Arrow 10"/>
          <p:cNvSpPr/>
          <p:nvPr/>
        </p:nvSpPr>
        <p:spPr>
          <a:xfrm rot="3197979">
            <a:off x="3575208" y="1905443"/>
            <a:ext cx="943481" cy="6209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537" y="6234550"/>
            <a:ext cx="718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Convert buckets to nodes and rotate: we get a tree!</a:t>
            </a:r>
          </a:p>
        </p:txBody>
      </p:sp>
    </p:spTree>
    <p:extLst>
      <p:ext uri="{BB962C8B-B14F-4D97-AF65-F5344CB8AC3E}">
        <p14:creationId xmlns:p14="http://schemas.microsoft.com/office/powerpoint/2010/main" val="5883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string s to TRIE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 can hold a big set of words and</a:t>
            </a:r>
            <a:br>
              <a:rPr lang="en-US" dirty="0"/>
            </a:br>
            <a:r>
              <a:rPr lang="en-US" dirty="0"/>
              <a:t>we can search for a word superfast</a:t>
            </a:r>
          </a:p>
          <a:p>
            <a:r>
              <a:rPr lang="en-US" dirty="0"/>
              <a:t>Note: Now that we’re not sorting, order of</a:t>
            </a:r>
            <a:br>
              <a:rPr lang="en-US" dirty="0"/>
            </a:br>
            <a:r>
              <a:rPr lang="en-US" dirty="0"/>
              <a:t>edges is not important; can use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Starting at the root, add edge labeled with</a:t>
            </a:r>
            <a:br>
              <a:rPr lang="en-US" dirty="0"/>
            </a:br>
            <a:r>
              <a:rPr lang="en-US" dirty="0"/>
              <a:t>s[0] pointing to new node</a:t>
            </a:r>
          </a:p>
          <a:p>
            <a:r>
              <a:rPr lang="en-US" dirty="0"/>
              <a:t>Traverse edge to child </a:t>
            </a:r>
            <a:r>
              <a:rPr lang="en-US" dirty="0" err="1"/>
              <a:t>root.child</a:t>
            </a:r>
            <a:r>
              <a:rPr lang="en-US" dirty="0"/>
              <a:t>[s[0]]</a:t>
            </a:r>
            <a:br>
              <a:rPr lang="en-US" dirty="0"/>
            </a:br>
            <a:r>
              <a:rPr lang="en-US" dirty="0"/>
              <a:t>and add subtree for s[1:] to that child</a:t>
            </a:r>
          </a:p>
          <a:p>
            <a:r>
              <a:rPr lang="en-US" dirty="0" err="1"/>
              <a:t>Recurse</a:t>
            </a:r>
            <a:r>
              <a:rPr lang="en-US" dirty="0"/>
              <a:t> until out of chars in string 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80" y="1825625"/>
            <a:ext cx="3289300" cy="394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E89B64-E4C7-B349-8F4D-C096A24A66FC}"/>
              </a:ext>
            </a:extLst>
          </p:cNvPr>
          <p:cNvSpPr txBox="1"/>
          <p:nvPr/>
        </p:nvSpPr>
        <p:spPr>
          <a:xfrm>
            <a:off x="7513110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6647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add(root, “ape”)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0" y="3529790"/>
            <a:ext cx="12096130" cy="2782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E89B64-E4C7-B349-8F4D-C096A24A66FC}"/>
              </a:ext>
            </a:extLst>
          </p:cNvPr>
          <p:cNvSpPr txBox="1"/>
          <p:nvPr/>
        </p:nvSpPr>
        <p:spPr>
          <a:xfrm>
            <a:off x="7203561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E89B64-E4C7-B349-8F4D-C096A24A66FC}"/>
              </a:ext>
            </a:extLst>
          </p:cNvPr>
          <p:cNvSpPr txBox="1"/>
          <p:nvPr/>
        </p:nvSpPr>
        <p:spPr>
          <a:xfrm>
            <a:off x="4075890" y="2189084"/>
            <a:ext cx="7277910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625A4D-7686-2C47-B3A7-B8382722563B}"/>
              </a:ext>
            </a:extLst>
          </p:cNvPr>
          <p:cNvSpPr txBox="1"/>
          <p:nvPr/>
        </p:nvSpPr>
        <p:spPr>
          <a:xfrm>
            <a:off x="838200" y="5628624"/>
            <a:ext cx="7391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 that nodes have no values, edges contain the letters</a:t>
            </a:r>
          </a:p>
        </p:txBody>
      </p:sp>
    </p:spTree>
    <p:extLst>
      <p:ext uri="{BB962C8B-B14F-4D97-AF65-F5344CB8AC3E}">
        <p14:creationId xmlns:p14="http://schemas.microsoft.com/office/powerpoint/2010/main" val="123186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</a:t>
            </a:r>
            <a:r>
              <a:rPr lang="en-US" dirty="0" err="1"/>
              <a:t>Trie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(was in a “big internet company” interview)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54376" cy="4351338"/>
          </a:xfrm>
        </p:spPr>
        <p:txBody>
          <a:bodyPr/>
          <a:lstStyle/>
          <a:p>
            <a:r>
              <a:rPr lang="en-US" dirty="0"/>
              <a:t>Return true if s is prefix of word in </a:t>
            </a:r>
            <a:r>
              <a:rPr lang="en-US" dirty="0" err="1"/>
              <a:t>Trie</a:t>
            </a:r>
            <a:r>
              <a:rPr lang="en-US" dirty="0"/>
              <a:t> or full word in </a:t>
            </a:r>
            <a:r>
              <a:rPr lang="en-US" dirty="0" err="1"/>
              <a:t>Trie</a:t>
            </a:r>
            <a:endParaRPr lang="en-US" dirty="0"/>
          </a:p>
          <a:p>
            <a:r>
              <a:rPr lang="en-US" dirty="0"/>
              <a:t>Note that the search depends on </a:t>
            </a:r>
            <a:r>
              <a:rPr lang="en-US" u="sng" dirty="0" err="1"/>
              <a:t>len</a:t>
            </a:r>
            <a:r>
              <a:rPr lang="en-US" u="sng" dirty="0"/>
              <a:t>(s)</a:t>
            </a:r>
            <a:r>
              <a:rPr lang="en-US" dirty="0"/>
              <a:t> NOT </a:t>
            </a:r>
            <a:r>
              <a:rPr lang="en-US" dirty="0" err="1"/>
              <a:t>num</a:t>
            </a:r>
            <a:r>
              <a:rPr lang="en-US" dirty="0"/>
              <a:t> words n in the vocabulary!!!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E89B64-E4C7-B349-8F4D-C096A24A66FC}"/>
              </a:ext>
            </a:extLst>
          </p:cNvPr>
          <p:cNvSpPr txBox="1"/>
          <p:nvPr/>
        </p:nvSpPr>
        <p:spPr>
          <a:xfrm>
            <a:off x="1410510" y="3350233"/>
            <a:ext cx="9077528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 = root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p is not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 True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False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True</a:t>
            </a:r>
          </a:p>
        </p:txBody>
      </p:sp>
    </p:spTree>
    <p:extLst>
      <p:ext uri="{BB962C8B-B14F-4D97-AF65-F5344CB8AC3E}">
        <p14:creationId xmlns:p14="http://schemas.microsoft.com/office/powerpoint/2010/main" val="206473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0C1D894-5279-C74A-AAA2-C74AD1B7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736" y="-540374"/>
            <a:ext cx="5340127" cy="7758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0E9E3-A102-9C4C-AA99-6CE6745A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are O(1)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A7C874-3C25-634E-9D83-956E2FA2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4561" cy="4351338"/>
          </a:xfrm>
        </p:spPr>
        <p:txBody>
          <a:bodyPr/>
          <a:lstStyle/>
          <a:p>
            <a:r>
              <a:rPr lang="en-US" dirty="0"/>
              <a:t>…slower than array access via perfect</a:t>
            </a:r>
            <a:br>
              <a:rPr lang="en-US" dirty="0"/>
            </a:br>
            <a:r>
              <a:rPr lang="en-US" dirty="0"/>
              <a:t>hash function f(c) = </a:t>
            </a:r>
            <a:r>
              <a:rPr lang="en-US" dirty="0" err="1"/>
              <a:t>ord</a:t>
            </a:r>
            <a:r>
              <a:rPr lang="en-US" dirty="0"/>
              <a:t>(c) - </a:t>
            </a:r>
            <a:r>
              <a:rPr lang="en-US" dirty="0" err="1"/>
              <a:t>ord</a:t>
            </a:r>
            <a:r>
              <a:rPr lang="en-US" dirty="0"/>
              <a:t>(‘a’)</a:t>
            </a:r>
          </a:p>
          <a:p>
            <a:r>
              <a:rPr lang="en-US" dirty="0"/>
              <a:t>But we use 26 slots even for one edge</a:t>
            </a:r>
          </a:p>
          <a:p>
            <a:r>
              <a:rPr lang="en-US" dirty="0"/>
              <a:t>How can we reduce memory costs?</a:t>
            </a:r>
          </a:p>
          <a:p>
            <a:pPr lvl="1"/>
            <a:r>
              <a:rPr lang="en-US" dirty="0"/>
              <a:t>Many nodes will have just one outgoing edge so we can optimize for that case with single pointer instead of an array</a:t>
            </a:r>
          </a:p>
          <a:p>
            <a:pPr lvl="1"/>
            <a:r>
              <a:rPr lang="en-US" dirty="0"/>
              <a:t>Switch to 26-element edge array if we need more than one edge</a:t>
            </a:r>
          </a:p>
        </p:txBody>
      </p:sp>
    </p:spTree>
    <p:extLst>
      <p:ext uri="{BB962C8B-B14F-4D97-AF65-F5344CB8AC3E}">
        <p14:creationId xmlns:p14="http://schemas.microsoft.com/office/powerpoint/2010/main" val="302614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E0BAE5-7887-254A-94BF-F5E407B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Brute force dictionary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12B095-1A92-4D4E-8DD0-7EC38E69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7366" cy="4351338"/>
          </a:xfrm>
        </p:spPr>
        <p:txBody>
          <a:bodyPr>
            <a:normAutofit/>
          </a:bodyPr>
          <a:lstStyle/>
          <a:p>
            <a:r>
              <a:rPr lang="en-US" dirty="0"/>
              <a:t>Load words from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/share/</a:t>
            </a:r>
            <a:r>
              <a:rPr lang="en-US" b="1" dirty="0" err="1"/>
              <a:t>dict</a:t>
            </a:r>
            <a:r>
              <a:rPr lang="en-US" b="1" dirty="0"/>
              <a:t>/words</a:t>
            </a:r>
            <a:r>
              <a:rPr lang="en-US" dirty="0"/>
              <a:t> file (one per line) into list</a:t>
            </a:r>
          </a:p>
          <a:p>
            <a:r>
              <a:rPr lang="en-US" dirty="0"/>
              <a:t>Search for each word in list of words; what is complexity?</a:t>
            </a:r>
          </a:p>
          <a:p>
            <a:r>
              <a:rPr lang="en-US" dirty="0"/>
              <a:t>This takes almost 5 minutes on my fast computer. 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52E155C-C5BB-644F-A746-ECFDFF0F305D}"/>
              </a:ext>
            </a:extLst>
          </p:cNvPr>
          <p:cNvSpPr txBox="1"/>
          <p:nvPr/>
        </p:nvSpPr>
        <p:spPr>
          <a:xfrm>
            <a:off x="0" y="6311900"/>
            <a:ext cx="79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/msds689/blob/master/notes/code/</a:t>
            </a:r>
            <a:r>
              <a:rPr lang="en-US" dirty="0" err="1"/>
              <a:t>trie.py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6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A49D3-0D3B-1C4C-ACF3-C67C08F6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</a:t>
            </a:r>
            <a:r>
              <a:rPr lang="en-US" dirty="0" err="1"/>
              <a:t>Trie</a:t>
            </a:r>
            <a:r>
              <a:rPr lang="en-US" dirty="0"/>
              <a:t> from dictionary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C7E417-9DFA-CE45-979D-F475A801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searching notebook, get </a:t>
            </a:r>
            <a:r>
              <a:rPr lang="en-US" dirty="0" err="1"/>
              <a:t>Trie</a:t>
            </a:r>
            <a:r>
              <a:rPr lang="en-US" dirty="0"/>
              <a:t> implementation</a:t>
            </a:r>
          </a:p>
          <a:p>
            <a:r>
              <a:rPr lang="en-US" dirty="0"/>
              <a:t>Add each word to a </a:t>
            </a:r>
            <a:r>
              <a:rPr lang="en-US" dirty="0" err="1"/>
              <a:t>trie</a:t>
            </a:r>
            <a:r>
              <a:rPr lang="en-US" dirty="0"/>
              <a:t>, which takes about 6s on my machine</a:t>
            </a:r>
          </a:p>
          <a:p>
            <a:r>
              <a:rPr lang="en-US" dirty="0"/>
              <a:t>Search the </a:t>
            </a:r>
            <a:r>
              <a:rPr lang="en-US" dirty="0" err="1"/>
              <a:t>trie</a:t>
            </a:r>
            <a:r>
              <a:rPr lang="en-US" dirty="0"/>
              <a:t> for each of 235,886 words; takes 0.75s for me!!</a:t>
            </a:r>
          </a:p>
          <a:p>
            <a:r>
              <a:rPr lang="en-US" dirty="0"/>
              <a:t>Rejoice in your new super powers</a:t>
            </a:r>
          </a:p>
          <a:p>
            <a:r>
              <a:rPr lang="en-US" dirty="0"/>
              <a:t>Cool interview question/task:</a:t>
            </a:r>
            <a:br>
              <a:rPr lang="en-US" dirty="0"/>
            </a:br>
            <a:r>
              <a:rPr lang="en-US" dirty="0"/>
              <a:t>How can you do fast spell checking on big documents?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988AE6-331F-864A-963A-42008DA144C2}"/>
              </a:ext>
            </a:extLst>
          </p:cNvPr>
          <p:cNvSpPr txBox="1"/>
          <p:nvPr/>
        </p:nvSpPr>
        <p:spPr>
          <a:xfrm>
            <a:off x="0" y="6311900"/>
            <a:ext cx="79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/msds689/blob/master/notes/code/</a:t>
            </a:r>
            <a:r>
              <a:rPr lang="en-US" dirty="0" err="1"/>
              <a:t>trie.py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A5814-1DAA-984F-BA1F-463EB89E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536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find all words starting with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4AFF34-0678-764B-B0E8-F54910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trie</a:t>
            </a:r>
            <a:r>
              <a:rPr lang="en-US" dirty="0"/>
              <a:t> again from the word list</a:t>
            </a:r>
          </a:p>
          <a:p>
            <a:r>
              <a:rPr lang="en-US" dirty="0"/>
              <a:t>Write a function that prints all words in </a:t>
            </a:r>
            <a:r>
              <a:rPr lang="en-US" dirty="0" err="1"/>
              <a:t>trie</a:t>
            </a:r>
            <a:r>
              <a:rPr lang="en-US" dirty="0"/>
              <a:t> that begin with a specific prefix like “app”; it should get “apple”, “application”, …</a:t>
            </a:r>
          </a:p>
          <a:p>
            <a:r>
              <a:rPr lang="en-US" dirty="0"/>
              <a:t>Idea: trace prefix into </a:t>
            </a:r>
            <a:r>
              <a:rPr lang="en-US" dirty="0" err="1"/>
              <a:t>trie</a:t>
            </a:r>
            <a:r>
              <a:rPr lang="en-US" dirty="0"/>
              <a:t>, reaching specific non-leaf node p; find all reachable leaves; track string as recursion parameter for each path; print the string when you reach a leaf</a:t>
            </a:r>
          </a:p>
        </p:txBody>
      </p:sp>
    </p:spTree>
    <p:extLst>
      <p:ext uri="{BB962C8B-B14F-4D97-AF65-F5344CB8AC3E}">
        <p14:creationId xmlns:p14="http://schemas.microsoft.com/office/powerpoint/2010/main" val="125020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33EB20-1D6D-B54A-BC1C-D42D8DB2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a suffix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9DF553-583E-0C4C-858D-553AA785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create </a:t>
            </a:r>
            <a:r>
              <a:rPr lang="en-US" dirty="0" err="1"/>
              <a:t>trie</a:t>
            </a:r>
            <a:r>
              <a:rPr lang="en-US" dirty="0"/>
              <a:t> from reversed strings or modify add() method to walk backwards through string</a:t>
            </a:r>
          </a:p>
        </p:txBody>
      </p:sp>
    </p:spTree>
    <p:extLst>
      <p:ext uri="{BB962C8B-B14F-4D97-AF65-F5344CB8AC3E}">
        <p14:creationId xmlns:p14="http://schemas.microsoft.com/office/powerpoint/2010/main" val="16643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9E12CE-E4F4-DA49-80D6-60FEC4C9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25" y="3166946"/>
            <a:ext cx="5768965" cy="3144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185A17-FF82-7341-9116-EC5220A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Given misspelled words off by 1 letter only, find all possible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DB7BD7-19FE-B342-B919-C8F35C1B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word into </a:t>
            </a:r>
            <a:r>
              <a:rPr lang="en-US" dirty="0" err="1"/>
              <a:t>trie</a:t>
            </a:r>
            <a:r>
              <a:rPr lang="en-US" dirty="0"/>
              <a:t> until no edge exists for s[</a:t>
            </a:r>
            <a:r>
              <a:rPr lang="en-US" dirty="0" err="1"/>
              <a:t>i</a:t>
            </a:r>
            <a:r>
              <a:rPr lang="en-US" dirty="0"/>
              <a:t>]; this is node p</a:t>
            </a:r>
          </a:p>
          <a:p>
            <a:r>
              <a:rPr lang="en-US" dirty="0"/>
              <a:t>Get list of words reachable from each node targeted by p starting with s[i+1]</a:t>
            </a:r>
          </a:p>
          <a:p>
            <a:r>
              <a:rPr lang="en-US" dirty="0"/>
              <a:t>E.g., “</a:t>
            </a:r>
            <a:r>
              <a:rPr lang="en-US" dirty="0" err="1"/>
              <a:t>cxt</a:t>
            </a:r>
            <a:r>
              <a:rPr lang="en-US" dirty="0"/>
              <a:t>” would get to p=</a:t>
            </a:r>
            <a:r>
              <a:rPr lang="en-US" dirty="0" err="1"/>
              <a:t>root.edges</a:t>
            </a:r>
            <a:r>
              <a:rPr lang="en-US" dirty="0"/>
              <a:t>[‘c’] target and fail</a:t>
            </a:r>
          </a:p>
          <a:p>
            <a:r>
              <a:rPr lang="en-US" dirty="0"/>
              <a:t>Find “t” from </a:t>
            </a:r>
            <a:r>
              <a:rPr lang="en-US" dirty="0" err="1"/>
              <a:t>p.edges</a:t>
            </a:r>
            <a:r>
              <a:rPr lang="en-US" dirty="0"/>
              <a:t>[‘a’] and </a:t>
            </a:r>
            <a:r>
              <a:rPr lang="en-US" dirty="0" err="1"/>
              <a:t>p.edges</a:t>
            </a:r>
            <a:r>
              <a:rPr lang="en-US" dirty="0"/>
              <a:t>[‘</a:t>
            </a:r>
            <a:r>
              <a:rPr lang="en-US" dirty="0" err="1"/>
              <a:t>i</a:t>
            </a:r>
            <a:r>
              <a:rPr lang="en-US" dirty="0"/>
              <a:t>’] </a:t>
            </a:r>
          </a:p>
          <a:p>
            <a:r>
              <a:rPr lang="en-US" dirty="0"/>
              <a:t>We only find “t” matches via ‘a’ to get “cat”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9096B95-60C8-DE4B-8E6F-5BE7982FCE64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029522" cy="73598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5351140D-1B5E-5148-8B46-77E48328B813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263698" cy="64677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3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98003-BDB8-ED43-9E87-05960D70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365125"/>
            <a:ext cx="11281024" cy="1325563"/>
          </a:xfrm>
        </p:spPr>
        <p:txBody>
          <a:bodyPr/>
          <a:lstStyle/>
          <a:p>
            <a:r>
              <a:rPr lang="en-US" dirty="0"/>
              <a:t>Common searching/membership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B237E2-4FB5-FC4B-937F-D3E170BA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744" y="1825625"/>
            <a:ext cx="9996055" cy="4351338"/>
          </a:xfrm>
        </p:spPr>
        <p:txBody>
          <a:bodyPr>
            <a:normAutofit/>
          </a:bodyPr>
          <a:lstStyle/>
          <a:p>
            <a:r>
              <a:rPr lang="en-US" b="1" dirty="0"/>
              <a:t>linear</a:t>
            </a:r>
            <a:r>
              <a:rPr lang="en-US" dirty="0"/>
              <a:t>: scan data structure looking for element(s)</a:t>
            </a:r>
          </a:p>
          <a:p>
            <a:r>
              <a:rPr lang="en-US" b="1" dirty="0"/>
              <a:t>binary search</a:t>
            </a:r>
            <a:r>
              <a:rPr lang="en-US" dirty="0"/>
              <a:t>: if array and sorted, split recursively in half</a:t>
            </a:r>
          </a:p>
          <a:p>
            <a:r>
              <a:rPr lang="en-US" b="1" dirty="0"/>
              <a:t>binary search tree</a:t>
            </a:r>
            <a:r>
              <a:rPr lang="en-US" dirty="0"/>
              <a:t>: subtree to left has elements less than current node and subtree to </a:t>
            </a:r>
            <a:r>
              <a:rPr lang="en-US" dirty="0" smtClean="0"/>
              <a:t>right </a:t>
            </a:r>
            <a:r>
              <a:rPr lang="en-US" dirty="0"/>
              <a:t>has elements greater than</a:t>
            </a:r>
          </a:p>
          <a:p>
            <a:r>
              <a:rPr lang="en-US" b="1" dirty="0"/>
              <a:t>hash table</a:t>
            </a:r>
            <a:r>
              <a:rPr lang="en-US" dirty="0"/>
              <a:t>: function maps key to bucket, linear search in bucket; recall search index project from MSDS692; for word search, not arbitrary string search in document(s)</a:t>
            </a:r>
          </a:p>
          <a:p>
            <a:r>
              <a:rPr lang="en-US" b="1" dirty="0"/>
              <a:t>state machines </a:t>
            </a:r>
            <a:r>
              <a:rPr lang="en-US" dirty="0"/>
              <a:t>(graphs)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251" y="187394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O(</a:t>
            </a:r>
            <a:r>
              <a:rPr lang="en-US" i="1" dirty="0" err="1" smtClean="0"/>
              <a:t>mn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48145" y="236737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O(</a:t>
            </a:r>
            <a:r>
              <a:rPr lang="en-US" i="1" dirty="0" err="1" smtClean="0"/>
              <a:t>mlog</a:t>
            </a:r>
            <a:r>
              <a:rPr lang="en-US" i="1" dirty="0" smtClean="0"/>
              <a:t>(n))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20882" y="288918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O(</a:t>
            </a:r>
            <a:r>
              <a:rPr lang="en-US" i="1" dirty="0" err="1"/>
              <a:t>m</a:t>
            </a:r>
            <a:r>
              <a:rPr lang="en-US" i="1" dirty="0" err="1" smtClean="0"/>
              <a:t>log</a:t>
            </a:r>
            <a:r>
              <a:rPr lang="en-US" i="1" dirty="0" smtClean="0"/>
              <a:t>(n))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45426" y="37787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O(m)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45064" y="504457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O(m)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5143" y="6484319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r>
              <a:rPr lang="en-US" dirty="0" smtClean="0"/>
              <a:t> = length of search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04A90-D1BD-4D4C-81E7-C991FC2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09F6F5-0E8A-C04C-913B-DE3F9CE0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ways to search beyond linear and binary search</a:t>
            </a:r>
          </a:p>
          <a:p>
            <a:r>
              <a:rPr lang="en-US" dirty="0"/>
              <a:t>String searching has some really efficient solutions such as Rabin-Karp; idea is to compare hash codes before doing string comparisons and do a rolling hash for the document substrings</a:t>
            </a:r>
          </a:p>
          <a:p>
            <a:r>
              <a:rPr lang="en-US" dirty="0"/>
              <a:t>If we are willing to build a graph data structure, the TRIE is pretty hard to beat complexity and performance; looking up a word in the TRIE is O(m) for m character string!</a:t>
            </a:r>
          </a:p>
          <a:p>
            <a:r>
              <a:rPr lang="en-US" dirty="0"/>
              <a:t>TRIE is just a nested pigeonhole sort turned into a graph</a:t>
            </a:r>
          </a:p>
          <a:p>
            <a:r>
              <a:rPr lang="en-US" dirty="0"/>
              <a:t>Useful as prefix and suffix trees; can find even misspelled words</a:t>
            </a:r>
          </a:p>
        </p:txBody>
      </p:sp>
    </p:spTree>
    <p:extLst>
      <p:ext uri="{BB962C8B-B14F-4D97-AF65-F5344CB8AC3E}">
        <p14:creationId xmlns:p14="http://schemas.microsoft.com/office/powerpoint/2010/main" val="10261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 (review sort of)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550020"/>
            <a:ext cx="10836349" cy="4626943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52" y="2764499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7415" y="6311900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See http</a:t>
            </a:r>
            <a:r>
              <a:rPr lang="en-US" sz="1400" dirty="0"/>
              <a:t>://</a:t>
            </a:r>
            <a:r>
              <a:rPr lang="en-US" sz="1400" dirty="0" err="1"/>
              <a:t>interactivepython.org</a:t>
            </a:r>
            <a:r>
              <a:rPr lang="en-US" sz="1400" dirty="0"/>
              <a:t>/</a:t>
            </a:r>
            <a:r>
              <a:rPr lang="en-US" sz="1400" dirty="0" err="1"/>
              <a:t>runestone</a:t>
            </a:r>
            <a:r>
              <a:rPr lang="en-US" sz="1400" dirty="0"/>
              <a:t>/static/</a:t>
            </a:r>
            <a:r>
              <a:rPr lang="en-US" sz="1400" dirty="0" err="1"/>
              <a:t>pythonds</a:t>
            </a:r>
            <a:r>
              <a:rPr lang="en-US" sz="1400" dirty="0"/>
              <a:t>/</a:t>
            </a:r>
            <a:r>
              <a:rPr lang="en-US" sz="1400" dirty="0" err="1"/>
              <a:t>SortSearch</a:t>
            </a:r>
            <a:r>
              <a:rPr lang="en-US" sz="1400" dirty="0"/>
              <a:t>/</a:t>
            </a:r>
            <a:r>
              <a:rPr lang="en-US" sz="1400" dirty="0" err="1"/>
              <a:t>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720672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(left 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+ right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)//2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10439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7BCA4B-0623-3A41-A4D9-0AF68320BA90}"/>
              </a:ext>
            </a:extLst>
          </p:cNvPr>
          <p:cNvSpPr txBox="1"/>
          <p:nvPr/>
        </p:nvSpPr>
        <p:spPr>
          <a:xfrm>
            <a:off x="1605695" y="4211735"/>
            <a:ext cx="5745221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1329D05-83F8-D94D-90C3-29E53C61FD97}"/>
              </a:ext>
            </a:extLst>
          </p:cNvPr>
          <p:cNvSpPr txBox="1"/>
          <p:nvPr/>
        </p:nvSpPr>
        <p:spPr>
          <a:xfrm>
            <a:off x="8033624" y="4222886"/>
            <a:ext cx="3669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Bracket region with element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7FA16DA-692B-0F42-B1C3-B214E738EEE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266985" y="4438330"/>
            <a:ext cx="1766639" cy="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4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BF85EB-2A64-0149-B03A-5F11B2A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9B1CA4-509A-F749-8370-9BF64615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Given a document of length n characters and a string of length m, find an occurrence or all occurrences</a:t>
            </a:r>
          </a:p>
          <a:p>
            <a:r>
              <a:rPr lang="en-US" dirty="0"/>
              <a:t>Brute force algorithm is O(nm), but theoretical best case algorithm exists for O(n + m)</a:t>
            </a:r>
          </a:p>
          <a:p>
            <a:r>
              <a:rPr lang="en-US" b="1" dirty="0"/>
              <a:t>Exercise</a:t>
            </a:r>
            <a:r>
              <a:rPr lang="en-US" dirty="0"/>
              <a:t>: Describe brute force </a:t>
            </a:r>
            <a:r>
              <a:rPr lang="en-US" dirty="0" smtClean="0"/>
              <a:t>algorithm; why is it ”slow”?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1" y="4129513"/>
            <a:ext cx="5175780" cy="24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37A9A-DFAA-7946-88B2-AF1E3749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0AA4F5-5A70-9948-B06A-CD63868A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note that two equal strings have same hash code so we can compare </a:t>
            </a:r>
            <a:r>
              <a:rPr lang="en-US" dirty="0" err="1"/>
              <a:t>int</a:t>
            </a:r>
            <a:r>
              <a:rPr lang="en-US" dirty="0"/>
              <a:t> codes quickly even for huge strings</a:t>
            </a:r>
          </a:p>
          <a:p>
            <a:r>
              <a:rPr lang="en-US" dirty="0"/>
              <a:t>Rabin-Karp* algorithm uses hash function to speed up but still O(nm) worst-case; works for any substring not just words</a:t>
            </a:r>
          </a:p>
          <a:p>
            <a:r>
              <a:rPr lang="en-US" b="1" dirty="0"/>
              <a:t>Idea</a:t>
            </a:r>
            <a:r>
              <a:rPr lang="en-US" dirty="0"/>
              <a:t>: h = hash search string s; compute hash for doc[</a:t>
            </a:r>
            <a:r>
              <a:rPr lang="en-US" dirty="0" err="1"/>
              <a:t>i:i+m</a:t>
            </a:r>
            <a:r>
              <a:rPr lang="en-US" dirty="0"/>
              <a:t>] and compare to h; if same, compare s to doc[</a:t>
            </a:r>
            <a:r>
              <a:rPr lang="en-US" dirty="0" err="1"/>
              <a:t>i:i+m</a:t>
            </a:r>
            <a:r>
              <a:rPr lang="en-US" dirty="0"/>
              <a:t>], return if found; move </a:t>
            </a:r>
            <a:r>
              <a:rPr lang="en-US" dirty="0" err="1"/>
              <a:t>i</a:t>
            </a:r>
            <a:r>
              <a:rPr lang="en-US" dirty="0"/>
              <a:t> from 0 to n-m</a:t>
            </a:r>
          </a:p>
          <a:p>
            <a:r>
              <a:rPr lang="en-US" dirty="0"/>
              <a:t>Key is to avoid comparing strings unless the hash codes match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9E2EBA-5391-654A-8F49-2D375A2B5F6A}"/>
              </a:ext>
            </a:extLst>
          </p:cNvPr>
          <p:cNvSpPr txBox="1"/>
          <p:nvPr/>
        </p:nvSpPr>
        <p:spPr>
          <a:xfrm>
            <a:off x="1119883" y="6311900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https://en.wikipedia.org/wiki/Rabin%E2%80%93Karp_algorithm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B9A59-6479-2A49-BA16-1514857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(almost)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135B6C-B890-1140-B2CE-91A97DAF6446}"/>
              </a:ext>
            </a:extLst>
          </p:cNvPr>
          <p:cNvSpPr txBox="1"/>
          <p:nvPr/>
        </p:nvSpPr>
        <p:spPr>
          <a:xfrm>
            <a:off x="927600" y="1455825"/>
            <a:ext cx="775406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search(doc, s)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(doc); m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range(0,n-m+1):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]) # slow O(m)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# fast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s==doc[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]: # slow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E89B64-E4C7-B349-8F4D-C096A24A66FC}"/>
              </a:ext>
            </a:extLst>
          </p:cNvPr>
          <p:cNvSpPr txBox="1"/>
          <p:nvPr/>
        </p:nvSpPr>
        <p:spPr>
          <a:xfrm>
            <a:off x="927600" y="4798114"/>
            <a:ext cx="579023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hash(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)-&gt;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sum(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(c) for c in 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40E21E-742A-B249-8ED2-E5ECCDA9F1F5}"/>
              </a:ext>
            </a:extLst>
          </p:cNvPr>
          <p:cNvSpPr txBox="1"/>
          <p:nvPr/>
        </p:nvSpPr>
        <p:spPr>
          <a:xfrm>
            <a:off x="927600" y="5804898"/>
            <a:ext cx="3230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See searching notebook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3473" y="499816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Additive </a:t>
            </a:r>
            <a:r>
              <a:rPr lang="en-US" dirty="0" err="1" smtClean="0"/>
              <a:t>hashcode</a:t>
            </a:r>
            <a:r>
              <a:rPr lang="en-US" dirty="0" smtClean="0"/>
              <a:t> is important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BE88F-AADC-BA4C-BF3B-E300F820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F0A4A6-CB12-A24A-A35D-C94A020B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Naïve hash(doc[</a:t>
            </a:r>
            <a:r>
              <a:rPr lang="en-US" dirty="0" err="1"/>
              <a:t>i:i+m</a:t>
            </a:r>
            <a:r>
              <a:rPr lang="en-US" dirty="0"/>
              <a:t>]) is O(m</a:t>
            </a:r>
            <a:r>
              <a:rPr lang="en-US" dirty="0" smtClean="0"/>
              <a:t>) for each </a:t>
            </a:r>
            <a:r>
              <a:rPr lang="en-US" dirty="0" err="1" smtClean="0"/>
              <a:t>i</a:t>
            </a:r>
            <a:r>
              <a:rPr lang="en-US" dirty="0" smtClean="0"/>
              <a:t>=1..n, </a:t>
            </a:r>
            <a:r>
              <a:rPr lang="en-US" dirty="0"/>
              <a:t>so use rolling hash:</a:t>
            </a:r>
          </a:p>
          <a:p>
            <a:pPr lvl="1"/>
            <a:r>
              <a:rPr lang="en-US" dirty="0"/>
              <a:t>next hash is old hash minus doc[</a:t>
            </a:r>
            <a:r>
              <a:rPr lang="en-US" dirty="0" err="1"/>
              <a:t>i</a:t>
            </a:r>
            <a:r>
              <a:rPr lang="en-US" dirty="0"/>
              <a:t>] plus doc[</a:t>
            </a:r>
            <a:r>
              <a:rPr lang="en-US" dirty="0" err="1"/>
              <a:t>i+m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drop old one off, add in new char (see improved search() in notebook):</a:t>
            </a:r>
            <a:br>
              <a:rPr lang="en-US" dirty="0"/>
            </a:b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-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(doc[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+ next  # roll it!</a:t>
            </a:r>
          </a:p>
          <a:p>
            <a:r>
              <a:rPr lang="en-US" dirty="0"/>
              <a:t>What about finding all occurrences?</a:t>
            </a:r>
          </a:p>
          <a:p>
            <a:r>
              <a:rPr lang="en-US" dirty="0"/>
              <a:t>What if search string s is very long? Could </a:t>
            </a:r>
            <a:r>
              <a:rPr lang="en-US" dirty="0" smtClean="0"/>
              <a:t>still be </a:t>
            </a:r>
            <a:r>
              <a:rPr lang="en-US" dirty="0"/>
              <a:t>expensive.</a:t>
            </a:r>
          </a:p>
          <a:p>
            <a:r>
              <a:rPr lang="en-US" dirty="0"/>
              <a:t>Can we do better than O(nm) or even O(</a:t>
            </a:r>
            <a:r>
              <a:rPr lang="en-US" dirty="0" err="1"/>
              <a:t>n+m</a:t>
            </a:r>
            <a:r>
              <a:rPr lang="en-US" dirty="0"/>
              <a:t>) algorithms?</a:t>
            </a:r>
          </a:p>
          <a:p>
            <a:r>
              <a:rPr lang="en-US" dirty="0"/>
              <a:t>Yes. I claim we can search for strings in doc in O(m) if we prepare a proper side data </a:t>
            </a:r>
            <a:r>
              <a:rPr lang="en-US" dirty="0" smtClean="0"/>
              <a:t>structure beforehand </a:t>
            </a:r>
            <a:r>
              <a:rPr lang="en-US" dirty="0"/>
              <a:t>and you let me search for words instead of arbitrary strings</a:t>
            </a:r>
          </a:p>
          <a:p>
            <a:r>
              <a:rPr lang="en-US" dirty="0"/>
              <a:t>How is this possible?!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D5BA943-1861-2042-A967-90C4E57F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68" y="-1"/>
            <a:ext cx="5112901" cy="15834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623018" y="1583472"/>
            <a:ext cx="416459" cy="815696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41B61C-99D7-154B-9EBE-1EED80B4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recursive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F6ED6B-73D0-064B-BCFD-979A3BDD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up doc into words, make nested</a:t>
            </a:r>
            <a:br>
              <a:rPr lang="en-US" dirty="0"/>
            </a:br>
            <a:r>
              <a:rPr lang="en-US" dirty="0"/>
              <a:t>bucket structure as before</a:t>
            </a:r>
          </a:p>
          <a:p>
            <a:r>
              <a:rPr lang="en-US" dirty="0"/>
              <a:t>To find a word, use s[</a:t>
            </a:r>
            <a:r>
              <a:rPr lang="en-US" dirty="0" err="1"/>
              <a:t>i</a:t>
            </a:r>
            <a:r>
              <a:rPr lang="en-US" dirty="0"/>
              <a:t>] to</a:t>
            </a:r>
            <a:br>
              <a:rPr lang="en-US" dirty="0"/>
            </a:br>
            <a:r>
              <a:rPr lang="en-US" dirty="0"/>
              <a:t>navigate and find final “leaf”</a:t>
            </a:r>
            <a:br>
              <a:rPr lang="en-US" dirty="0"/>
            </a:br>
            <a:r>
              <a:rPr lang="en-US" dirty="0"/>
              <a:t>with list of words with same</a:t>
            </a:r>
            <a:br>
              <a:rPr lang="en-US" dirty="0"/>
            </a:br>
            <a:r>
              <a:rPr lang="en-US" dirty="0"/>
              <a:t>prefix, linearly search leaf</a:t>
            </a:r>
          </a:p>
          <a:p>
            <a:r>
              <a:rPr lang="en-US" dirty="0"/>
              <a:t>The </a:t>
            </a:r>
            <a:r>
              <a:rPr lang="en-US" dirty="0" smtClean="0"/>
              <a:t>index says how </a:t>
            </a:r>
            <a:r>
              <a:rPr lang="en-US" dirty="0"/>
              <a:t>to navigate</a:t>
            </a:r>
          </a:p>
          <a:p>
            <a:r>
              <a:rPr lang="en-US" dirty="0"/>
              <a:t>How long does it take to find s</a:t>
            </a:r>
            <a:br>
              <a:rPr lang="en-US" dirty="0"/>
            </a:br>
            <a:r>
              <a:rPr lang="en-US" dirty="0"/>
              <a:t>for n=</a:t>
            </a:r>
            <a:r>
              <a:rPr lang="en-US" dirty="0" err="1"/>
              <a:t>len</a:t>
            </a:r>
            <a:r>
              <a:rPr lang="en-US" dirty="0"/>
              <a:t>(doc), m=</a:t>
            </a:r>
            <a:r>
              <a:rPr lang="en-US" dirty="0" err="1"/>
              <a:t>len</a:t>
            </a:r>
            <a:r>
              <a:rPr lang="en-US" dirty="0"/>
              <a:t>(s)?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99548C-BBF5-2441-B596-130872DC60DB}"/>
              </a:ext>
            </a:extLst>
          </p:cNvPr>
          <p:cNvSpPr txBox="1"/>
          <p:nvPr/>
        </p:nvSpPr>
        <p:spPr>
          <a:xfrm>
            <a:off x="2506894" y="5615793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2822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301</TotalTime>
  <Words>1204</Words>
  <Application>Microsoft Macintosh PowerPoint</Application>
  <PresentationFormat>Widescreen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Monaco</vt:lpstr>
      <vt:lpstr>Arial</vt:lpstr>
      <vt:lpstr>Office Theme</vt:lpstr>
      <vt:lpstr>Searching</vt:lpstr>
      <vt:lpstr>Common searching/membership strategies</vt:lpstr>
      <vt:lpstr>Binary search (review sort of)</vt:lpstr>
      <vt:lpstr>Compare to (tail-)recursive version</vt:lpstr>
      <vt:lpstr>String matching</vt:lpstr>
      <vt:lpstr>Hash searches</vt:lpstr>
      <vt:lpstr>Rabin-Karp (almost)</vt:lpstr>
      <vt:lpstr>Issues</vt:lpstr>
      <vt:lpstr>Revisit recursive bucket sort</vt:lpstr>
      <vt:lpstr>“Tries” or Prefix Trees</vt:lpstr>
      <vt:lpstr>Adding string s to TRIE</vt:lpstr>
      <vt:lpstr>Construction</vt:lpstr>
      <vt:lpstr>Searching a Trie (was in a “big internet company” interview)</vt:lpstr>
      <vt:lpstr>Dictionaries are O(1) but…</vt:lpstr>
      <vt:lpstr>Exercise: Brute force dictionary search</vt:lpstr>
      <vt:lpstr>Exercise: Build Trie from dictionary of words</vt:lpstr>
      <vt:lpstr>Exercise: find all words starting with prefix</vt:lpstr>
      <vt:lpstr>Exercise: Build a suffix tree</vt:lpstr>
      <vt:lpstr>Exercise: Given misspelled words off by 1 letter only, find all possible words</vt:lpstr>
      <vt:lpstr>Summary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Microsoft Office User</dc:creator>
  <cp:lastModifiedBy>Microsoft Office User</cp:lastModifiedBy>
  <cp:revision>61</cp:revision>
  <cp:lastPrinted>2019-02-21T21:32:24Z</cp:lastPrinted>
  <dcterms:created xsi:type="dcterms:W3CDTF">2019-02-21T01:47:23Z</dcterms:created>
  <dcterms:modified xsi:type="dcterms:W3CDTF">2020-02-20T00:58:54Z</dcterms:modified>
</cp:coreProperties>
</file>