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6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5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roups.google.com/forum/#!msg/comp.lang.c++/rYCO5yn4lXw/oITtSkZOtoUJ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How to read 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 and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to identify the parameters and return </a:t>
            </a:r>
            <a:r>
              <a:rPr lang="en-US" dirty="0" smtClean="0"/>
              <a:t>value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names of the parameters often tell us a </a:t>
            </a:r>
            <a:r>
              <a:rPr lang="en-US" dirty="0" smtClean="0"/>
              <a:t>lot</a:t>
            </a:r>
          </a:p>
          <a:p>
            <a:r>
              <a:rPr lang="en-US" dirty="0" smtClean="0"/>
              <a:t>Unfortunately</a:t>
            </a:r>
            <a:r>
              <a:rPr lang="en-US" dirty="0"/>
              <a:t>, Python usually does not have explicit </a:t>
            </a:r>
            <a:r>
              <a:rPr lang="en-US" dirty="0" smtClean="0"/>
              <a:t>types </a:t>
            </a:r>
            <a:r>
              <a:rPr lang="en-US" dirty="0"/>
              <a:t>(they aren't checked by Python anyway) so we have to figure that out </a:t>
            </a:r>
            <a:r>
              <a:rPr lang="en-US" dirty="0" smtClean="0"/>
              <a:t>ourselves</a:t>
            </a:r>
          </a:p>
          <a:p>
            <a:r>
              <a:rPr lang="en-US" dirty="0" smtClean="0"/>
              <a:t>Knowing </a:t>
            </a:r>
            <a:r>
              <a:rPr lang="en-US" dirty="0"/>
              <a:t>the types of values and variables is critical to understanding </a:t>
            </a:r>
            <a:r>
              <a:rPr lang="en-US" dirty="0" smtClean="0"/>
              <a:t>a function; without knowing the types, you cannot know what</a:t>
            </a:r>
            <a:r>
              <a:rPr lang="en-US" dirty="0"/>
              <a:t> </a:t>
            </a:r>
            <a:r>
              <a:rPr lang="en-US" dirty="0" smtClean="0"/>
              <a:t>the function </a:t>
            </a:r>
            <a:r>
              <a:rPr lang="en-US" dirty="0" smtClean="0"/>
              <a:t>does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1180149" y="5471175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 smtClean="0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data</a:t>
            </a:r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    ...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return sum/n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4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function code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Scan</a:t>
            </a:r>
            <a:r>
              <a:rPr lang="en-US" dirty="0"/>
              <a:t> the statements of the </a:t>
            </a:r>
            <a:r>
              <a:rPr lang="en-US" dirty="0" smtClean="0"/>
              <a:t>function </a:t>
            </a:r>
            <a:r>
              <a:rPr lang="en-US" i="1" dirty="0" smtClean="0"/>
              <a:t>looking for loops</a:t>
            </a:r>
            <a:r>
              <a:rPr lang="en-US" dirty="0" smtClean="0"/>
              <a:t>; all of the action occurs in the loops</a:t>
            </a:r>
          </a:p>
          <a:p>
            <a:r>
              <a:rPr lang="en-US" dirty="0" smtClean="0"/>
              <a:t>An </a:t>
            </a:r>
            <a:r>
              <a:rPr lang="en-US" dirty="0"/>
              <a:t>inexperienced programmer </a:t>
            </a:r>
            <a:r>
              <a:rPr lang="en-US" dirty="0" smtClean="0"/>
              <a:t>examines </a:t>
            </a:r>
            <a:r>
              <a:rPr lang="en-US" dirty="0"/>
              <a:t>the statements of the function individually and literally, emulating a computer to figure out the emergent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An </a:t>
            </a:r>
            <a:r>
              <a:rPr lang="en-US" dirty="0"/>
              <a:t>experienced programmer looks for </a:t>
            </a:r>
            <a:r>
              <a:rPr lang="en-US" b="1" dirty="0"/>
              <a:t>patterns</a:t>
            </a:r>
            <a:r>
              <a:rPr lang="en-US" dirty="0"/>
              <a:t> in the code that </a:t>
            </a:r>
            <a:r>
              <a:rPr lang="en-US" dirty="0" smtClean="0"/>
              <a:t>are implementations</a:t>
            </a:r>
            <a:r>
              <a:rPr lang="en-US" dirty="0"/>
              <a:t> of high-level </a:t>
            </a:r>
            <a:r>
              <a:rPr lang="en-US" dirty="0" smtClean="0"/>
              <a:t>ops like </a:t>
            </a:r>
            <a:r>
              <a:rPr lang="en-US" dirty="0"/>
              <a:t>map, search, filter, etc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Analogy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consider memorizing the state of a chessboard in the middle of </a:t>
            </a:r>
            <a:r>
              <a:rPr lang="en-US" dirty="0" smtClean="0"/>
              <a:t>play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beginner has to memorize where all of the pieces are individually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chessmaster</a:t>
            </a:r>
            <a:r>
              <a:rPr lang="en-US" dirty="0" smtClean="0"/>
              <a:t> </a:t>
            </a:r>
            <a:r>
              <a:rPr lang="en-US" dirty="0"/>
              <a:t>recognizes that the board is, say, merely a variation on the Budapest </a:t>
            </a:r>
            <a:r>
              <a:rPr lang="en-US" dirty="0" smtClean="0"/>
              <a:t>Gambit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pattern, fill in the holes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pattern is this code following? I.e., what’s it doing?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It’s using the accumulator pattern, “sum up a bunch of stuff”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“holes</a:t>
            </a:r>
            <a:r>
              <a:rPr lang="en-US" dirty="0" smtClean="0"/>
              <a:t>” are: what we are accumulating (data), the operation is summation; we might also have to look for loop bounds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756030" y="24867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0.0</a:t>
            </a:r>
          </a:p>
          <a:p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x in data</a:t>
            </a:r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+ x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deliberately used crappy variable names so you have to focus at the </a:t>
            </a:r>
            <a:r>
              <a:rPr lang="en-US" dirty="0" smtClean="0"/>
              <a:t>functionality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That’s a “map” operation that translates </a:t>
            </a:r>
            <a:r>
              <a:rPr lang="en-US" dirty="0" smtClean="0"/>
              <a:t>one </a:t>
            </a:r>
            <a:r>
              <a:rPr lang="en-US" dirty="0"/>
              <a:t>list to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The </a:t>
            </a:r>
            <a:r>
              <a:rPr lang="en-US" dirty="0"/>
              <a:t>clue is </a:t>
            </a:r>
            <a:r>
              <a:rPr lang="en-US" dirty="0" smtClean="0"/>
              <a:t>initialization </a:t>
            </a:r>
            <a:r>
              <a:rPr lang="en-US" dirty="0"/>
              <a:t>of </a:t>
            </a:r>
            <a:r>
              <a:rPr lang="en-US" dirty="0" smtClean="0"/>
              <a:t>empty </a:t>
            </a:r>
            <a:r>
              <a:rPr lang="en-US" dirty="0"/>
              <a:t>list </a:t>
            </a:r>
            <a:r>
              <a:rPr lang="en-US" dirty="0" smtClean="0"/>
              <a:t>and </a:t>
            </a:r>
            <a:r>
              <a:rPr lang="en-US" dirty="0"/>
              <a:t>loop around something that adds to the </a:t>
            </a:r>
            <a:r>
              <a:rPr lang="en-US" dirty="0" smtClean="0"/>
              <a:t>list as function of blah; it’s blah -&gt; foo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746303" y="29439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foo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[]</a:t>
            </a:r>
          </a:p>
          <a:p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blah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in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blort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:    </a:t>
            </a:r>
          </a:p>
          <a:p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 smtClean="0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ro-RO" sz="2400" dirty="0" err="1" smtClean="0">
                <a:latin typeface="Monaco" charset="0"/>
                <a:ea typeface="Monaco" charset="0"/>
                <a:cs typeface="Monaco" charset="0"/>
              </a:rPr>
              <a:t>blah</a:t>
            </a:r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* 2)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4671548"/>
          </a:xfrm>
        </p:spPr>
        <p:txBody>
          <a:bodyPr>
            <a:normAutofit/>
          </a:bodyPr>
          <a:lstStyle/>
          <a:p>
            <a:r>
              <a:rPr lang="en-US" dirty="0" smtClean="0"/>
              <a:t>What high-level math operation is this performing?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key is to read “nested loop” as all combinations of n x n</a:t>
            </a:r>
          </a:p>
          <a:p>
            <a:r>
              <a:rPr lang="en-US" dirty="0" smtClean="0"/>
              <a:t>Then look at the </a:t>
            </a:r>
            <a:r>
              <a:rPr lang="en-US" dirty="0" smtClean="0"/>
              <a:t>operation, </a:t>
            </a:r>
            <a:r>
              <a:rPr lang="en-US" dirty="0" smtClean="0"/>
              <a:t>which is adding two elements</a:t>
            </a:r>
          </a:p>
          <a:p>
            <a:r>
              <a:rPr lang="en-US" dirty="0" smtClean="0"/>
              <a:t>Putting it together, add two matrices</a:t>
            </a:r>
          </a:p>
          <a:p>
            <a:r>
              <a:rPr lang="en-US" dirty="0" smtClean="0"/>
              <a:t>See nested </a:t>
            </a:r>
            <a:r>
              <a:rPr lang="en-US" dirty="0" smtClean="0"/>
              <a:t>loops? Think matrix or image operations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534429" y="2230813"/>
            <a:ext cx="667647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        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C[</a:t>
            </a:r>
            <a:r>
              <a:rPr lang="mr-IN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+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B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5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Quick! </a:t>
            </a:r>
            <a:r>
              <a:rPr lang="en-US" dirty="0"/>
              <a:t>W</a:t>
            </a:r>
            <a:r>
              <a:rPr lang="en-US" dirty="0" smtClean="0"/>
              <a:t>hat does this do?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Finds max value in x</a:t>
            </a:r>
          </a:p>
          <a:p>
            <a:r>
              <a:rPr lang="en-US" dirty="0"/>
              <a:t>Anytime you see an if statement inside of a </a:t>
            </a:r>
            <a:r>
              <a:rPr lang="en-US" dirty="0" smtClean="0"/>
              <a:t>loop, think </a:t>
            </a:r>
            <a:r>
              <a:rPr lang="en-US" b="1" dirty="0" smtClean="0"/>
              <a:t>filter</a:t>
            </a:r>
            <a:r>
              <a:rPr lang="en-US" dirty="0" smtClean="0"/>
              <a:t> or </a:t>
            </a:r>
            <a:r>
              <a:rPr lang="en-US" b="1" dirty="0" smtClean="0"/>
              <a:t>search</a:t>
            </a:r>
            <a:r>
              <a:rPr lang="en-US" dirty="0" smtClean="0"/>
              <a:t> or </a:t>
            </a:r>
            <a:r>
              <a:rPr lang="en-US" b="1" dirty="0" smtClean="0"/>
              <a:t>accumulator</a:t>
            </a:r>
            <a:r>
              <a:rPr lang="en-US" dirty="0" smtClean="0"/>
              <a:t> with </a:t>
            </a:r>
            <a:r>
              <a:rPr lang="en-US" dirty="0"/>
              <a:t>condition.</a:t>
            </a:r>
          </a:p>
          <a:p>
            <a:endParaRPr lang="en-US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3616098" y="2444126"/>
            <a:ext cx="367680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blort = -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99999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x in X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if x &gt; blort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blort =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x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print(blort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34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>
            <a:normAutofit/>
          </a:bodyPr>
          <a:lstStyle/>
          <a:p>
            <a:r>
              <a:rPr lang="en-US" dirty="0" smtClean="0"/>
              <a:t>Describe </a:t>
            </a:r>
            <a:r>
              <a:rPr lang="en-US" dirty="0"/>
              <a:t>what value bar has after this code </a:t>
            </a:r>
            <a:r>
              <a:rPr lang="en-US" dirty="0" smtClean="0"/>
              <a:t>completes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othing </a:t>
            </a:r>
            <a:r>
              <a:rPr lang="en-US" dirty="0"/>
              <a:t>more than two patterns in a </a:t>
            </a:r>
            <a:r>
              <a:rPr lang="en-US" dirty="0" smtClean="0"/>
              <a:t>sequence</a:t>
            </a:r>
          </a:p>
          <a:p>
            <a:r>
              <a:rPr lang="en-US" b="1" dirty="0" smtClean="0"/>
              <a:t>Map</a:t>
            </a:r>
            <a:r>
              <a:rPr lang="en-US" dirty="0" smtClean="0"/>
              <a:t> blort into foo then </a:t>
            </a:r>
            <a:r>
              <a:rPr lang="en-US" b="1" dirty="0" smtClean="0"/>
              <a:t>filter</a:t>
            </a:r>
            <a:r>
              <a:rPr lang="en-US" dirty="0" smtClean="0"/>
              <a:t> values in foo to get zoo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3192353" y="2098439"/>
            <a:ext cx="481422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foo =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[]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bar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[]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blah in blort:   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(blah * 2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zoo in foo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if zoo&gt;10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</a:t>
            </a:r>
            <a:br>
              <a:rPr lang="en-US" sz="24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bar.append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(zoo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how we communicate; code </a:t>
            </a:r>
            <a:r>
              <a:rPr lang="en-US" b="1" dirty="0" smtClean="0"/>
              <a:t>is</a:t>
            </a:r>
            <a:r>
              <a:rPr lang="en-US" dirty="0" smtClean="0"/>
              <a:t> the documentation</a:t>
            </a:r>
          </a:p>
          <a:p>
            <a:r>
              <a:rPr lang="en-US" dirty="0" smtClean="0"/>
              <a:t>Reading code is about identifying patterns, reverse engineering the intent of the original programmer</a:t>
            </a:r>
          </a:p>
          <a:p>
            <a:r>
              <a:rPr lang="en-US" dirty="0" smtClean="0"/>
              <a:t>Be kind </a:t>
            </a:r>
            <a:r>
              <a:rPr lang="en-US" dirty="0"/>
              <a:t>to other developers and your future self by writing </a:t>
            </a:r>
            <a:r>
              <a:rPr lang="en-US"/>
              <a:t>high-quality </a:t>
            </a:r>
            <a:r>
              <a:rPr lang="en-US" smtClean="0"/>
              <a:t>code; and include useful comments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includes choosing excellent variable and function names and writing code that clearly illustrates your </a:t>
            </a:r>
            <a:r>
              <a:rPr lang="en-US" dirty="0" smtClean="0"/>
              <a:t>intent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must we be able to read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Fundamentally, </a:t>
            </a:r>
            <a:r>
              <a:rPr lang="en-US" dirty="0"/>
              <a:t>programmers communicate with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It’s how we </a:t>
            </a:r>
            <a:r>
              <a:rPr lang="en-US" dirty="0"/>
              <a:t>not only express our thoughts to the computer but </a:t>
            </a:r>
            <a:r>
              <a:rPr lang="en-US" dirty="0" smtClean="0"/>
              <a:t>to </a:t>
            </a:r>
            <a:r>
              <a:rPr lang="en-US" dirty="0"/>
              <a:t>other </a:t>
            </a:r>
            <a:r>
              <a:rPr lang="en-US" dirty="0" smtClean="0"/>
              <a:t>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0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code is also part of your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153"/>
            <a:ext cx="10515600" cy="461081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learn programming techniques by recognizing cool patterns in the code of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Being </a:t>
            </a:r>
            <a:r>
              <a:rPr lang="en-US" dirty="0"/>
              <a:t>able to quickly read code allows you to gain experience watching a programming lecture or </a:t>
            </a:r>
            <a:r>
              <a:rPr lang="en-US" dirty="0" smtClean="0"/>
              <a:t>video</a:t>
            </a:r>
          </a:p>
          <a:p>
            <a:r>
              <a:rPr lang="en-US" dirty="0" smtClean="0"/>
              <a:t>We </a:t>
            </a:r>
            <a:r>
              <a:rPr lang="en-US" dirty="0"/>
              <a:t>can often find hints or solutions to a coding problem through code snippets found via Google search or at </a:t>
            </a:r>
            <a:r>
              <a:rPr lang="en-US" dirty="0" err="1" smtClean="0"/>
              <a:t>StackOverlow</a:t>
            </a:r>
            <a:endParaRPr lang="en-US" dirty="0" smtClean="0"/>
          </a:p>
          <a:p>
            <a:r>
              <a:rPr lang="en-US" dirty="0"/>
              <a:t>The code is the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complete behavior of a </a:t>
            </a:r>
            <a:r>
              <a:rPr lang="en-US" dirty="0" smtClean="0"/>
              <a:t>function isn’t </a:t>
            </a:r>
            <a:r>
              <a:rPr lang="en-US" dirty="0"/>
              <a:t>always clear from </a:t>
            </a:r>
            <a:r>
              <a:rPr lang="en-US" dirty="0" smtClean="0"/>
              <a:t>just the name </a:t>
            </a:r>
            <a:r>
              <a:rPr lang="en-US" dirty="0"/>
              <a:t>or parameter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Looking </a:t>
            </a:r>
            <a:r>
              <a:rPr lang="en-US" dirty="0"/>
              <a:t>at the source code </a:t>
            </a:r>
            <a:r>
              <a:rPr lang="en-US" dirty="0" smtClean="0"/>
              <a:t>is </a:t>
            </a:r>
            <a:r>
              <a:rPr lang="en-US" dirty="0"/>
              <a:t>the best way to understand what it </a:t>
            </a:r>
            <a:r>
              <a:rPr lang="en-US" dirty="0" smtClean="0"/>
              <a:t>does</a:t>
            </a:r>
          </a:p>
          <a:p>
            <a:r>
              <a:rPr lang="en-US" dirty="0" smtClean="0"/>
              <a:t>All </a:t>
            </a:r>
            <a:r>
              <a:rPr lang="en-US" dirty="0"/>
              <a:t>code has bugs, particularly code we just wrote that has not been tested </a:t>
            </a:r>
            <a:r>
              <a:rPr lang="en-US" dirty="0" smtClean="0"/>
              <a:t>exhaustively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part of the coding process, we are constantly bouncing around, reading our existing code base to make sure everything fits </a:t>
            </a:r>
            <a:r>
              <a:rPr lang="en-US" dirty="0" smtClean="0"/>
              <a:t>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66"/>
            <a:ext cx="10591800" cy="47469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</a:t>
            </a:r>
            <a:r>
              <a:rPr lang="en-US" dirty="0"/>
              <a:t>first clue comes from the fact that we are not computers, hence, we should not read code like a computer, examining one symbol after the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Instead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look for key elements and code </a:t>
            </a:r>
            <a:r>
              <a:rPr lang="en-US" dirty="0" smtClean="0"/>
              <a:t>patterns</a:t>
            </a:r>
          </a:p>
          <a:p>
            <a:r>
              <a:rPr lang="en-US" dirty="0" smtClean="0"/>
              <a:t>We </a:t>
            </a:r>
            <a:r>
              <a:rPr lang="en-US" dirty="0"/>
              <a:t>reverse the process followed by the </a:t>
            </a:r>
            <a:r>
              <a:rPr lang="en-US" dirty="0" smtClean="0"/>
              <a:t>code author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en-US" dirty="0"/>
              <a:t>author </a:t>
            </a:r>
            <a:r>
              <a:rPr lang="en-US" dirty="0" smtClean="0"/>
              <a:t>thought “</a:t>
            </a:r>
            <a:r>
              <a:rPr lang="en-US" i="1" dirty="0" smtClean="0"/>
              <a:t>convert </a:t>
            </a:r>
            <a:r>
              <a:rPr lang="en-US" i="1" dirty="0"/>
              <a:t>prices to a new list by dividing by </a:t>
            </a:r>
            <a:r>
              <a:rPr lang="en-US" i="1" dirty="0" smtClean="0"/>
              <a:t>2</a:t>
            </a:r>
            <a:r>
              <a:rPr lang="en-US" dirty="0" smtClean="0"/>
              <a:t>,” </a:t>
            </a:r>
            <a:r>
              <a:rPr lang="en-US" dirty="0"/>
              <a:t>which they converted to </a:t>
            </a:r>
            <a:r>
              <a:rPr lang="en-US" dirty="0" smtClean="0"/>
              <a:t>“map” </a:t>
            </a:r>
            <a:r>
              <a:rPr lang="en-US" dirty="0"/>
              <a:t>pseudocode and </a:t>
            </a:r>
            <a:r>
              <a:rPr lang="en-US" dirty="0" smtClean="0"/>
              <a:t>then to Python</a:t>
            </a:r>
            <a:r>
              <a:rPr lang="en-US" dirty="0"/>
              <a:t> 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We must reverse this and imagine </a:t>
            </a:r>
            <a:r>
              <a:rPr lang="en-US" dirty="0"/>
              <a:t>the original goal of </a:t>
            </a:r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Don’t try </a:t>
            </a:r>
            <a:r>
              <a:rPr lang="en-US" dirty="0" smtClean="0"/>
              <a:t>to determine functionality by simulating the statements literally in </a:t>
            </a:r>
            <a:r>
              <a:rPr lang="en-US" dirty="0" smtClean="0"/>
              <a:t>your head </a:t>
            </a:r>
            <a:r>
              <a:rPr lang="en-US" dirty="0" smtClean="0"/>
              <a:t>or on paper</a:t>
            </a:r>
          </a:p>
          <a:p>
            <a:pPr lvl="1"/>
            <a:r>
              <a:rPr lang="en-US" dirty="0" smtClean="0"/>
              <a:t>Rather, </a:t>
            </a:r>
            <a:r>
              <a:rPr lang="en-US" dirty="0" smtClean="0"/>
              <a:t>look </a:t>
            </a:r>
            <a:r>
              <a:rPr lang="en-US" dirty="0"/>
              <a:t>for patterns that tell us what high-level operations are being </a:t>
            </a:r>
            <a:r>
              <a:rPr lang="en-US" dirty="0" smtClean="0"/>
              <a:t>performed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4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incentive to write clear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should emphasize clarity when writing code, so that reading the code </a:t>
            </a:r>
            <a:r>
              <a:rPr lang="en-US" dirty="0" smtClean="0"/>
              <a:t>quickly leads </a:t>
            </a:r>
            <a:r>
              <a:rPr lang="en-US" dirty="0"/>
              <a:t>the reader to your </a:t>
            </a:r>
            <a:r>
              <a:rPr lang="en-US" dirty="0" smtClean="0"/>
              <a:t>intentions</a:t>
            </a:r>
          </a:p>
          <a:p>
            <a:r>
              <a:rPr lang="en-US" dirty="0" smtClean="0"/>
              <a:t>There </a:t>
            </a:r>
            <a:r>
              <a:rPr lang="en-US" dirty="0"/>
              <a:t>is an excellent quote (by </a:t>
            </a:r>
            <a:r>
              <a:rPr lang="en-US" dirty="0">
                <a:hlinkClick r:id="rId2"/>
              </a:rPr>
              <a:t>John F. Woods</a:t>
            </a:r>
            <a:r>
              <a:rPr lang="en-US" dirty="0"/>
              <a:t> I think) that summarizes things </a:t>
            </a:r>
            <a:r>
              <a:rPr lang="en-US" dirty="0" smtClean="0"/>
              <a:t>well: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2782" y="3823369"/>
            <a:ext cx="62516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/>
              <a:t>“</a:t>
            </a:r>
            <a:r>
              <a:rPr lang="en-US" sz="2600" i="1"/>
              <a:t>Always code as if the person who ends up maintaining your code will be a violent psychopath who knows where you live.</a:t>
            </a:r>
            <a:r>
              <a:rPr lang="en-US" sz="26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1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gist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looking at a textbook for the first time, it makes sense to scan through the table of contents to get an overall view of the </a:t>
            </a:r>
            <a:r>
              <a:rPr lang="en-US" dirty="0" smtClean="0"/>
              <a:t>content</a:t>
            </a:r>
            <a:endParaRPr lang="en-US" dirty="0"/>
          </a:p>
          <a:p>
            <a:r>
              <a:rPr lang="en-US" dirty="0" smtClean="0"/>
              <a:t>Same for code: Look </a:t>
            </a:r>
            <a:r>
              <a:rPr lang="en-US" dirty="0"/>
              <a:t>through all of the files and the names of the functions contained in those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Figure </a:t>
            </a:r>
            <a:r>
              <a:rPr lang="en-US" dirty="0"/>
              <a:t>out where the main program </a:t>
            </a:r>
            <a:r>
              <a:rPr lang="en-US" dirty="0" smtClean="0"/>
              <a:t>is</a:t>
            </a:r>
          </a:p>
          <a:p>
            <a:r>
              <a:rPr lang="en-US" dirty="0" smtClean="0"/>
              <a:t>Depending </a:t>
            </a:r>
            <a:r>
              <a:rPr lang="en-US" dirty="0"/>
              <a:t>on </a:t>
            </a:r>
            <a:r>
              <a:rPr lang="en-US" dirty="0" smtClean="0"/>
              <a:t>your purpose in </a:t>
            </a:r>
            <a:r>
              <a:rPr lang="en-US" dirty="0"/>
              <a:t>reading the program, you might start stepping through the main program or immediately jump to a function of interest.</a:t>
            </a:r>
          </a:p>
          <a:p>
            <a:r>
              <a:rPr lang="en-US" dirty="0" smtClean="0"/>
              <a:t>Look </a:t>
            </a:r>
            <a:r>
              <a:rPr lang="en-US" dirty="0"/>
              <a:t>at the input-output pairs of the program from sample runs or </a:t>
            </a:r>
            <a:r>
              <a:rPr lang="en-US" dirty="0" smtClean="0"/>
              <a:t>tests because </a:t>
            </a:r>
            <a:r>
              <a:rPr lang="en-US" dirty="0"/>
              <a:t>it helps you understand the program's </a:t>
            </a:r>
            <a:r>
              <a:rPr lang="en-US" dirty="0" smtClean="0"/>
              <a:t>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gist of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function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we identify a main program or function to examine, it's time to reverse-engineer the function work </a:t>
            </a:r>
            <a:r>
              <a:rPr lang="en-US" dirty="0" smtClean="0"/>
              <a:t>plan / algorithm</a:t>
            </a:r>
          </a:p>
          <a:p>
            <a:r>
              <a:rPr lang="en-US" dirty="0" smtClean="0"/>
              <a:t>The </a:t>
            </a:r>
            <a:r>
              <a:rPr lang="en-US" dirty="0"/>
              <a:t>function's name is perhaps the biggest </a:t>
            </a:r>
            <a:r>
              <a:rPr lang="en-US" dirty="0" smtClean="0"/>
              <a:t>clue as </a:t>
            </a:r>
            <a:r>
              <a:rPr lang="en-US" dirty="0"/>
              <a:t>to what the function does, assuming the code author was a decent </a:t>
            </a:r>
            <a:r>
              <a:rPr lang="en-US" dirty="0" smtClean="0"/>
              <a:t>programmer; </a:t>
            </a:r>
            <a:r>
              <a:rPr lang="en-US" dirty="0"/>
              <a:t>e.g., there is no doubt what the following function's goal 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(Using </a:t>
            </a:r>
            <a:r>
              <a:rPr lang="en-US" dirty="0"/>
              <a:t>a generic function name like f is how faculty write code-reading questions without giving away the answer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4341638" y="4001294"/>
            <a:ext cx="58043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(...):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...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9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programmers </a:t>
            </a:r>
            <a:r>
              <a:rPr lang="en-US" dirty="0"/>
              <a:t>will provide comments about the usage of a function, but be </a:t>
            </a:r>
            <a:r>
              <a:rPr lang="en-US" dirty="0" smtClean="0"/>
              <a:t>careful!</a:t>
            </a:r>
            <a:endParaRPr lang="en-US" dirty="0" smtClean="0"/>
          </a:p>
          <a:p>
            <a:r>
              <a:rPr lang="en-US" dirty="0" smtClean="0"/>
              <a:t>Programmers often </a:t>
            </a:r>
            <a:r>
              <a:rPr lang="en-US" dirty="0"/>
              <a:t>change the code without changing the comments and so the comments will be </a:t>
            </a:r>
            <a:r>
              <a:rPr lang="en-US" dirty="0" smtClean="0"/>
              <a:t>misleading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8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73</TotalTime>
  <Words>854</Words>
  <Application>Microsoft Macintosh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Monaco</vt:lpstr>
      <vt:lpstr>Arial</vt:lpstr>
      <vt:lpstr>Office Theme</vt:lpstr>
      <vt:lpstr>How to read code</vt:lpstr>
      <vt:lpstr>Why must we be able to read code?</vt:lpstr>
      <vt:lpstr>Reading code is also part of your process</vt:lpstr>
      <vt:lpstr>How to read code</vt:lpstr>
      <vt:lpstr>Good incentive to write clear code</vt:lpstr>
      <vt:lpstr>Getting the gist of a program</vt:lpstr>
      <vt:lpstr>Getting the gist of a function</vt:lpstr>
      <vt:lpstr>Look at the function name</vt:lpstr>
      <vt:lpstr>Function comments</vt:lpstr>
      <vt:lpstr>Function parameters and return value</vt:lpstr>
      <vt:lpstr>Reading the function code itself</vt:lpstr>
      <vt:lpstr>Identify the pattern, fill in the holes</vt:lpstr>
      <vt:lpstr>Code sample</vt:lpstr>
      <vt:lpstr>Code sample</vt:lpstr>
      <vt:lpstr>Code sample</vt:lpstr>
      <vt:lpstr>Code sample</vt:lpstr>
      <vt:lpstr>Summary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code</dc:title>
  <dc:creator>Microsoft Office User</dc:creator>
  <cp:lastModifiedBy>Microsoft Office User</cp:lastModifiedBy>
  <cp:revision>39</cp:revision>
  <cp:lastPrinted>2020-01-20T21:43:29Z</cp:lastPrinted>
  <dcterms:created xsi:type="dcterms:W3CDTF">2020-01-20T20:35:51Z</dcterms:created>
  <dcterms:modified xsi:type="dcterms:W3CDTF">2020-01-23T01:11:07Z</dcterms:modified>
</cp:coreProperties>
</file>