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290" r:id="rId4"/>
    <p:sldId id="294" r:id="rId5"/>
    <p:sldId id="291" r:id="rId6"/>
    <p:sldId id="292" r:id="rId7"/>
    <p:sldId id="293" r:id="rId8"/>
    <p:sldId id="295" r:id="rId9"/>
    <p:sldId id="29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projects/featimp/featimp.md" TargetMode="External"/><Relationship Id="rId2" Type="http://schemas.openxmlformats.org/officeDocument/2006/relationships/hyperlink" Target="https://github.com/parrt/msds689/blob/master/projects/kmeans/kmeans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alindrome/" TargetMode="External"/><Relationship Id="rId2" Type="http://schemas.openxmlformats.org/officeDocument/2006/relationships/hyperlink" Target="https://github.com/parrt/msds689/blob/master/labs/quiz-o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rt/msds689/blob/master/notes/operator-overloading.ipynb" TargetMode="External"/><Relationship Id="rId3" Type="http://schemas.openxmlformats.org/officeDocument/2006/relationships/hyperlink" Target="https://github.com/shik3519/programming-concepts-for-data-science/blob/master/notebooks/03-common%20datastructures%20and%20algorithms.ipynb" TargetMode="External"/><Relationship Id="rId7" Type="http://schemas.openxmlformats.org/officeDocument/2006/relationships/hyperlink" Target="https://github.com/parrt/msds501/blob/master/notes/OO.ipynb" TargetMode="External"/><Relationship Id="rId2" Type="http://schemas.openxmlformats.org/officeDocument/2006/relationships/hyperlink" Target="http://jeffe.cs.illinois.edu/teaching/algorith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10-steps-to-solving-a-programming-problem-8a32d1e96d74" TargetMode="External"/><Relationship Id="rId5" Type="http://schemas.openxmlformats.org/officeDocument/2006/relationships/hyperlink" Target="https://github.com/shik3519" TargetMode="External"/><Relationship Id="rId4" Type="http://schemas.openxmlformats.org/officeDocument/2006/relationships/hyperlink" Target="https://github.com/shik3519/programming-concepts-for-data-science/blob/master/notebooks/04-coding%20questions%20for%20DS%20interview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sds" TargetMode="External"/><Relationship Id="rId2" Type="http://schemas.openxmlformats.org/officeDocument/2006/relationships/hyperlink" Target="https://github.com/parrt/msds689/blob/master/academic-integ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msds68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Welcome to</a:t>
            </a:r>
            <a:br>
              <a:rPr lang="en-US" b="1" dirty="0"/>
            </a:br>
            <a:r>
              <a:rPr lang="en-US" b="1" dirty="0"/>
              <a:t>Data Structures &amp;</a:t>
            </a:r>
            <a:br>
              <a:rPr lang="en-US" b="1" dirty="0"/>
            </a:br>
            <a:r>
              <a:rPr lang="en-US" b="1" dirty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Or, how to pass technical interviews given by programmers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formula for problem-solving simple algorithm problems</a:t>
            </a:r>
          </a:p>
          <a:p>
            <a:r>
              <a:rPr lang="en-US" dirty="0"/>
              <a:t>How to read code</a:t>
            </a:r>
          </a:p>
          <a:p>
            <a:r>
              <a:rPr lang="en-US" dirty="0"/>
              <a:t>Core data structures, a unifying perspective</a:t>
            </a:r>
          </a:p>
          <a:p>
            <a:r>
              <a:rPr lang="en-US" dirty="0"/>
              <a:t>Algorithm complexity analysis</a:t>
            </a:r>
          </a:p>
          <a:p>
            <a:r>
              <a:rPr lang="en-US" dirty="0"/>
              <a:t>“</a:t>
            </a:r>
            <a:r>
              <a:rPr lang="en-US" i="1" dirty="0"/>
              <a:t>So much recursion!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MSDS2019 student comment</a:t>
            </a:r>
          </a:p>
          <a:p>
            <a:r>
              <a:rPr lang="en-US" dirty="0"/>
              <a:t>Walking and searching data structures</a:t>
            </a:r>
          </a:p>
          <a:p>
            <a:r>
              <a:rPr lang="en-US" dirty="0"/>
              <a:t>Sorting (with all of my dirty tricks)</a:t>
            </a:r>
          </a:p>
          <a:p>
            <a:r>
              <a:rPr lang="en-US" dirty="0"/>
              <a:t>Graphs and graph algorithms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797073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://github.com/parrt/msds689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627"/>
          </a:xfrm>
        </p:spPr>
        <p:txBody>
          <a:bodyPr/>
          <a:lstStyle/>
          <a:p>
            <a:r>
              <a:rPr lang="en-US" dirty="0"/>
              <a:t>Course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</a:t>
            </a:r>
            <a:r>
              <a:rPr lang="en-US" dirty="0" err="1"/>
              <a:t>htable</a:t>
            </a:r>
            <a:r>
              <a:rPr lang="en-US" dirty="0"/>
              <a:t> project to object-oriented version (8%)</a:t>
            </a:r>
          </a:p>
          <a:p>
            <a:pPr lvl="1"/>
            <a:r>
              <a:rPr lang="en-US" dirty="0"/>
              <a:t>With some extensions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and using somebody else’s code from two years ago!</a:t>
            </a:r>
          </a:p>
          <a:p>
            <a:pPr lvl="1"/>
            <a:r>
              <a:rPr lang="en-US" dirty="0"/>
              <a:t>hint: it’s </a:t>
            </a:r>
            <a:r>
              <a:rPr lang="en-US" dirty="0" err="1"/>
              <a:t>kinda</a:t>
            </a:r>
            <a:r>
              <a:rPr lang="en-US" dirty="0"/>
              <a:t> stinky code. ha!</a:t>
            </a:r>
          </a:p>
          <a:p>
            <a:r>
              <a:rPr lang="en-US" dirty="0" err="1"/>
              <a:t>kmeans</a:t>
            </a:r>
            <a:r>
              <a:rPr lang="en-US" dirty="0"/>
              <a:t> clustering, </a:t>
            </a:r>
            <a:r>
              <a:rPr lang="en-US" dirty="0" err="1"/>
              <a:t>kmeans</a:t>
            </a:r>
            <a:r>
              <a:rPr lang="en-US" dirty="0"/>
              <a:t>++ initial point selection (20%)</a:t>
            </a:r>
          </a:p>
          <a:p>
            <a:pPr lvl="1"/>
            <a:r>
              <a:rPr lang="en-US" dirty="0"/>
              <a:t>Spectral clustering using </a:t>
            </a:r>
            <a:r>
              <a:rPr lang="en-US" dirty="0" err="1"/>
              <a:t>Breiman’s</a:t>
            </a:r>
            <a:r>
              <a:rPr lang="en-US" dirty="0"/>
              <a:t> unsupervised learning trick for RFs</a:t>
            </a:r>
          </a:p>
          <a:p>
            <a:pPr lvl="1"/>
            <a:r>
              <a:rPr lang="en-US" dirty="0"/>
              <a:t>Image compression applications</a:t>
            </a:r>
          </a:p>
          <a:p>
            <a:r>
              <a:rPr lang="en-US" dirty="0"/>
              <a:t>Feature importance and selection (22%)</a:t>
            </a:r>
          </a:p>
          <a:p>
            <a:pPr lvl="1"/>
            <a:r>
              <a:rPr lang="en-US" dirty="0"/>
              <a:t>Permutation and drop column</a:t>
            </a:r>
          </a:p>
          <a:p>
            <a:pPr lvl="1"/>
            <a:r>
              <a:rPr lang="en-US" dirty="0"/>
              <a:t>Automatic feature selection</a:t>
            </a:r>
          </a:p>
          <a:p>
            <a:r>
              <a:rPr lang="en-US" dirty="0"/>
              <a:t>Work as hard or as little as you want (I give no unit tests)</a:t>
            </a:r>
          </a:p>
          <a:p>
            <a:pPr lvl="1"/>
            <a:r>
              <a:rPr lang="en-US" dirty="0"/>
              <a:t>grader will assign check -, check, check+ based upon your reports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19336"/>
            <a:ext cx="6219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https://github.com/parrt/msds689/blob/master/projects/oohtable/oohtable.md</a:t>
            </a:r>
          </a:p>
          <a:p>
            <a:r>
              <a:rPr lang="en-US" sz="1400" dirty="0">
                <a:hlinkClick r:id="rId2"/>
              </a:rPr>
              <a:t>https://github.com/parrt/msds689/blob/master/projects/kmeans/kmeans.md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https://github.com/parrt/msds689/blob/master/projects/featimp/featimp.md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23D84-3920-3344-9752-2E37EDA8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5495"/>
            <a:ext cx="10916681" cy="4035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8111" y="5943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day </a:t>
            </a:r>
            <a:r>
              <a:rPr lang="en-US"/>
              <a:t>of class</a:t>
            </a:r>
          </a:p>
        </p:txBody>
      </p:sp>
      <p:cxnSp>
        <p:nvCxnSpPr>
          <p:cNvPr id="8" name="Straight Arrow Connector 7"/>
          <p:cNvCxnSpPr>
            <a:cxnSpLocks/>
            <a:stCxn id="6" idx="3"/>
          </p:cNvCxnSpPr>
          <p:nvPr/>
        </p:nvCxnSpPr>
        <p:spPr>
          <a:xfrm flipV="1">
            <a:off x="6894252" y="5340485"/>
            <a:ext cx="1092157" cy="78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4252" y="73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/>
              <a:t>lease </a:t>
            </a:r>
            <a:r>
              <a:rPr lang="en-US" i="1" dirty="0"/>
              <a:t>note grader will take at least a week</a:t>
            </a:r>
          </a:p>
          <a:p>
            <a:r>
              <a:rPr lang="en-US" i="1" dirty="0"/>
              <a:t>to grade projects, but I’ll grade exams quickly</a:t>
            </a:r>
          </a:p>
        </p:txBody>
      </p:sp>
    </p:spTree>
    <p:extLst>
      <p:ext uri="{BB962C8B-B14F-4D97-AF65-F5344CB8AC3E}">
        <p14:creationId xmlns:p14="http://schemas.microsoft.com/office/powerpoint/2010/main" val="20878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Lots of little practice quizzes; e.g., </a:t>
            </a:r>
            <a:r>
              <a:rPr lang="en-US" sz="2000" dirty="0">
                <a:hlinkClick r:id="rId2"/>
              </a:rPr>
              <a:t>https://github.com/parrt/msds689/blob/master/labs/quiz-oo.ipynb</a:t>
            </a:r>
            <a:r>
              <a:rPr lang="en-US" sz="2000" dirty="0"/>
              <a:t> </a:t>
            </a:r>
          </a:p>
          <a:p>
            <a:r>
              <a:rPr lang="en-US" dirty="0" err="1"/>
              <a:t>LeetCode</a:t>
            </a:r>
            <a:r>
              <a:rPr lang="en-US" dirty="0"/>
              <a:t> algorithm and data structures challenges. e.g., </a:t>
            </a:r>
            <a:r>
              <a:rPr lang="en-US" sz="2000" dirty="0">
                <a:hlinkClick r:id="rId3"/>
              </a:rPr>
              <a:t>https://leetcode.com/problems/valid-palindrome/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6" y="3140388"/>
            <a:ext cx="7374376" cy="3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free book on </a:t>
            </a:r>
            <a:r>
              <a:rPr lang="en-US" dirty="0">
                <a:hlinkClick r:id="rId2"/>
              </a:rPr>
              <a:t>algorithms by Jeff Erickson</a:t>
            </a:r>
            <a:endParaRPr lang="en-US" dirty="0"/>
          </a:p>
          <a:p>
            <a:r>
              <a:rPr lang="en-US" dirty="0"/>
              <a:t>Kleinberg and </a:t>
            </a:r>
            <a:r>
              <a:rPr lang="en-US" dirty="0" err="1"/>
              <a:t>Tardos</a:t>
            </a:r>
            <a:r>
              <a:rPr lang="en-US" dirty="0"/>
              <a:t>, </a:t>
            </a:r>
            <a:r>
              <a:rPr lang="en-US" i="1" dirty="0"/>
              <a:t>Algorithm Design</a:t>
            </a:r>
            <a:endParaRPr lang="en-US" dirty="0"/>
          </a:p>
          <a:p>
            <a:pPr lvl="1"/>
            <a:r>
              <a:rPr lang="en-US" dirty="0"/>
              <a:t>Please see compressed pdf kleinberg-common-running-times.7z in Canvas course files area (do not post material publicly please)</a:t>
            </a:r>
          </a:p>
          <a:p>
            <a:r>
              <a:rPr lang="en-US" dirty="0"/>
              <a:t>A very useful set of </a:t>
            </a:r>
            <a:r>
              <a:rPr lang="en-US" dirty="0">
                <a:hlinkClick r:id="rId3" invalidUrl="https://github.com/shik3519/programming-concepts-for-data-science/blob/master/notebooks/03-common datastructures and algorithms.ipynb"/>
              </a:rPr>
              <a:t>programming-concepts-for-data-science</a:t>
            </a:r>
            <a:r>
              <a:rPr lang="en-US" dirty="0"/>
              <a:t> and </a:t>
            </a:r>
            <a:r>
              <a:rPr lang="en-US" dirty="0">
                <a:hlinkClick r:id="rId4" invalidUrl="https://github.com/shik3519/programming-concepts-for-data-science/blob/master/notebooks/04-coding questions for DS interview.ipynb"/>
              </a:rPr>
              <a:t>data science coding questions</a:t>
            </a:r>
            <a:r>
              <a:rPr lang="en-US" dirty="0"/>
              <a:t> by former USF MSDS student </a:t>
            </a:r>
            <a:r>
              <a:rPr lang="en-US" dirty="0">
                <a:hlinkClick r:id="rId5"/>
              </a:rPr>
              <a:t>Shikhar Gupta</a:t>
            </a:r>
            <a:endParaRPr lang="en-US" dirty="0"/>
          </a:p>
          <a:p>
            <a:r>
              <a:rPr lang="en-US" dirty="0">
                <a:hlinkClick r:id="rId6"/>
              </a:rPr>
              <a:t>10 steps to solving a programming problem</a:t>
            </a:r>
            <a:endParaRPr lang="en-US" dirty="0"/>
          </a:p>
          <a:p>
            <a:r>
              <a:rPr lang="en-US" dirty="0"/>
              <a:t>A review </a:t>
            </a:r>
            <a:r>
              <a:rPr lang="en-US" dirty="0">
                <a:hlinkClick r:id="rId7"/>
              </a:rPr>
              <a:t>OO notebook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Operator overloading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academic honesty rules will be enforced; in projects, reports, exams or any other artifact; </a:t>
            </a:r>
            <a:r>
              <a:rPr lang="en-US" dirty="0">
                <a:hlinkClick r:id="rId2"/>
              </a:rPr>
              <a:t>Honor Code</a:t>
            </a:r>
            <a:endParaRPr lang="en-US" dirty="0"/>
          </a:p>
          <a:p>
            <a:pPr lvl="1"/>
            <a:r>
              <a:rPr lang="en-US" dirty="0"/>
              <a:t>Do not represent another person’s work as your own</a:t>
            </a:r>
          </a:p>
          <a:p>
            <a:pPr lvl="1"/>
            <a:r>
              <a:rPr lang="en-US" dirty="0"/>
              <a:t>Don’t leave your laptop unattended/unlocked; others can take a picture of your code or simply use a USB key quickly</a:t>
            </a:r>
          </a:p>
          <a:p>
            <a:r>
              <a:rPr lang="en-US" dirty="0"/>
              <a:t>Students with Disabilities</a:t>
            </a:r>
          </a:p>
          <a:p>
            <a:pPr lvl="1"/>
            <a:r>
              <a:rPr lang="en-US" dirty="0"/>
              <a:t>If you are a student with a disability or disabling condition, or if you think you may have a disability, please contact USF </a:t>
            </a:r>
            <a:r>
              <a:rPr lang="en-US" dirty="0">
                <a:hlinkClick r:id="rId3"/>
              </a:rPr>
              <a:t>Student Disability Services</a:t>
            </a:r>
            <a:r>
              <a:rPr lang="en-US" dirty="0"/>
              <a:t> (SDS) for information about accommodations.</a:t>
            </a:r>
          </a:p>
          <a:p>
            <a:pPr lvl="1"/>
            <a:r>
              <a:rPr lang="en-US" dirty="0"/>
              <a:t>More details on the course syllabus: </a:t>
            </a:r>
            <a:r>
              <a:rPr lang="en-US" dirty="0">
                <a:hlinkClick r:id="rId4"/>
              </a:rPr>
              <a:t>https://github.com/parrt/msds689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course,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least for the moment, many of the people interviewing you will be programmers, pretending to be data scientists</a:t>
            </a:r>
          </a:p>
          <a:p>
            <a:r>
              <a:rPr lang="en-US" dirty="0"/>
              <a:t>What do they know? Programming, data structures, and algorithms</a:t>
            </a:r>
          </a:p>
          <a:p>
            <a:r>
              <a:rPr lang="en-US" dirty="0"/>
              <a:t>Being able to organize data within a machine or cross machines is a key skill for a data scientist</a:t>
            </a:r>
          </a:p>
          <a:p>
            <a:r>
              <a:rPr lang="en-US" dirty="0"/>
              <a:t>The larger the data, the more critical it is to understand how to measure algorithm performance and how to design efficient solutions</a:t>
            </a:r>
          </a:p>
          <a:p>
            <a:r>
              <a:rPr lang="en-US" dirty="0"/>
              <a:t>Optimally, this course would be much earlier, but the timing is good for your interviewing and was only spot we could jam this course in</a:t>
            </a:r>
          </a:p>
        </p:txBody>
      </p:sp>
    </p:spTree>
    <p:extLst>
      <p:ext uri="{BB962C8B-B14F-4D97-AF65-F5344CB8AC3E}">
        <p14:creationId xmlns:p14="http://schemas.microsoft.com/office/powerpoint/2010/main" val="2836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CF96-25AA-2749-8534-EA1EB2B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DE7F-D038-AC4C-A6AA-55B52F04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accomplished, be interesting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lots of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 social network looking for job</a:t>
            </a:r>
          </a:p>
          <a:p>
            <a:endParaRPr lang="en-US" dirty="0"/>
          </a:p>
          <a:p>
            <a:r>
              <a:rPr lang="en-US" dirty="0"/>
              <a:t>When then fails or simultaneously</a:t>
            </a:r>
          </a:p>
          <a:p>
            <a:pPr lvl="1"/>
            <a:r>
              <a:rPr lang="en-US"/>
              <a:t>Cold apply to jobs via the web</a:t>
            </a:r>
          </a:p>
        </p:txBody>
      </p:sp>
    </p:spTree>
    <p:extLst>
      <p:ext uri="{BB962C8B-B14F-4D97-AF65-F5344CB8AC3E}">
        <p14:creationId xmlns:p14="http://schemas.microsoft.com/office/powerpoint/2010/main" val="8523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138</TotalTime>
  <Words>660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Mangal</vt:lpstr>
      <vt:lpstr>Office Theme</vt:lpstr>
      <vt:lpstr>Welcome to Data Structures &amp; Algorithms</vt:lpstr>
      <vt:lpstr>Course contents</vt:lpstr>
      <vt:lpstr>Course projects</vt:lpstr>
      <vt:lpstr>Student evaluation</vt:lpstr>
      <vt:lpstr>Extra things you can do</vt:lpstr>
      <vt:lpstr>Resources</vt:lpstr>
      <vt:lpstr>Administrivia</vt:lpstr>
      <vt:lpstr>Why this course, why now?</vt:lpstr>
      <vt:lpstr>How to get a job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Microsoft Office User</cp:lastModifiedBy>
  <cp:revision>30</cp:revision>
  <cp:lastPrinted>2020-01-23T00:54:10Z</cp:lastPrinted>
  <dcterms:created xsi:type="dcterms:W3CDTF">2020-01-20T18:27:01Z</dcterms:created>
  <dcterms:modified xsi:type="dcterms:W3CDTF">2020-01-24T22:01:45Z</dcterms:modified>
</cp:coreProperties>
</file>