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81" r:id="rId13"/>
    <p:sldId id="276" r:id="rId14"/>
    <p:sldId id="277" r:id="rId15"/>
    <p:sldId id="278" r:id="rId16"/>
    <p:sldId id="279" r:id="rId17"/>
    <p:sldId id="280" r:id="rId18"/>
    <p:sldId id="287" r:id="rId19"/>
    <p:sldId id="286" r:id="rId20"/>
    <p:sldId id="284" r:id="rId21"/>
    <p:sldId id="285" r:id="rId22"/>
    <p:sldId id="288" r:id="rId23"/>
    <p:sldId id="289" r:id="rId24"/>
    <p:sldId id="291" r:id="rId25"/>
    <p:sldId id="294" r:id="rId26"/>
    <p:sldId id="292" r:id="rId27"/>
    <p:sldId id="295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5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88363-6ADB-5E44-AEE8-570495A595D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python.org/projects/python/trunk/Objects/listsort.txt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“How long is this </a:t>
            </a:r>
            <a:r>
              <a:rPr lang="en-US" dirty="0" err="1"/>
              <a:t>gonna</a:t>
            </a:r>
            <a:r>
              <a:rPr lang="en-US" dirty="0"/>
              <a:t> take?”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operations, not time, to make comparisons independent of algorithm </a:t>
            </a:r>
            <a:r>
              <a:rPr lang="en-US" dirty="0" err="1"/>
              <a:t>impl</a:t>
            </a:r>
            <a:r>
              <a:rPr lang="en-US" dirty="0"/>
              <a:t> language, machine speed, etc.</a:t>
            </a:r>
          </a:p>
          <a:p>
            <a:r>
              <a:rPr lang="en-US" dirty="0"/>
              <a:t>We care about growth in effort given growth in input</a:t>
            </a:r>
          </a:p>
          <a:p>
            <a:r>
              <a:rPr lang="en-US" dirty="0"/>
              <a:t>The best picture comes from imagining </a:t>
            </a:r>
            <a:r>
              <a:rPr lang="en-US" i="1" dirty="0"/>
              <a:t>n</a:t>
            </a:r>
            <a:r>
              <a:rPr lang="en-US" dirty="0"/>
              <a:t> getting very big and the worst-case input scenario</a:t>
            </a:r>
          </a:p>
          <a:p>
            <a:r>
              <a:rPr lang="en-US" dirty="0"/>
              <a:t>This asymptotic behavior is called “big O” notation </a:t>
            </a:r>
            <a:r>
              <a:rPr lang="en-US" i="1" dirty="0"/>
              <a:t>O(n)</a:t>
            </a:r>
            <a:endParaRPr lang="en-US" dirty="0"/>
          </a:p>
          <a:p>
            <a:r>
              <a:rPr lang="en-US" dirty="0"/>
              <a:t>Therefore, ignore constants, keep only most important terms:</a:t>
            </a:r>
          </a:p>
          <a:p>
            <a:pPr lvl="1"/>
            <a:r>
              <a:rPr lang="en-US" dirty="0"/>
              <a:t>T(n) = 2n implies O(n)</a:t>
            </a:r>
          </a:p>
          <a:p>
            <a:pPr lvl="1"/>
            <a:r>
              <a:rPr lang="en-US" dirty="0"/>
              <a:t>T(n) = n^3 + kn^2 + </a:t>
            </a:r>
            <a:r>
              <a:rPr lang="en-US" dirty="0" err="1"/>
              <a:t>nlogn</a:t>
            </a:r>
            <a:r>
              <a:rPr lang="en-US" dirty="0"/>
              <a:t> implies O(n^3)</a:t>
            </a:r>
          </a:p>
          <a:p>
            <a:pPr lvl="1"/>
            <a:r>
              <a:rPr lang="en-US" dirty="0"/>
              <a:t>T(n) = k implies 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what we are counting as a unit of work</a:t>
            </a:r>
          </a:p>
          <a:p>
            <a:r>
              <a:rPr lang="en-US" dirty="0"/>
              <a:t>Identify the key indicator(s) of problem size</a:t>
            </a:r>
          </a:p>
          <a:p>
            <a:pPr lvl="1"/>
            <a:r>
              <a:rPr lang="en-US" dirty="0"/>
              <a:t>Usually just some size </a:t>
            </a:r>
            <a:r>
              <a:rPr lang="en-US" i="1" dirty="0"/>
              <a:t>n</a:t>
            </a:r>
            <a:r>
              <a:rPr lang="en-US" dirty="0"/>
              <a:t>, but could be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 matrix, for example</a:t>
            </a:r>
          </a:p>
          <a:p>
            <a:pPr lvl="1"/>
            <a:r>
              <a:rPr lang="en-US" dirty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, you could claim worst-case that n is bigger, so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is input size but we’ll compute complexity as a function of </a:t>
            </a:r>
            <a:r>
              <a:rPr lang="en-US" i="1" dirty="0"/>
              <a:t>n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solve sum or recurrence for closed form</a:t>
            </a:r>
          </a:p>
          <a:p>
            <a:r>
              <a:rPr lang="en-US" dirty="0"/>
              <a:t>Define </a:t>
            </a:r>
            <a:r>
              <a:rPr lang="en-US" i="1" dirty="0"/>
              <a:t>O(n)</a:t>
            </a:r>
            <a:r>
              <a:rPr lang="en-US" dirty="0"/>
              <a:t> as asymptotic behavior of </a:t>
            </a:r>
            <a:r>
              <a:rPr lang="en-US" i="1" dirty="0"/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With experience, you’ll be able to go from algorithm description straight to </a:t>
                </a:r>
                <a:r>
                  <a:rPr lang="en-US" i="1" dirty="0"/>
                  <a:t>O(n)</a:t>
                </a:r>
                <a:r>
                  <a:rPr lang="en-US" dirty="0"/>
                  <a:t> by looking at max loop iterations </a:t>
                </a:r>
                <a:r>
                  <a:rPr lang="en-US" dirty="0" err="1"/>
                  <a:t>etc</a:t>
                </a:r>
                <a:r>
                  <a:rPr lang="en-US" dirty="0"/>
                  <a:t>…</a:t>
                </a:r>
              </a:p>
              <a:p>
                <a:r>
                  <a:rPr lang="en-US" dirty="0"/>
                  <a:t>Look for loops and recursion</a:t>
                </a:r>
              </a:p>
              <a:p>
                <a:r>
                  <a:rPr lang="en-US" dirty="0"/>
                  <a:t>Verify a loop steps by constant amount like 1 or k (not </a:t>
                </a:r>
                <a:r>
                  <a:rPr lang="en-US" dirty="0" err="1"/>
                  <a:t>i</a:t>
                </a:r>
                <a:r>
                  <a:rPr lang="en-US" dirty="0"/>
                  <a:t> *= 2)</a:t>
                </a:r>
              </a:p>
              <a:p>
                <a:r>
                  <a:rPr lang="en-US" dirty="0"/>
                  <a:t>Loops nested k deep, going around n 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Ask yourself what the maximum amount of work is</a:t>
                </a:r>
              </a:p>
              <a:p>
                <a:pPr lvl="1"/>
                <a:r>
                  <a:rPr lang="en-US" dirty="0"/>
                  <a:t>Touching every element of the list means </a:t>
                </a:r>
                <a:r>
                  <a:rPr lang="en-US" i="1" dirty="0"/>
                  <a:t>O(n)</a:t>
                </a:r>
                <a:r>
                  <a:rPr lang="en-US" dirty="0"/>
                  <a:t>, 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 or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Touching every element of a tree with n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is </a:t>
                </a:r>
                <a:r>
                  <a:rPr lang="en-US" i="1" dirty="0"/>
                  <a:t>O(log n)</a:t>
                </a:r>
                <a:r>
                  <a:rPr lang="en-US" dirty="0"/>
                  <a:t> in balanced tree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 are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condition, such as T(0) = 0</a:t>
            </a:r>
          </a:p>
          <a:p>
            <a:r>
              <a:rPr lang="en-US" dirty="0"/>
              <a:t>Define recurrence relation for recursion then turn the crank</a:t>
            </a:r>
            <a:br>
              <a:rPr lang="en-US" dirty="0"/>
            </a:br>
            <a:r>
              <a:rPr lang="en-US" dirty="0"/>
              <a:t>T(n) = 1 + T(n-1)</a:t>
            </a:r>
            <a:br>
              <a:rPr lang="en-US" dirty="0"/>
            </a:br>
            <a:r>
              <a:rPr lang="en-US" dirty="0"/>
              <a:t>T(n) = 1 + 1 + T(n-2)</a:t>
            </a:r>
            <a:br>
              <a:rPr lang="en-US" dirty="0"/>
            </a:br>
            <a:r>
              <a:rPr lang="en-US" dirty="0"/>
              <a:t>T(n) = 1 + 1 + 1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return 0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return a[0] + sum(a[1:])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37D91-6F30-2641-9127-8AF42E424F72}"/>
              </a:ext>
            </a:extLst>
          </p:cNvPr>
          <p:cNvSpPr txBox="1"/>
          <p:nvPr/>
        </p:nvSpPr>
        <p:spPr>
          <a:xfrm>
            <a:off x="1137489" y="6293267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 a[1:] takes constant time (not true in Python)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/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Charge 1 comparison per loop iteration to each element</a:t>
            </a:r>
          </a:p>
          <a:p>
            <a:r>
              <a:rPr lang="en-US" i="1" dirty="0"/>
              <a:t>T(n)</a:t>
            </a:r>
            <a:r>
              <a:rPr lang="en-US" dirty="0"/>
              <a:t> is sum of </a:t>
            </a:r>
            <a:r>
              <a:rPr lang="en-US" i="1" dirty="0"/>
              <a:t>n</a:t>
            </a:r>
            <a:r>
              <a:rPr lang="en-US" dirty="0"/>
              <a:t> ones or </a:t>
            </a:r>
            <a:r>
              <a:rPr lang="en-US" i="1" dirty="0"/>
              <a:t>n</a:t>
            </a:r>
            <a:r>
              <a:rPr lang="en-US" dirty="0"/>
              <a:t>, giving </a:t>
            </a:r>
            <a:r>
              <a:rPr lang="en-US" i="1" dirty="0"/>
              <a:t>O(n), </a:t>
            </a:r>
            <a:r>
              <a:rPr lang="en-US" dirty="0"/>
              <a:t>same as sum(a)</a:t>
            </a:r>
          </a:p>
          <a:p>
            <a:r>
              <a:rPr lang="en-US" dirty="0"/>
              <a:t>The intuition is that we have to touch every element of the input array once in the worst case</a:t>
            </a:r>
          </a:p>
          <a:p>
            <a:r>
              <a:rPr lang="en-US" dirty="0"/>
              <a:t>What is complexity of max or </a:t>
            </a:r>
            <a:r>
              <a:rPr lang="en-US" dirty="0" err="1"/>
              <a:t>argmax</a:t>
            </a:r>
            <a:r>
              <a:rPr lang="en-US" dirty="0"/>
              <a:t> for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What is complexity to zero out an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Zero out matrix with n total elements? (careful)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if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944" cy="1325563"/>
          </a:xfrm>
        </p:spPr>
        <p:txBody>
          <a:bodyPr/>
          <a:lstStyle/>
          <a:p>
            <a:r>
              <a:rPr lang="en-US" dirty="0"/>
              <a:t>Don’t count lines of code, </a:t>
            </a:r>
            <a:r>
              <a:rPr lang="en-US"/>
              <a:t>count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n + ???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 rotWithShape="0">
                <a:blip r:embed="rId2"/>
                <a:stretch>
                  <a:fillRect l="-986" t="-23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(words, a):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Don’t count lines of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dirty="0"/>
                  <a:t>m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means this </a:t>
                </a:r>
                <a:r>
                  <a:rPr lang="en-US" dirty="0" err="1"/>
                  <a:t>findw</a:t>
                </a:r>
                <a:r>
                  <a:rPr lang="en-US" dirty="0"/>
                  <a:t> is O(n)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 rotWithShape="0">
                <a:blip r:embed="rId2"/>
                <a:stretch>
                  <a:fillRect l="-98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Don’t count lines of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endParaRPr lang="en-US" dirty="0"/>
              </a:p>
              <a:p>
                <a:r>
                  <a:rPr lang="en-US" dirty="0"/>
                  <a:t>So, this </a:t>
                </a:r>
                <a:r>
                  <a:rPr lang="en-US" dirty="0" err="1"/>
                  <a:t>findw</a:t>
                </a:r>
                <a:r>
                  <a:rPr lang="en-US" dirty="0"/>
                  <a:t> is </a:t>
                </a:r>
                <a:r>
                  <a:rPr lang="en-US" i="1" dirty="0"/>
                  <a:t>O(nm) </a:t>
                </a:r>
                <a:r>
                  <a:rPr lang="en-US" dirty="0"/>
                  <a:t>or, more commonly,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87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96" y="2980735"/>
            <a:ext cx="52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TimeComplexity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9824"/>
              </p:ext>
            </p:extLst>
          </p:nvPr>
        </p:nvGraphicFramePr>
        <p:xfrm>
          <a:off x="209524" y="413062"/>
          <a:ext cx="3607564" cy="6306374"/>
        </p:xfrm>
        <a:graphic>
          <a:graphicData uri="http://schemas.openxmlformats.org/drawingml/2006/table">
            <a:tbl>
              <a:tblPr/>
              <a:tblGrid>
                <a:gridCol w="180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80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List operation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Worst Case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Copy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Append[1]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last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intermediate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Insert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Set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Delete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Iteration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effectLst/>
                        </a:rPr>
                        <a:t>Set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O(k+n)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u="none" strike="noStrike" baseline="0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  <a:t>Sort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 log 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Multiply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x in s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min(s), max(s)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Length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486"/>
              </p:ext>
            </p:extLst>
          </p:nvPr>
        </p:nvGraphicFramePr>
        <p:xfrm>
          <a:off x="4187456" y="413062"/>
          <a:ext cx="5286153" cy="2213180"/>
        </p:xfrm>
        <a:graphic>
          <a:graphicData uri="http://schemas.openxmlformats.org/drawingml/2006/table">
            <a:tbl>
              <a:tblPr/>
              <a:tblGrid>
                <a:gridCol w="176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8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Set 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Average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Worst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Copy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effectLst/>
                        </a:rPr>
                        <a:t>O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of loop iteration step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/>
                  <a:t>Let n be the input size</a:t>
                </a:r>
              </a:p>
              <a:p>
                <a:r>
                  <a:rPr lang="en-US" dirty="0"/>
                  <a:t>Let’s count math ops</a:t>
                </a:r>
              </a:p>
              <a:p>
                <a:r>
                  <a:rPr lang="en-US" dirty="0"/>
                  <a:t>Charge 2 ops per iteration</a:t>
                </a:r>
              </a:p>
              <a:p>
                <a:r>
                  <a:rPr lang="en-US" dirty="0"/>
                  <a:t>How many iterations?</a:t>
                </a:r>
              </a:p>
              <a:p>
                <a:r>
                  <a:rPr lang="en-US" dirty="0"/>
                  <a:t>T(1) = 0</a:t>
                </a:r>
                <a:br>
                  <a:rPr lang="en-US" dirty="0"/>
                </a:br>
                <a:r>
                  <a:rPr lang="en-US" dirty="0"/>
                  <a:t>T(n) = 2 + T(n/2)</a:t>
                </a:r>
                <a:br>
                  <a:rPr lang="en-US" dirty="0"/>
                </a:br>
                <a:r>
                  <a:rPr lang="en-US" dirty="0"/>
                  <a:t>        = 2 + 2 + T(n/4)</a:t>
                </a:r>
                <a:br>
                  <a:rPr lang="en-US" dirty="0"/>
                </a:br>
                <a:r>
                  <a:rPr lang="en-US" dirty="0"/>
                  <a:t>        = 2 + 2 + 2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reaches </a:t>
                </a:r>
                <a:r>
                  <a:rPr lang="en-US" i="1" dirty="0"/>
                  <a:t>n</a:t>
                </a:r>
                <a:r>
                  <a:rPr lang="en-US" dirty="0"/>
                  <a:t>, at T(n/n)=T(1)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>
                <a:blip r:embed="rId3"/>
                <a:stretch>
                  <a:fillRect l="-93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intlog2(n): # for n&gt;=1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 2)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Sum of log </a:t>
            </a:r>
            <a:r>
              <a:rPr lang="en-US" sz="2400" i="1" dirty="0"/>
              <a:t>n</a:t>
            </a:r>
            <a:r>
              <a:rPr lang="en-US" sz="2400" dirty="0"/>
              <a:t> twos = 2 </a:t>
            </a:r>
            <a:r>
              <a:rPr lang="en-US" sz="2400" i="1" dirty="0"/>
              <a:t>log n</a:t>
            </a:r>
            <a:r>
              <a:rPr lang="en-US" sz="2400" dirty="0"/>
              <a:t>, giving </a:t>
            </a:r>
            <a:r>
              <a:rPr lang="en-US" sz="2400" b="1" i="1" dirty="0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study algorithm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a feel for algorithm time and space performance operating on a specific data structure or structures</a:t>
                </a:r>
              </a:p>
              <a:p>
                <a:r>
                  <a:rPr lang="en-US" dirty="0"/>
                  <a:t>Be able to meaningfully compare multiple algorithms’ performance across a wide variety of input sizes</a:t>
                </a:r>
              </a:p>
              <a:p>
                <a:r>
                  <a:rPr lang="en-US" dirty="0"/>
                  <a:t>Analyze best, typical, and worst-case behavior</a:t>
                </a:r>
              </a:p>
              <a:p>
                <a:r>
                  <a:rPr lang="en-US" dirty="0"/>
                  <a:t>Reducing algorithm complexity is by far the most effective strategy for improving algorithm performance;</a:t>
                </a:r>
                <a:br>
                  <a:rPr lang="en-US" dirty="0"/>
                </a:br>
                <a:r>
                  <a:rPr lang="en-US" dirty="0"/>
                  <a:t>Aside: For my PhD, I discovered an approximation to a useful algorithm that dropped complexity from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than linear search via </a:t>
            </a:r>
            <a:r>
              <a:rPr lang="en-US" i="1" dirty="0"/>
              <a:t>binary search trees</a:t>
            </a:r>
            <a:r>
              <a:rPr lang="en-US" dirty="0"/>
              <a:t> (BST)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87" y="2356797"/>
            <a:ext cx="3443422" cy="38647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BST: Nodes to left &lt; current node, nodes to right are &gt;</a:t>
            </a:r>
          </a:p>
          <a:p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</a:t>
            </a:r>
            <a:r>
              <a:rPr lang="en-US" dirty="0" err="1"/>
              <a:t>num</a:t>
            </a:r>
            <a:r>
              <a:rPr lang="en-US" dirty="0"/>
              <a:t> of values, count comparisons</a:t>
            </a:r>
          </a:p>
          <a:p>
            <a:r>
              <a:rPr lang="en-US" dirty="0"/>
              <a:t>Charge 2 comparisons to each iteration</a:t>
            </a:r>
          </a:p>
          <a:p>
            <a:r>
              <a:rPr lang="en-US" dirty="0"/>
              <a:t>How many iterations is key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average height? What is max height?</a:t>
            </a:r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USUALLY faster than linear search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613043"/>
            <a:ext cx="11136086" cy="4716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case: T(n) = 2 + T(n/2), which we just saw is O(log n)</a:t>
            </a:r>
          </a:p>
          <a:p>
            <a:r>
              <a:rPr lang="en-US" dirty="0"/>
              <a:t>Worst case: the tree is actually a linked list, which is O(n)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2" y="3185925"/>
            <a:ext cx="1981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67" y="82193"/>
            <a:ext cx="10515600" cy="899578"/>
          </a:xfrm>
        </p:spPr>
        <p:txBody>
          <a:bodyPr/>
          <a:lstStyle/>
          <a:p>
            <a:r>
              <a:rPr lang="en-US" dirty="0"/>
              <a:t>Common recurrence relations /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9828626"/>
                  </p:ext>
                </p:extLst>
              </p:nvPr>
            </p:nvGraphicFramePr>
            <p:xfrm>
              <a:off x="164386" y="1043415"/>
              <a:ext cx="11846104" cy="511333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en-US" sz="2000" dirty="0"/>
                            <a:t>T(n-3)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n(n-1)/2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/>
                            <a:t>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iteration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2n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+ 2(n/2)</a:t>
                          </a:r>
                          <a:r>
                            <a:rPr lang="en-US" sz="2000" baseline="0" dirty="0"/>
                            <a:t> + 2T(n/4)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 +</a:t>
                          </a:r>
                          <a:r>
                            <a:rPr lang="en-US" sz="2000" baseline="0" dirty="0"/>
                            <a:t> n + T(n/8) = 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9828626"/>
                  </p:ext>
                </p:extLst>
              </p:nvPr>
            </p:nvGraphicFramePr>
            <p:xfrm>
              <a:off x="164386" y="1043415"/>
              <a:ext cx="11846104" cy="511333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602" t="-62136" r="-131024" b="-238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034" t="-62136" r="-275000" b="-238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iteration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2n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+ 2(n/2)</a:t>
                          </a:r>
                          <a:r>
                            <a:rPr lang="en-US" sz="2000" baseline="0" dirty="0"/>
                            <a:t> + 2T(n/4)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 +</a:t>
                          </a:r>
                          <a:r>
                            <a:rPr lang="en-US" sz="2000" baseline="0" dirty="0"/>
                            <a:t> n + T(n/8) = 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9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0067545"/>
                  </p:ext>
                </p:extLst>
              </p:nvPr>
            </p:nvGraphicFramePr>
            <p:xfrm>
              <a:off x="328772" y="214614"/>
              <a:ext cx="11527605" cy="591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 into middle of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sort, find median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iteration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time.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0067545"/>
                  </p:ext>
                </p:extLst>
              </p:nvPr>
            </p:nvGraphicFramePr>
            <p:xfrm>
              <a:off x="328772" y="214614"/>
              <a:ext cx="11527605" cy="591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 into middle of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sort, find median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1" t="-241379" r="-510738" b="-2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iteration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time.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86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4" y="1584251"/>
            <a:ext cx="6049927" cy="4592712"/>
          </a:xfrm>
        </p:spPr>
        <p:txBody>
          <a:bodyPr>
            <a:normAutofit/>
          </a:bodyPr>
          <a:lstStyle/>
          <a:p>
            <a:r>
              <a:rPr lang="en-US" dirty="0"/>
              <a:t>Identify unit of work</a:t>
            </a:r>
          </a:p>
          <a:p>
            <a:r>
              <a:rPr lang="en-US" dirty="0"/>
              <a:t>Identify key size indicator</a:t>
            </a:r>
            <a:endParaRPr lang="en-US" i="1" dirty="0"/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Reduce </a:t>
            </a:r>
            <a:r>
              <a:rPr lang="en-US" i="1" dirty="0"/>
              <a:t>T(n)</a:t>
            </a:r>
            <a:r>
              <a:rPr lang="en-US" dirty="0"/>
              <a:t> to closed form</a:t>
            </a:r>
          </a:p>
          <a:p>
            <a:r>
              <a:rPr lang="en-US" i="1" dirty="0"/>
              <a:t>O(n)</a:t>
            </a:r>
            <a:r>
              <a:rPr lang="en-US" dirty="0"/>
              <a:t> is asymptotic behavior of </a:t>
            </a:r>
            <a:r>
              <a:rPr lang="en-US" i="1" dirty="0"/>
              <a:t>T(n)</a:t>
            </a:r>
          </a:p>
        </p:txBody>
      </p:sp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89E26195-32A5-8947-9B3F-69D56DF6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81" y="1399705"/>
            <a:ext cx="4214040" cy="51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34D374-5320-4145-BA34-480D08FD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pic>
        <p:nvPicPr>
          <p:cNvPr id="7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147A959E-36AB-5C40-8121-13A943299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81" y="1399705"/>
            <a:ext cx="4214040" cy="51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n (closed form)</a:t>
                </a:r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  <a:endParaRPr lang="en-US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3"/>
                <a:stretch>
                  <a:fillRect l="-1677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complexities for these too</a:t>
            </a:r>
          </a:p>
        </p:txBody>
      </p:sp>
      <p:pic>
        <p:nvPicPr>
          <p:cNvPr id="5" name="Picture 4" descr="https://lh5.googleusercontent.com/mhfYHVJKRx-I9OR5jYKT9Qry9-uzI_PtiNBMDlqnQ3SQJfqrxceyBcmcIB0fj5ReBh-C5n8tj9-jlDqt_2s5vs9dmWAdEDTmjPEoSSOHZTZq1AQl2iNPs5S5qBq8AmEQBscOuuhS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5903"/>
            <a:ext cx="3889285" cy="4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+ 2</a:t>
                </a:r>
                <a:r>
                  <a:rPr lang="en-US" i="1" dirty="0"/>
                  <a:t>n(n+1) / 2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</a:t>
                </a:r>
                <a:r>
                  <a:rPr lang="en-US" i="1" dirty="0"/>
                  <a:t>n^2 + n = 3n^2 + n</a:t>
                </a:r>
                <a:endParaRPr lang="en-US" dirty="0"/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3"/>
                <a:stretch>
                  <a:fillRect l="-1677" t="-3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DB53ACD-6AAA-2D4D-B544-BA2C8042BE07}"/>
              </a:ext>
            </a:extLst>
          </p:cNvPr>
          <p:cNvSpPr/>
          <p:nvPr/>
        </p:nvSpPr>
        <p:spPr>
          <a:xfrm>
            <a:off x="717605" y="6344373"/>
            <a:ext cx="73452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lines 8, 9: hallmark of matrix upper/lower triangle iteration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6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6954-E8E8-4F4B-920F-70935ED9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BDF8-7A8C-BD42-A359-86B4396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O(…) is (tight) upper-bound on work done for given input size</a:t>
            </a:r>
          </a:p>
          <a:p>
            <a:r>
              <a:rPr lang="en-US" dirty="0"/>
              <a:t>Independent of machine, language, algorithm details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Identify unit of work, key size indicator</a:t>
            </a:r>
            <a:endParaRPr lang="en-US" i="1" dirty="0"/>
          </a:p>
          <a:p>
            <a:pPr lvl="1"/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find closed form</a:t>
            </a:r>
          </a:p>
          <a:p>
            <a:pPr lvl="1"/>
            <a:r>
              <a:rPr lang="en-US" dirty="0"/>
              <a:t>Take asymptotic behavior of </a:t>
            </a:r>
            <a:r>
              <a:rPr lang="en-US" i="1" dirty="0"/>
              <a:t>T(n)</a:t>
            </a:r>
            <a:r>
              <a:rPr lang="en-US" dirty="0"/>
              <a:t> to get complexity</a:t>
            </a:r>
          </a:p>
        </p:txBody>
      </p:sp>
    </p:spTree>
    <p:extLst>
      <p:ext uri="{BB962C8B-B14F-4D97-AF65-F5344CB8AC3E}">
        <p14:creationId xmlns:p14="http://schemas.microsoft.com/office/powerpoint/2010/main" val="9824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/>
              <a:t>Why can’t we just time program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/>
              <a:t>Execution time is a single snapshot that includes:</a:t>
            </a:r>
          </a:p>
          <a:p>
            <a:pPr lvl="1"/>
            <a:r>
              <a:rPr lang="en-US" dirty="0"/>
              <a:t>Choice of specific data structure(s) and algorithm(s)</a:t>
            </a:r>
          </a:p>
          <a:p>
            <a:pPr lvl="1"/>
            <a:r>
              <a:rPr lang="en-US" dirty="0"/>
              <a:t>Machine processor speed, memory bandwidth, possibly disk speed</a:t>
            </a:r>
          </a:p>
          <a:p>
            <a:pPr lvl="1"/>
            <a:r>
              <a:rPr lang="en-US" dirty="0"/>
              <a:t>Implementation language (in)efficiency (e.g., Python vs C)</a:t>
            </a:r>
          </a:p>
          <a:p>
            <a:pPr lvl="1"/>
            <a:r>
              <a:rPr lang="en-US" dirty="0"/>
              <a:t>One possible input (is it the best or worst-case scenario?)</a:t>
            </a:r>
          </a:p>
          <a:p>
            <a:pPr lvl="1"/>
            <a:r>
              <a:rPr lang="en-US" dirty="0"/>
              <a:t>One possible input size</a:t>
            </a:r>
          </a:p>
          <a:p>
            <a:r>
              <a:rPr lang="en-US" dirty="0"/>
              <a:t>And, we have to actually implement an algorithm in order to time it</a:t>
            </a:r>
          </a:p>
          <a:p>
            <a:r>
              <a:rPr lang="en-US" dirty="0"/>
              <a:t>(Measuring exec time is still useful)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 encapsulates an algorithm’s performance across a wide variety of inputs and input sizes,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/>
              <a:t>alg’s</a:t>
            </a:r>
            <a:r>
              <a:rPr lang="en-US" dirty="0"/>
              <a:t>)</a:t>
            </a:r>
          </a:p>
          <a:p>
            <a:r>
              <a:rPr lang="en-US" dirty="0"/>
              <a:t>We can compare performance of two algorithms without having to implement them</a:t>
            </a:r>
          </a:p>
          <a:p>
            <a:r>
              <a:rPr lang="en-US" dirty="0"/>
              <a:t>Comparisons are independent of machine speed, implementation language, and any optimization work done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vs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complexity measures the amount of storage necessary to execute an algorithm as a function of input size</a:t>
            </a:r>
          </a:p>
          <a:p>
            <a:r>
              <a:rPr lang="en-US" dirty="0"/>
              <a:t>Time complexity measures the amount of time necessary to execute an algorithm as a function of input size</a:t>
            </a:r>
          </a:p>
          <a:p>
            <a:r>
              <a:rPr lang="en-US" dirty="0"/>
              <a:t>There is often a trade-off between using more memory and increasing speed</a:t>
            </a:r>
          </a:p>
          <a:p>
            <a:r>
              <a:rPr lang="en-US" dirty="0"/>
              <a:t>Be aware that space complexity is a thing, but we will focus on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exec time, what do we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fundamental operations of work; e.g., comparisons, floating-point operations, visiting nodes, traversing edges, swapping array elements, …</a:t>
            </a:r>
          </a:p>
          <a:p>
            <a:r>
              <a:rPr lang="en-US" dirty="0"/>
              <a:t>For example, in sorting, we (usually) count the number of comparisons required to sort </a:t>
            </a:r>
            <a:r>
              <a:rPr lang="en-US" i="1" dirty="0"/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Of primary interest is growth: how many more operations are required for each increase in input size</a:t>
            </a:r>
          </a:p>
          <a:p>
            <a:r>
              <a:rPr lang="en-US" dirty="0"/>
              <a:t>If it takes 2 operations for input of size 2, how many operations are needed for input of size 3? Is it 2, 3, 4, 8, or worse?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total operations required to operate on size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count array accesses (memory is slow) and floating-point additions</a:t>
                </a:r>
              </a:p>
              <a:p>
                <a:r>
                  <a:rPr lang="en-US" dirty="0"/>
                  <a:t>Charge two operations to a single element for each iteration </a:t>
                </a:r>
                <a:br>
                  <a:rPr lang="en-US" dirty="0"/>
                </a:br>
                <a:r>
                  <a:rPr lang="en-US" dirty="0"/>
                  <a:t>(it’s like accounting, charging work to input elements)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1+1</m:t>
                        </m:r>
                      </m:e>
                    </m:nary>
                  </m:oMath>
                </a14:m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gives us great performance info!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s = s +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/>
              <a:t>Sample execution times for T(n)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2" y="580344"/>
            <a:ext cx="8513703" cy="5809569"/>
          </a:xfrm>
        </p:spPr>
      </p:pic>
      <p:sp>
        <p:nvSpPr>
          <p:cNvPr id="6" name="Rectangle 5"/>
          <p:cNvSpPr/>
          <p:nvPr/>
        </p:nvSpPr>
        <p:spPr>
          <a:xfrm>
            <a:off x="359228" y="644434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http://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cooervo.github.io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/Algorithms-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DataStructures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BigONotation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index.html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/>
              <a:t>Graphical view of growth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217715" y="641849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https://</a:t>
            </a:r>
            <a:r>
              <a:rPr lang="en-US" sz="12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medium.freecodecamp.org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743</TotalTime>
  <Words>2839</Words>
  <Application>Microsoft Macintosh PowerPoint</Application>
  <PresentationFormat>Widescreen</PresentationFormat>
  <Paragraphs>297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Mangal</vt:lpstr>
      <vt:lpstr>Monaco</vt:lpstr>
      <vt:lpstr>Office Theme</vt:lpstr>
      <vt:lpstr>Algorithm Complexity</vt:lpstr>
      <vt:lpstr>Reasons to study algorithm complexity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Asymptotic behavior</vt:lpstr>
      <vt:lpstr>Process</vt:lpstr>
      <vt:lpstr>Tips</vt:lpstr>
      <vt:lpstr>Recursive algorithms are trickier</vt:lpstr>
      <vt:lpstr>Linear search</vt:lpstr>
      <vt:lpstr>Don’t count lines of code, count operations</vt:lpstr>
      <vt:lpstr>Don’t count lines of code</vt:lpstr>
      <vt:lpstr>PowerPoint Presentation</vt:lpstr>
      <vt:lpstr>PowerPoint Presentation</vt:lpstr>
      <vt:lpstr>Careful of loop iteration step size</vt:lpstr>
      <vt:lpstr>Faster than linear search via binary search trees (BST)</vt:lpstr>
      <vt:lpstr>USUALLY faster than linear search</vt:lpstr>
      <vt:lpstr>Common recurrence relations / big O</vt:lpstr>
      <vt:lpstr>PowerPoint Presentation</vt:lpstr>
      <vt:lpstr>Compute complexity following our process</vt:lpstr>
      <vt:lpstr>Compute complexity following our process</vt:lpstr>
      <vt:lpstr>Compute complexities for these too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Microsoft Office User</cp:lastModifiedBy>
  <cp:revision>140</cp:revision>
  <cp:lastPrinted>2019-01-30T19:30:32Z</cp:lastPrinted>
  <dcterms:created xsi:type="dcterms:W3CDTF">2019-01-21T17:36:43Z</dcterms:created>
  <dcterms:modified xsi:type="dcterms:W3CDTF">2020-01-30T19:26:02Z</dcterms:modified>
</cp:coreProperties>
</file>