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8" r:id="rId3"/>
    <p:sldId id="257" r:id="rId4"/>
    <p:sldId id="267" r:id="rId5"/>
    <p:sldId id="270" r:id="rId6"/>
    <p:sldId id="269" r:id="rId7"/>
    <p:sldId id="272" r:id="rId8"/>
    <p:sldId id="274" r:id="rId9"/>
    <p:sldId id="275" r:id="rId10"/>
    <p:sldId id="273" r:id="rId11"/>
    <p:sldId id="271" r:id="rId12"/>
    <p:sldId id="281" r:id="rId13"/>
    <p:sldId id="296" r:id="rId14"/>
    <p:sldId id="297" r:id="rId15"/>
    <p:sldId id="276" r:id="rId16"/>
    <p:sldId id="277" r:id="rId17"/>
    <p:sldId id="278" r:id="rId18"/>
    <p:sldId id="279" r:id="rId19"/>
    <p:sldId id="280" r:id="rId20"/>
    <p:sldId id="287" r:id="rId21"/>
    <p:sldId id="286" r:id="rId22"/>
    <p:sldId id="284" r:id="rId23"/>
    <p:sldId id="285" r:id="rId24"/>
    <p:sldId id="288" r:id="rId25"/>
    <p:sldId id="289" r:id="rId26"/>
    <p:sldId id="291" r:id="rId27"/>
    <p:sldId id="294" r:id="rId28"/>
    <p:sldId id="292" r:id="rId29"/>
    <p:sldId id="295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3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C4948-0B79-D842-B740-510D1929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FB7A-F12B-CD4D-8559-650F4868E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BB88-B56E-EA42-A61B-D3AB7F012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96A1-F8B2-954E-A5DA-2331840D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B5C-B84A-514A-A5A0-C5AC9E73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622-2C96-C042-83BF-1A726042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0108-3981-1549-A4CB-4D0FE6F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A093-2AD2-9349-B50A-B7B88209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4A06B-5DBB-424F-86C1-EE1F0C6A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3209C-1F52-C646-8EE1-58E8EB8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EF7B-DC76-6F4E-8772-BDFDBF4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C42BC-E1BF-794A-BEEC-437117636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C45AD-B77B-694D-92CA-D4FA914DE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49C7-B7AF-EE43-98CF-1D7CBD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FA7-F97E-754E-B4CA-D37F6E5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1139-0060-E346-9F3F-28F3A52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8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03A6-7D46-8F41-8AFA-F2DCEB5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9CE8-C78D-C445-BCD6-A816A8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461B-9225-E941-B67E-F1CFC15D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1779-EEC5-F146-A237-5649452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C0FB-2EE9-7F42-B0DF-CFF627C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AC19-07B6-0644-A04B-3160E528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923-58A4-F843-9053-52A8CD13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7314D-7828-F741-9D95-55EC91A6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0851-13E6-424D-9C2E-1FAE464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9C9-EC39-7F42-A3C5-326D1EF2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E1F-D8B9-BF42-8A66-0B4BB621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411-0A6B-CE40-888E-DF685105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D581-7115-1543-BEFA-9BDA990CC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41F9-C3D3-084B-B988-17CA1EA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858C-8C04-8743-B0F9-F006779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61CAC-0734-F24D-9D05-BAA72489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1E6B-81D0-B64C-A830-30B6E408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05A4-EAA4-5447-AAB9-39AC9B0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A46CB-5940-1340-AE42-99C42BBA8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BB1F0-6F50-BD42-93D9-BCBB5339B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D6CE6-9799-C543-AE82-CE9E9ED9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3C5AE-6923-5E44-AA54-47980E12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FB1E3-6828-E94D-AAA8-F7B62449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DD239-2AB5-E34B-9A56-32C9F61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57B6-4625-2149-BB04-01245493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7FAF0-5A46-1542-A59B-4155824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CD37-7AB8-114F-B8A6-4119540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264D7-8895-EE45-9658-C5FF8F42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0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BB7FA-2258-C64B-9A1D-8168347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C2AD0-8E67-9E4C-A046-98757BA7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E54A-96EF-5D44-ABA5-5EDA7C0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AFB7-F9F1-984C-8249-31FF41D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E12F-F459-C348-A8E3-36E8F0A4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9425A-00AD-904F-AB89-EDD4C258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D3BF2-FBC9-5649-9190-E1C778FE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A4D89-3A9B-2B45-87F5-3F690713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7A05E-3521-3141-96F8-AC86CB2F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5D8-D804-C44E-9873-BF2EF3C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226E2-A399-FD45-ACF1-DBE31FCC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2876-E772-7942-AF60-F9248CE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69457-B63D-0B4C-BD6B-44AC10E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AADF-CF61-2C42-B5B5-FB24616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6FA6-0481-E74C-B020-CE2EC5A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DEF36-CDDB-4C49-A6CD-A99D898F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4B30-356C-9846-B509-AC7C68F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3BF9-B9A0-8240-889B-D82F503CE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3E69-EC06-8B44-9E5D-DAAB988B5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A4C2-258B-1E46-850A-BA76C2CB7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088363-6ADB-5E44-AEE8-570495A595D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vn.python.org/projects/python/trunk/Objects/listsort.tx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Algorithm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“How long is this </a:t>
            </a:r>
            <a:r>
              <a:rPr lang="en-US" dirty="0" err="1"/>
              <a:t>gonna</a:t>
            </a:r>
            <a:r>
              <a:rPr lang="en-US" dirty="0"/>
              <a:t> take?”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care about </a:t>
            </a:r>
            <a:r>
              <a:rPr lang="en-US" u="sng" dirty="0"/>
              <a:t>asymptotic</a:t>
            </a:r>
            <a:r>
              <a:rPr lang="en-US" dirty="0"/>
              <a:t>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care about growth in effort given growth in input; i.e., what is the marginal cost to increase n to n+1?</a:t>
            </a:r>
          </a:p>
          <a:p>
            <a:r>
              <a:rPr lang="en-US" dirty="0"/>
              <a:t>The best picture comes from imagining </a:t>
            </a:r>
            <a:r>
              <a:rPr lang="en-US" i="1" dirty="0"/>
              <a:t>n</a:t>
            </a:r>
            <a:r>
              <a:rPr lang="en-US" dirty="0"/>
              <a:t> getting very big and the worst-case input scenario</a:t>
            </a:r>
          </a:p>
          <a:p>
            <a:r>
              <a:rPr lang="en-US" dirty="0"/>
              <a:t>This asymptotic behavior is called “big O” notation </a:t>
            </a:r>
            <a:r>
              <a:rPr lang="en-US" i="1" dirty="0"/>
              <a:t>O(n)</a:t>
            </a:r>
            <a:endParaRPr lang="en-US" dirty="0"/>
          </a:p>
          <a:p>
            <a:r>
              <a:rPr lang="en-US" dirty="0"/>
              <a:t>Therefore, ignore constants, keep only most important terms:</a:t>
            </a:r>
          </a:p>
          <a:p>
            <a:pPr lvl="1"/>
            <a:r>
              <a:rPr lang="en-US" dirty="0"/>
              <a:t>T(n) = 2n implies O(n)</a:t>
            </a:r>
          </a:p>
          <a:p>
            <a:pPr lvl="1"/>
            <a:r>
              <a:rPr lang="en-US" dirty="0"/>
              <a:t>T(n) = n^3 + kn^2 + </a:t>
            </a:r>
            <a:r>
              <a:rPr lang="en-US" dirty="0" err="1"/>
              <a:t>nlogn</a:t>
            </a:r>
            <a:r>
              <a:rPr lang="en-US" dirty="0"/>
              <a:t> implies O(n^3)</a:t>
            </a:r>
          </a:p>
          <a:p>
            <a:pPr lvl="1"/>
            <a:r>
              <a:rPr lang="en-US" dirty="0"/>
              <a:t>T(n) = k implies O(1)</a:t>
            </a:r>
          </a:p>
          <a:p>
            <a:r>
              <a:rPr lang="en-US" dirty="0"/>
              <a:t>E.g., 3n! and 10n! are indistinguishable asymptotically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we are counting as a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indicator(s) of problem size</a:t>
            </a:r>
          </a:p>
          <a:p>
            <a:pPr lvl="1"/>
            <a:r>
              <a:rPr lang="en-US" dirty="0"/>
              <a:t>Usually just some size </a:t>
            </a:r>
            <a:r>
              <a:rPr lang="en-US" i="1" dirty="0"/>
              <a:t>n</a:t>
            </a:r>
            <a:r>
              <a:rPr lang="en-US" dirty="0"/>
              <a:t>, but could be </a:t>
            </a:r>
            <a:r>
              <a:rPr lang="en-US" i="1" dirty="0"/>
              <a:t>n </a:t>
            </a:r>
            <a:r>
              <a:rPr lang="en-US" b="1" i="1" dirty="0"/>
              <a:t>and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 matrix,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 for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m</a:t>
            </a:r>
            <a:r>
              <a:rPr lang="en-US" dirty="0"/>
              <a:t>, you could claim in worst-case that n is bigger, so </a:t>
            </a: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is input size but we usually compute complexity as a function of </a:t>
            </a:r>
            <a:r>
              <a:rPr lang="en-US" i="1" dirty="0"/>
              <a:t>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solve sum or recurrence for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O(n)</a:t>
            </a:r>
            <a:r>
              <a:rPr lang="en-US" dirty="0"/>
              <a:t> as asymptotic behavior of </a:t>
            </a:r>
            <a:r>
              <a:rPr lang="en-US" i="1" dirty="0"/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17161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experience, you’ll be able to go from algorithm description straight to </a:t>
            </a:r>
            <a:r>
              <a:rPr lang="en-US" i="1" dirty="0"/>
              <a:t>O(n)</a:t>
            </a:r>
            <a:r>
              <a:rPr lang="en-US" dirty="0"/>
              <a:t> by looking at max loop iterations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Look for loops and recursion</a:t>
            </a:r>
          </a:p>
          <a:p>
            <a:r>
              <a:rPr lang="en-US" dirty="0"/>
              <a:t>Verify a loop steps by constant amount like 1 or k (not </a:t>
            </a:r>
            <a:r>
              <a:rPr lang="en-US" dirty="0" err="1"/>
              <a:t>i</a:t>
            </a:r>
            <a:r>
              <a:rPr lang="en-US" dirty="0"/>
              <a:t> *= 2)</a:t>
            </a:r>
          </a:p>
          <a:p>
            <a:r>
              <a:rPr lang="en-US" dirty="0"/>
              <a:t>Look for patterns you know like binary search, sorting, traversing tree,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864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EE2-1ED1-5340-9903-0324FF57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maximum amount of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approach often works great as we can focus on behavior rather than detailed analysis of the code</a:t>
                </a:r>
              </a:p>
              <a:p>
                <a:r>
                  <a:rPr lang="en-US" dirty="0"/>
                  <a:t>Touching every element of a list means </a:t>
                </a:r>
                <a:r>
                  <a:rPr lang="en-US" i="1" dirty="0"/>
                  <a:t>O(n)</a:t>
                </a:r>
                <a:endParaRPr lang="en-US" dirty="0"/>
              </a:p>
              <a:p>
                <a:r>
                  <a:rPr lang="en-US" dirty="0"/>
                  <a:t>Touching every element of an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matrix means </a:t>
                </a:r>
                <a:r>
                  <a:rPr lang="en-US" i="1" dirty="0"/>
                  <a:t>O(nm)</a:t>
                </a:r>
                <a:r>
                  <a:rPr lang="en-US" dirty="0"/>
                  <a:t>=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  <a:endParaRPr lang="en-US" dirty="0"/>
              </a:p>
              <a:p>
                <a:r>
                  <a:rPr lang="en-US" dirty="0"/>
                  <a:t>Touching every element of a tree with n nodes is </a:t>
                </a:r>
                <a:r>
                  <a:rPr lang="en-US" i="1" dirty="0"/>
                  <a:t>O(n)</a:t>
                </a:r>
                <a:r>
                  <a:rPr lang="en-US" dirty="0"/>
                  <a:t> but tracing the path from root to a leaf is </a:t>
                </a:r>
                <a:r>
                  <a:rPr lang="en-US" i="1" dirty="0"/>
                  <a:t>O(log n)</a:t>
                </a:r>
                <a:r>
                  <a:rPr lang="en-US" dirty="0"/>
                  <a:t> in balanced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ACAD0C-C3C1-2840-BEF2-46B74C35F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3DC1942-037A-0D4F-9BC2-6A967BC1EBFB}"/>
              </a:ext>
            </a:extLst>
          </p:cNvPr>
          <p:cNvSpPr/>
          <p:nvPr/>
        </p:nvSpPr>
        <p:spPr>
          <a:xfrm>
            <a:off x="3270384" y="4773630"/>
            <a:ext cx="52100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Does it matter if tree is binary or trinary?</a:t>
            </a:r>
          </a:p>
        </p:txBody>
      </p:sp>
    </p:spTree>
    <p:extLst>
      <p:ext uri="{BB962C8B-B14F-4D97-AF65-F5344CB8AC3E}">
        <p14:creationId xmlns:p14="http://schemas.microsoft.com/office/powerpoint/2010/main" val="353558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F9E-A1E6-BE48-909D-BF1C3631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Loops nested k deep, going around n times, are often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81C87-50FE-894E-847D-1A0D9EDD0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D32D59-7749-3C4E-B0F4-98CBBD78C40E}"/>
              </a:ext>
            </a:extLst>
          </p:cNvPr>
          <p:cNvSpPr txBox="1"/>
          <p:nvPr/>
        </p:nvSpPr>
        <p:spPr>
          <a:xfrm>
            <a:off x="1170616" y="2326828"/>
            <a:ext cx="4609554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a =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1F846-1EC1-BA4B-A173-C63297BA3B7D}"/>
              </a:ext>
            </a:extLst>
          </p:cNvPr>
          <p:cNvSpPr txBox="1"/>
          <p:nvPr/>
        </p:nvSpPr>
        <p:spPr>
          <a:xfrm>
            <a:off x="6352584" y="2326828"/>
            <a:ext cx="4609554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j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for k in range(n):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a =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65DA1-0732-854C-A56F-F8EF08AF75EB}"/>
              </a:ext>
            </a:extLst>
          </p:cNvPr>
          <p:cNvSpPr txBox="1"/>
          <p:nvPr/>
        </p:nvSpPr>
        <p:spPr>
          <a:xfrm>
            <a:off x="1054336" y="3858442"/>
            <a:ext cx="895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is cost of these loops assuming “a=…” costs k operations?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/>
              <p:nvPr/>
            </p:nvSpPr>
            <p:spPr>
              <a:xfrm>
                <a:off x="1054336" y="4487867"/>
                <a:ext cx="7778411" cy="547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T(n)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600" dirty="0"/>
                  <a:t>, which is O(n^2)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7FBB75-96FA-5443-A5EF-2C3023BC9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36" y="4487867"/>
                <a:ext cx="7778411" cy="547073"/>
              </a:xfrm>
              <a:prstGeom prst="rect">
                <a:avLst/>
              </a:prstGeom>
              <a:blipFill>
                <a:blip r:embed="rId3"/>
                <a:stretch>
                  <a:fillRect l="-1305" t="-113636" r="-326" b="-17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B9808-D04B-3E49-9A1D-86B99C80FF3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>
            <a:off x="1054336" y="2573080"/>
            <a:ext cx="116280" cy="2188325"/>
          </a:xfrm>
          <a:prstGeom prst="bentConnector4">
            <a:avLst>
              <a:gd name="adj1" fmla="val -196594"/>
              <a:gd name="adj2" fmla="val 99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2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algorithms are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condition, such as T(0) = 0</a:t>
            </a:r>
          </a:p>
          <a:p>
            <a:r>
              <a:rPr lang="en-US" dirty="0"/>
              <a:t>Define recurrence relation for recursion then turn the crank</a:t>
            </a:r>
            <a:br>
              <a:rPr lang="en-US" dirty="0"/>
            </a:br>
            <a:r>
              <a:rPr lang="en-US" dirty="0"/>
              <a:t>T(n) = 1 + T(n-1)</a:t>
            </a:r>
            <a:br>
              <a:rPr lang="en-US" dirty="0"/>
            </a:br>
            <a:r>
              <a:rPr lang="en-US" dirty="0"/>
              <a:t>T(n) = 1 + 1 + T(n-2)</a:t>
            </a:r>
            <a:br>
              <a:rPr lang="en-US" dirty="0"/>
            </a:br>
            <a:r>
              <a:rPr lang="en-US" dirty="0"/>
              <a:t>T(n) = 1 + 1 + 1 + T(n-3) = n + T(n-n) = n + T(0) = n + 0 = 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1377" y="4647881"/>
            <a:ext cx="64355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sum(a): # recursive sum array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(a)==0: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return 0</a:t>
            </a:r>
          </a:p>
          <a:p>
            <a:pPr lvl="1"/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return a[0] + sum(a[1:]) 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78975" y="3334147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05955" y="3873937"/>
            <a:ext cx="1534885" cy="52612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2781867" y="4169229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37D91-6F30-2641-9127-8AF42E424F72}"/>
              </a:ext>
            </a:extLst>
          </p:cNvPr>
          <p:cNvSpPr txBox="1"/>
          <p:nvPr/>
        </p:nvSpPr>
        <p:spPr>
          <a:xfrm>
            <a:off x="1137489" y="6293267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Assumption: a[1:] takes constant time (not true in Python)</a:t>
            </a:r>
          </a:p>
        </p:txBody>
      </p:sp>
    </p:spTree>
    <p:extLst>
      <p:ext uri="{BB962C8B-B14F-4D97-AF65-F5344CB8AC3E}">
        <p14:creationId xmlns:p14="http://schemas.microsoft.com/office/powerpoint/2010/main" val="61731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829"/>
            <a:ext cx="10515600" cy="4065134"/>
          </a:xfrm>
        </p:spPr>
        <p:txBody>
          <a:bodyPr/>
          <a:lstStyle/>
          <a:p>
            <a:r>
              <a:rPr lang="en-US" dirty="0"/>
              <a:t>Count comparisons</a:t>
            </a:r>
          </a:p>
          <a:p>
            <a:r>
              <a:rPr lang="en-US" dirty="0"/>
              <a:t>Charge 1 comparison per loop iteration to each element</a:t>
            </a:r>
          </a:p>
          <a:p>
            <a:r>
              <a:rPr lang="en-US" i="1" dirty="0"/>
              <a:t>T(n)</a:t>
            </a:r>
            <a:r>
              <a:rPr lang="en-US" dirty="0"/>
              <a:t> is sum of </a:t>
            </a:r>
            <a:r>
              <a:rPr lang="en-US" i="1" dirty="0"/>
              <a:t>n</a:t>
            </a:r>
            <a:r>
              <a:rPr lang="en-US" dirty="0"/>
              <a:t> ones or </a:t>
            </a:r>
            <a:r>
              <a:rPr lang="en-US" i="1" dirty="0"/>
              <a:t>n</a:t>
            </a:r>
            <a:r>
              <a:rPr lang="en-US" dirty="0"/>
              <a:t>, giving </a:t>
            </a:r>
            <a:r>
              <a:rPr lang="en-US" i="1" dirty="0"/>
              <a:t>O(n), </a:t>
            </a:r>
            <a:r>
              <a:rPr lang="en-US" dirty="0"/>
              <a:t>same as sum(a)</a:t>
            </a:r>
          </a:p>
          <a:p>
            <a:r>
              <a:rPr lang="en-US" dirty="0"/>
              <a:t>The intuition is that we have to touch every element of the input array once in the worst case</a:t>
            </a:r>
          </a:p>
          <a:p>
            <a:r>
              <a:rPr lang="en-US" dirty="0"/>
              <a:t>What is complexity of max or </a:t>
            </a:r>
            <a:r>
              <a:rPr lang="en-US" dirty="0" err="1"/>
              <a:t>argmax</a:t>
            </a:r>
            <a:r>
              <a:rPr lang="en-US" dirty="0"/>
              <a:t> for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What is complexity to zero out an array of size </a:t>
            </a:r>
            <a:r>
              <a:rPr lang="en-US" i="1" dirty="0"/>
              <a:t>n</a:t>
            </a:r>
            <a:r>
              <a:rPr lang="en-US" dirty="0"/>
              <a:t>?</a:t>
            </a:r>
          </a:p>
          <a:p>
            <a:r>
              <a:rPr lang="en-US" dirty="0"/>
              <a:t>Zero out matrix with n total elements? (careful)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749" y="495035"/>
            <a:ext cx="643553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find(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 # find x in a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if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]==x: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7326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3944" cy="1325563"/>
          </a:xfrm>
        </p:spPr>
        <p:txBody>
          <a:bodyPr/>
          <a:lstStyle/>
          <a:p>
            <a:r>
              <a:rPr lang="en-US" dirty="0"/>
              <a:t>Don’t count lines of code, </a:t>
            </a:r>
            <a:r>
              <a:rPr lang="en-US"/>
              <a:t>count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n + n * 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911" t="-263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(words, a):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74024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Don’t count lines of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</a:t>
                </a:r>
                <a:r>
                  <a:rPr lang="en-US" i="1" dirty="0"/>
                  <a:t>O()</a:t>
                </a:r>
                <a:r>
                  <a:rPr lang="en-US" dirty="0"/>
                  <a:t> 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dirty="0"/>
                  <a:t>m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means this </a:t>
                </a:r>
                <a:r>
                  <a:rPr lang="en-US" dirty="0" err="1"/>
                  <a:t>findw</a:t>
                </a:r>
                <a:r>
                  <a:rPr lang="en-US" dirty="0"/>
                  <a:t> is O(n)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6086" cy="4351338"/>
              </a:xfrm>
              <a:blipFill>
                <a:blip r:embed="rId2"/>
                <a:stretch>
                  <a:fillRect l="-911" t="-2632" b="-20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57131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Don’t count lines of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</a:t>
                </a:r>
                <a:r>
                  <a:rPr lang="en-US" i="1"/>
                  <a:t>O()</a:t>
                </a:r>
                <a:r>
                  <a:rPr lang="en-US"/>
                  <a:t> </a:t>
                </a:r>
                <a:r>
                  <a:rPr lang="en-US" dirty="0"/>
                  <a:t>for </a:t>
                </a:r>
                <a:r>
                  <a:rPr lang="en-US" dirty="0" err="1"/>
                  <a:t>findw</a:t>
                </a:r>
                <a:r>
                  <a:rPr lang="en-US" dirty="0"/>
                  <a:t>()?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(words),</a:t>
                </a:r>
                <a:br>
                  <a:rPr lang="en-US" dirty="0"/>
                </a:br>
                <a:r>
                  <a:rPr lang="en-US" i="1" dirty="0"/>
                  <a:t>m</a:t>
                </a:r>
                <a:r>
                  <a:rPr lang="en-US" dirty="0"/>
                  <a:t> be </a:t>
                </a:r>
                <a:r>
                  <a:rPr lang="en-US" dirty="0" err="1"/>
                  <a:t>len</a:t>
                </a:r>
                <a:r>
                  <a:rPr lang="en-US" dirty="0"/>
                  <a:t>(a)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i="1" dirty="0"/>
                  <a:t>T(n)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 smtClean="0">
                            <a:latin typeface="Cambria Math" charset="0"/>
                          </a:rPr>
                          <m:t>1+</m:t>
                        </m:r>
                        <m:r>
                          <a:rPr lang="en-US" i="1" smtClean="0">
                            <a:latin typeface="Cambria Math" charset="0"/>
                          </a:rPr>
                          <m:t>𝑐𝑜𝑠𝑡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𝑜𝑓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i="1" smtClean="0">
                            <a:latin typeface="Cambria Math" charset="0"/>
                          </a:rPr>
                          <m:t> </m:t>
                        </m:r>
                        <m:r>
                          <a:rPr lang="en-US" i="1" smtClean="0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       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charset="0"/>
                          </a:rPr>
                          <m:t>𝑐𝑜𝑠𝑡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in</m:t>
                        </m:r>
                        <m:r>
                          <a:rPr lang="en-US" i="1"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</a:rPr>
                          <m:t>𝑜𝑝𝑒𝑟𝑎𝑡𝑖𝑜𝑛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	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+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r>
                  <a:rPr lang="en-US" dirty="0"/>
                  <a:t> = </a:t>
                </a:r>
                <a:r>
                  <a:rPr lang="en-US" i="1" dirty="0"/>
                  <a:t>n</a:t>
                </a:r>
                <a:r>
                  <a:rPr lang="en-US" dirty="0"/>
                  <a:t> x </a:t>
                </a:r>
                <a:r>
                  <a:rPr lang="en-US" i="1" dirty="0"/>
                  <a:t>m</a:t>
                </a:r>
                <a:endParaRPr lang="en-US" dirty="0"/>
              </a:p>
              <a:p>
                <a:r>
                  <a:rPr lang="en-US" dirty="0"/>
                  <a:t>So, this </a:t>
                </a:r>
                <a:r>
                  <a:rPr lang="en-US" dirty="0" err="1"/>
                  <a:t>findw</a:t>
                </a:r>
                <a:r>
                  <a:rPr lang="en-US" dirty="0"/>
                  <a:t> is </a:t>
                </a:r>
                <a:r>
                  <a:rPr lang="en-US" i="1" dirty="0"/>
                  <a:t>O(nm) </a:t>
                </a:r>
                <a:r>
                  <a:rPr lang="en-US" dirty="0"/>
                  <a:t>or, more commonly, </a:t>
                </a:r>
                <a:r>
                  <a:rPr lang="en-US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1136086" cy="4351338"/>
              </a:xfrm>
              <a:prstGeom prst="rect">
                <a:avLst/>
              </a:prstGeom>
              <a:blipFill>
                <a:blip r:embed="rId2"/>
                <a:stretch>
                  <a:fillRect l="-797" t="-3216" b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489943" y="1875241"/>
            <a:ext cx="61722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findw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words:list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a:</a:t>
            </a:r>
            <a:r>
              <a:rPr lang="en-US" sz="2400" b="1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c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(words)):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if words[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 in a: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c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</a:t>
            </a:r>
          </a:p>
        </p:txBody>
      </p:sp>
    </p:spTree>
    <p:extLst>
      <p:ext uri="{BB962C8B-B14F-4D97-AF65-F5344CB8AC3E}">
        <p14:creationId xmlns:p14="http://schemas.microsoft.com/office/powerpoint/2010/main" val="16939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study algorithm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a feel for algorithm time and space performance operating on a specific data structure or structures</a:t>
                </a:r>
              </a:p>
              <a:p>
                <a:r>
                  <a:rPr lang="en-US" dirty="0"/>
                  <a:t>Be able to meaningfully compare multiple algorithms’ performance across a wide variety of input sizes</a:t>
                </a:r>
              </a:p>
              <a:p>
                <a:r>
                  <a:rPr lang="en-US" dirty="0"/>
                  <a:t>Analyze best, typical, and worst-case behavior</a:t>
                </a:r>
              </a:p>
              <a:p>
                <a:r>
                  <a:rPr lang="en-US" dirty="0"/>
                  <a:t>Reducing algorithm complexity is by far the most effective strategy for improving program performance;</a:t>
                </a:r>
                <a:br>
                  <a:rPr lang="en-US" dirty="0"/>
                </a:br>
                <a:r>
                  <a:rPr lang="en-US" dirty="0"/>
                  <a:t>Aside: For my PhD, I discovered an approximation to a useful algorithm that dropped complexity from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to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0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2396" y="2980735"/>
            <a:ext cx="5292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</a:t>
            </a:r>
            <a:r>
              <a:rPr lang="en-US" dirty="0" err="1"/>
              <a:t>TimeComplexity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49824"/>
              </p:ext>
            </p:extLst>
          </p:nvPr>
        </p:nvGraphicFramePr>
        <p:xfrm>
          <a:off x="209524" y="413062"/>
          <a:ext cx="3607564" cy="6306374"/>
        </p:xfrm>
        <a:graphic>
          <a:graphicData uri="http://schemas.openxmlformats.org/drawingml/2006/table">
            <a:tbl>
              <a:tblPr/>
              <a:tblGrid>
                <a:gridCol w="180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80"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List operation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baseline="0" dirty="0">
                          <a:effectLst/>
                        </a:rPr>
                        <a:t>Worst Case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Copy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Append[1]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last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Pop intermediate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Insert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Set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Delete Item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Iteration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 dirty="0">
                          <a:effectLst/>
                        </a:rPr>
                        <a:t>Set Slice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O(k+n)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u="none" strike="noStrike" baseline="0" dirty="0">
                          <a:solidFill>
                            <a:srgbClr val="551A8B"/>
                          </a:solidFill>
                          <a:effectLst/>
                          <a:hlinkClick r:id="rId2"/>
                        </a:rPr>
                        <a:t>Sort</a:t>
                      </a:r>
                      <a:endParaRPr lang="en-US" sz="1800" baseline="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 log 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Multiply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O(nk)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x in s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min(s), max(s)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800" baseline="0">
                          <a:effectLst/>
                        </a:rPr>
                        <a:t>O(n)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6280">
                <a:tc>
                  <a:txBody>
                    <a:bodyPr/>
                    <a:lstStyle/>
                    <a:p>
                      <a:r>
                        <a:rPr lang="en-US" sz="1800" baseline="0">
                          <a:effectLst/>
                        </a:rPr>
                        <a:t>Get Length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800" baseline="0" dirty="0">
                          <a:effectLst/>
                        </a:rPr>
                        <a:t>O(1)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3486"/>
              </p:ext>
            </p:extLst>
          </p:nvPr>
        </p:nvGraphicFramePr>
        <p:xfrm>
          <a:off x="4187456" y="413062"/>
          <a:ext cx="5286153" cy="2213180"/>
        </p:xfrm>
        <a:graphic>
          <a:graphicData uri="http://schemas.openxmlformats.org/drawingml/2006/table">
            <a:tbl>
              <a:tblPr/>
              <a:tblGrid>
                <a:gridCol w="1762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38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Set operation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Average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Worst Case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effectLst/>
                        </a:rPr>
                        <a:t>Copy</a:t>
                      </a:r>
                      <a:endParaRPr lang="pt-B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Delete Item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Iteration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effectLst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 err="1">
                          <a:effectLst/>
                        </a:rPr>
                        <a:t>O</a:t>
                      </a:r>
                      <a:r>
                        <a:rPr lang="mr-IN" dirty="0">
                          <a:effectLst/>
                        </a:rPr>
                        <a:t>(</a:t>
                      </a:r>
                      <a:r>
                        <a:rPr lang="mr-IN" dirty="0" err="1">
                          <a:effectLst/>
                        </a:rPr>
                        <a:t>n</a:t>
                      </a:r>
                      <a:r>
                        <a:rPr lang="mr-IN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of loop iteration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</p:spPr>
            <p:txBody>
              <a:bodyPr/>
              <a:lstStyle/>
              <a:p>
                <a:r>
                  <a:rPr lang="en-US" dirty="0"/>
                  <a:t>Let n be the input size</a:t>
                </a:r>
              </a:p>
              <a:p>
                <a:r>
                  <a:rPr lang="en-US" dirty="0"/>
                  <a:t>Let’s count math ops</a:t>
                </a:r>
              </a:p>
              <a:p>
                <a:r>
                  <a:rPr lang="en-US" dirty="0"/>
                  <a:t>Charge 2 ops per iteration</a:t>
                </a:r>
              </a:p>
              <a:p>
                <a:r>
                  <a:rPr lang="en-US" dirty="0"/>
                  <a:t>How many iterations?</a:t>
                </a:r>
              </a:p>
              <a:p>
                <a:r>
                  <a:rPr lang="en-US" dirty="0"/>
                  <a:t>T(1) = 0</a:t>
                </a:r>
                <a:br>
                  <a:rPr lang="en-US" dirty="0"/>
                </a:br>
                <a:r>
                  <a:rPr lang="en-US" dirty="0"/>
                  <a:t>T(n) = 2 + T(n/2)</a:t>
                </a:r>
                <a:br>
                  <a:rPr lang="en-US" dirty="0"/>
                </a:br>
                <a:r>
                  <a:rPr lang="en-US" dirty="0"/>
                  <a:t>        = 2 + 2 + T(n/4)</a:t>
                </a:r>
                <a:br>
                  <a:rPr lang="en-US" dirty="0"/>
                </a:br>
                <a:r>
                  <a:rPr lang="en-US" dirty="0"/>
                  <a:t>        = 2 + 2 + 2 + T(n/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 stop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reaches </a:t>
                </a:r>
                <a:r>
                  <a:rPr lang="en-US" i="1" dirty="0"/>
                  <a:t>n</a:t>
                </a:r>
                <a:r>
                  <a:rPr lang="en-US" dirty="0"/>
                  <a:t>, at T(n/n)=T(1)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89512" cy="4351338"/>
              </a:xfrm>
              <a:blipFill>
                <a:blip r:embed="rId3"/>
                <a:stretch>
                  <a:fillRect l="-9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91847" y="1825625"/>
            <a:ext cx="501486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intlog2(n): # for n&gt;=1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= 1: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0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while n &gt; 0: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/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2</a:t>
            </a: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count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count-1</a:t>
            </a:r>
          </a:p>
        </p:txBody>
      </p:sp>
      <p:sp>
        <p:nvSpPr>
          <p:cNvPr id="5" name="Right Brace 4"/>
          <p:cNvSpPr/>
          <p:nvPr/>
        </p:nvSpPr>
        <p:spPr>
          <a:xfrm rot="5400000">
            <a:off x="2789607" y="4897133"/>
            <a:ext cx="319295" cy="1350868"/>
          </a:xfrm>
          <a:prstGeom prst="rightBrac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16587" y="5277982"/>
            <a:ext cx="1806287" cy="68506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792499" y="5732215"/>
            <a:ext cx="31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6633" y="5593279"/>
            <a:ext cx="6237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Sum of log </a:t>
            </a:r>
            <a:r>
              <a:rPr lang="en-US" sz="2400" i="1" dirty="0"/>
              <a:t>n</a:t>
            </a:r>
            <a:r>
              <a:rPr lang="en-US" sz="2400" dirty="0"/>
              <a:t> twos = 2 </a:t>
            </a:r>
            <a:r>
              <a:rPr lang="en-US" sz="2400" i="1" dirty="0"/>
              <a:t>log n</a:t>
            </a:r>
            <a:r>
              <a:rPr lang="en-US" sz="2400" dirty="0"/>
              <a:t>, giving </a:t>
            </a:r>
            <a:r>
              <a:rPr lang="en-US" sz="2400" b="1" i="1" dirty="0"/>
              <a:t>O(log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1910-790C-C243-AD04-B103FB757A18}"/>
              </a:ext>
            </a:extLst>
          </p:cNvPr>
          <p:cNvSpPr txBox="1"/>
          <p:nvPr/>
        </p:nvSpPr>
        <p:spPr>
          <a:xfrm>
            <a:off x="1137683" y="628234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how many times you can divide n by 2? log(n) times</a:t>
            </a:r>
          </a:p>
        </p:txBody>
      </p:sp>
    </p:spTree>
    <p:extLst>
      <p:ext uri="{BB962C8B-B14F-4D97-AF65-F5344CB8AC3E}">
        <p14:creationId xmlns:p14="http://schemas.microsoft.com/office/powerpoint/2010/main" val="199261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i="1" dirty="0"/>
              <a:t>binary search trees</a:t>
            </a:r>
            <a:r>
              <a:rPr lang="en-US" dirty="0"/>
              <a:t> (BST)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787" y="2356797"/>
            <a:ext cx="3443422" cy="3864769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46248" y="3587083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113608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BST: Nodes to left &lt; current node, nodes to right are &gt;</a:t>
            </a:r>
          </a:p>
          <a:p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</a:t>
            </a:r>
            <a:r>
              <a:rPr lang="en-US" dirty="0" err="1"/>
              <a:t>num</a:t>
            </a:r>
            <a:r>
              <a:rPr lang="en-US" dirty="0"/>
              <a:t> of values, count comparisons</a:t>
            </a:r>
          </a:p>
          <a:p>
            <a:r>
              <a:rPr lang="en-US" dirty="0"/>
              <a:t>Charge 3 comparisons to each iteration</a:t>
            </a:r>
          </a:p>
          <a:p>
            <a:r>
              <a:rPr lang="en-US" dirty="0"/>
              <a:t>How many iterations is key question?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average height? What is max height?</a:t>
            </a:r>
            <a:br>
              <a:rPr lang="en-US" dirty="0"/>
            </a:br>
            <a:r>
              <a:rPr lang="en-US" dirty="0"/>
              <a:t>(Use “what is max work” technique)</a:t>
            </a:r>
          </a:p>
        </p:txBody>
      </p:sp>
    </p:spTree>
    <p:extLst>
      <p:ext uri="{BB962C8B-B14F-4D97-AF65-F5344CB8AC3E}">
        <p14:creationId xmlns:p14="http://schemas.microsoft.com/office/powerpoint/2010/main" val="98310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USUALLY faster than linear search</a:t>
            </a:r>
          </a:p>
        </p:txBody>
      </p:sp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85925"/>
            <a:ext cx="3009900" cy="3378200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113608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8174" y="3185925"/>
            <a:ext cx="5781603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root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 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==x: return 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90600" y="1613043"/>
            <a:ext cx="11136086" cy="4716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case: T(n) = 3 + T(n/2), which we just saw is O(log n)</a:t>
            </a:r>
          </a:p>
          <a:p>
            <a:r>
              <a:rPr lang="en-US" dirty="0"/>
              <a:t>Worst case: the tree is actually a linked list, which is O(n)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46975" y="2667755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O(log n)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4743390" y="266775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/>
              <a:t>O(n)</a:t>
            </a:r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2" y="3185925"/>
            <a:ext cx="1981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67" y="82193"/>
            <a:ext cx="10515600" cy="899578"/>
          </a:xfrm>
        </p:spPr>
        <p:txBody>
          <a:bodyPr/>
          <a:lstStyle/>
          <a:p>
            <a:r>
              <a:rPr lang="en-US" dirty="0"/>
              <a:t>Common recurrence relations / 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4625978"/>
                  </p:ext>
                </p:extLst>
              </p:nvPr>
            </p:nvGraphicFramePr>
            <p:xfrm>
              <a:off x="164386" y="947718"/>
              <a:ext cx="11846104" cy="548721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en-US" sz="2000" dirty="0"/>
                            <a:t>T(n-3)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(n-1) +</a:t>
                          </a:r>
                          <a:r>
                            <a:rPr lang="en-US" sz="2000" baseline="0" dirty="0"/>
                            <a:t> (n-2)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aseline="0" dirty="0"/>
                            <a:t>        = n(n-1)/2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+ 2T(n/2) =</a:t>
                          </a:r>
                          <a:endParaRPr lang="en-US" sz="2000" baseline="0" dirty="0"/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:r>
                            <a:rPr lang="en-US" sz="2000" dirty="0"/>
                            <a:t>n + 2(n/2)</a:t>
                          </a:r>
                          <a:r>
                            <a:rPr lang="en-US" sz="2000" baseline="0" dirty="0"/>
                            <a:t> + 2T(n/4)</a:t>
                          </a:r>
                          <a:endParaRPr lang="en-US" sz="2000" dirty="0"/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+ 2n/2 +</a:t>
                          </a:r>
                          <a:r>
                            <a:rPr lang="en-US" sz="2000" baseline="0" dirty="0"/>
                            <a:t> 4n/4 + 8T(n/8)</a:t>
                          </a:r>
                        </a:p>
                        <a:p>
                          <a:r>
                            <a:rPr lang="en-US" sz="2000" baseline="0" dirty="0"/>
                            <a:t>       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0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sup>
                                <m:e>
                                  <m:r>
                                    <a:rPr lang="en-US" sz="20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:r>
                            <a:rPr lang="en-US" sz="2000" baseline="0" dirty="0"/>
                            <a:t>n log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94625978"/>
                  </p:ext>
                </p:extLst>
              </p:nvPr>
            </p:nvGraphicFramePr>
            <p:xfrm>
              <a:off x="164386" y="947718"/>
              <a:ext cx="11846104" cy="548721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1359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322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794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0274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Recurrence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Expanded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</a:t>
                          </a:r>
                          <a:r>
                            <a:rPr lang="en-US" sz="2000" dirty="0"/>
                            <a:t>T(n-3) = 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Process one item then </a:t>
                          </a:r>
                          <a:r>
                            <a:rPr lang="en-US" sz="2000" baseline="0" dirty="0"/>
                            <a:t>rest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T(n-1)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62136" r="-131024" b="-314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034" t="-62136" r="-275000" b="-314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Looping through all </a:t>
                          </a:r>
                          <a:r>
                            <a:rPr lang="en-US" sz="2000" i="1" dirty="0"/>
                            <a:t>n</a:t>
                          </a:r>
                          <a:r>
                            <a:rPr lang="en-US" sz="2000" dirty="0"/>
                            <a:t> items,</a:t>
                          </a:r>
                          <a:r>
                            <a:rPr lang="en-US" sz="2000" baseline="0" dirty="0"/>
                            <a:t> eliminating one from consideration each pass over items or nested loops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1 +</a:t>
                          </a:r>
                          <a:r>
                            <a:rPr lang="en-US" sz="2000" baseline="0" dirty="0"/>
                            <a:t> 1 + 1 + T(n/8) = log 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doing 1 operation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 + 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T(n) = 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en-US" sz="2000" dirty="0"/>
                            <a:t>T(n/8) =</a:t>
                          </a:r>
                        </a:p>
                        <a:p>
                          <a:r>
                            <a:rPr lang="en-US" sz="2000" dirty="0"/>
                            <a:t>       </a:t>
                          </a:r>
                          <a:r>
                            <a:rPr lang="en-US" sz="2000" baseline="0" dirty="0"/>
                            <a:t> = </a:t>
                          </a:r>
                          <a:r>
                            <a:rPr lang="en-US" sz="2000" dirty="0"/>
                            <a:t>n + n/2 +</a:t>
                          </a:r>
                          <a:r>
                            <a:rPr lang="en-US" sz="2000" baseline="0" dirty="0"/>
                            <a:t> n/4 + </a:t>
                          </a:r>
                          <a:r>
                            <a:rPr lang="mr-IN" sz="2000" baseline="0" dirty="0"/>
                            <a:t>…</a:t>
                          </a:r>
                          <a:r>
                            <a:rPr lang="en-US" sz="2000" baseline="0" dirty="0"/>
                            <a:t> + 2 + 1</a:t>
                          </a:r>
                        </a:p>
                        <a:p>
                          <a:r>
                            <a:rPr lang="en-US" sz="2000" baseline="0" dirty="0"/>
                            <a:t>        = n(1 + ½ + ¼ + …)</a:t>
                          </a:r>
                        </a:p>
                        <a:p>
                          <a:r>
                            <a:rPr lang="en-US" sz="2000" baseline="0" dirty="0"/>
                            <a:t>        =</a:t>
                          </a:r>
                          <a:r>
                            <a:rPr lang="en-US" sz="2000" dirty="0"/>
                            <a:t> n *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examine </a:t>
                          </a:r>
                          <a:r>
                            <a:rPr lang="en-US" sz="2000" i="1" baseline="0" dirty="0"/>
                            <a:t>n</a:t>
                          </a:r>
                          <a:r>
                            <a:rPr lang="en-US" sz="2000" baseline="0" dirty="0"/>
                            <a:t> items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7972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T(n) = n+2T(n/2)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602" t="-299083" r="-131024" b="-51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Divide and conquer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 err="1"/>
                            <a:t>algs</a:t>
                          </a:r>
                          <a:r>
                            <a:rPr lang="en-US" sz="2000" baseline="0" dirty="0"/>
                            <a:t>. </a:t>
                          </a:r>
                          <a:r>
                            <a:rPr lang="en-US" sz="2000" dirty="0"/>
                            <a:t>Cut amount</a:t>
                          </a:r>
                          <a:r>
                            <a:rPr lang="en-US" sz="2000" baseline="0" dirty="0"/>
                            <a:t> of work in half each iteration, but process both halves, the combine results in linear time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359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7455624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8931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 in sorted array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41438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2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i="1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dirty="0" err="1"/>
                            <a:t>nxn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7455624"/>
                  </p:ext>
                </p:extLst>
              </p:nvPr>
            </p:nvGraphicFramePr>
            <p:xfrm>
              <a:off x="328772" y="214614"/>
              <a:ext cx="11527605" cy="59131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898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03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073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Complexity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Scenario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aseline="0" dirty="0">
                              <a:solidFill>
                                <a:srgbClr val="0070C0"/>
                              </a:solidFill>
                            </a:rPr>
                            <a:t>Sample operations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O(1)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Perform constant number of ops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Hashtable</a:t>
                          </a:r>
                          <a:r>
                            <a:rPr lang="en-US" sz="2200" dirty="0"/>
                            <a:t> lookup, access a[</a:t>
                          </a:r>
                          <a:r>
                            <a:rPr lang="en-US" sz="2200" dirty="0" err="1"/>
                            <a:t>i</a:t>
                          </a:r>
                          <a:r>
                            <a:rPr lang="en-US" sz="2200" dirty="0"/>
                            <a:t>], insert-after node in linked list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Process one item then </a:t>
                          </a:r>
                          <a:r>
                            <a:rPr lang="en-US" sz="2200" baseline="0" dirty="0"/>
                            <a:t>rest of items</a:t>
                          </a:r>
                          <a:r>
                            <a:rPr lang="en-US" sz="2200" dirty="0"/>
                            <a:t>; or, cut amount</a:t>
                          </a:r>
                          <a:r>
                            <a:rPr lang="en-US" sz="2200" baseline="0" dirty="0"/>
                            <a:t> of work in half each iteration, but examine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Linear</a:t>
                          </a:r>
                          <a:r>
                            <a:rPr lang="en-US" sz="2200" baseline="0" dirty="0"/>
                            <a:t> search, zero an array, max, sum array, merge two sorted lists, insert into array, bucket sort, find median in sorted array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1" t="-241379" r="-510738" b="-20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Looping through all </a:t>
                          </a:r>
                          <a:r>
                            <a:rPr lang="en-US" sz="2200" i="1" dirty="0"/>
                            <a:t>n</a:t>
                          </a:r>
                          <a:r>
                            <a:rPr lang="en-US" sz="2200" dirty="0"/>
                            <a:t> items,</a:t>
                          </a:r>
                          <a:r>
                            <a:rPr lang="en-US" sz="2200" baseline="0" dirty="0"/>
                            <a:t> eliminating one from consideration each pass over the data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/>
                            <a:t>Touch all </a:t>
                          </a:r>
                          <a:r>
                            <a:rPr lang="en-US" sz="2200" dirty="0" err="1"/>
                            <a:t>elems</a:t>
                          </a:r>
                          <a:r>
                            <a:rPr lang="en-US" sz="2200" dirty="0"/>
                            <a:t> of </a:t>
                          </a:r>
                          <a:r>
                            <a:rPr lang="en-US" sz="2200" dirty="0" err="1"/>
                            <a:t>nxn</a:t>
                          </a:r>
                          <a:r>
                            <a:rPr lang="en-US" sz="2200" dirty="0"/>
                            <a:t> matrix, bubble sort, worst-case quicksort,</a:t>
                          </a:r>
                          <a:r>
                            <a:rPr lang="en-US" sz="2200" baseline="0" dirty="0"/>
                            <a:t> process all pairs of </a:t>
                          </a:r>
                          <a:r>
                            <a:rPr lang="en-US" sz="2200" i="1" baseline="0" dirty="0"/>
                            <a:t>n</a:t>
                          </a:r>
                          <a:r>
                            <a:rPr lang="en-US" sz="2200" baseline="0" dirty="0"/>
                            <a:t> items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doing 1 operation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Binary</a:t>
                          </a:r>
                          <a:r>
                            <a:rPr lang="en-US" sz="2200" baseline="0" dirty="0"/>
                            <a:t> search, search in binary search tree (BST), add to BST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32560">
                    <a:tc>
                      <a:txBody>
                        <a:bodyPr/>
                        <a:lstStyle/>
                        <a:p>
                          <a:r>
                            <a:rPr lang="en-US" sz="2200" i="1" dirty="0"/>
                            <a:t>O(n log 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Divide and conquer</a:t>
                          </a:r>
                          <a:r>
                            <a:rPr lang="en-US" sz="2200" baseline="0" dirty="0"/>
                            <a:t> </a:t>
                          </a:r>
                          <a:r>
                            <a:rPr lang="en-US" sz="2200" baseline="0" dirty="0" err="1"/>
                            <a:t>algs</a:t>
                          </a:r>
                          <a:r>
                            <a:rPr lang="en-US" sz="2200" baseline="0" dirty="0"/>
                            <a:t>. </a:t>
                          </a:r>
                          <a:r>
                            <a:rPr lang="en-US" sz="2200" dirty="0"/>
                            <a:t>Cut amount</a:t>
                          </a:r>
                          <a:r>
                            <a:rPr lang="en-US" sz="2200" baseline="0" dirty="0"/>
                            <a:t> of work in half each iteration, but process both halves, the combine results in linear time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Average quicksort,</a:t>
                          </a:r>
                          <a:r>
                            <a:rPr lang="en-US" sz="2200" baseline="0" dirty="0"/>
                            <a:t> m</a:t>
                          </a:r>
                          <a:r>
                            <a:rPr lang="en-US" sz="2200" dirty="0"/>
                            <a:t>erge sort,</a:t>
                          </a:r>
                          <a:r>
                            <a:rPr lang="en-US" sz="2200" baseline="0" dirty="0"/>
                            <a:t> median by sorting/picking middle item</a:t>
                          </a:r>
                          <a:endParaRPr lang="en-US" sz="2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88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194" y="1584251"/>
            <a:ext cx="6230680" cy="4592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unit of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key size indicator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</a:t>
            </a:r>
            <a:r>
              <a:rPr lang="en-US" i="1" dirty="0"/>
              <a:t>T(n)</a:t>
            </a:r>
            <a:r>
              <a:rPr lang="en-US" dirty="0"/>
              <a:t> to closed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O(n)</a:t>
            </a:r>
            <a:r>
              <a:rPr lang="en-US" dirty="0"/>
              <a:t> is asymptotic behavior of </a:t>
            </a:r>
            <a:r>
              <a:rPr lang="en-US" i="1" dirty="0"/>
              <a:t>T(n)</a:t>
            </a:r>
          </a:p>
        </p:txBody>
      </p:sp>
      <p:pic>
        <p:nvPicPr>
          <p:cNvPr id="5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89E26195-32A5-8947-9B3F-69D56DF6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0890"/>
            <a:ext cx="4635795" cy="565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63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34D374-5320-4145-BA34-480D08FD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102" cy="1325563"/>
          </a:xfrm>
        </p:spPr>
        <p:txBody>
          <a:bodyPr/>
          <a:lstStyle/>
          <a:p>
            <a:r>
              <a:rPr lang="en-US" dirty="0"/>
              <a:t>Compute </a:t>
            </a:r>
            <a:r>
              <a:rPr lang="en-US"/>
              <a:t>complexity following our process</a:t>
            </a:r>
            <a:endParaRPr lang="en-US" dirty="0"/>
          </a:p>
        </p:txBody>
      </p:sp>
      <p:pic>
        <p:nvPicPr>
          <p:cNvPr id="7" name="Picture 2" descr="https://lh3.googleusercontent.com/pC-xbYi4YyCdIwStmMLYOrC57cJvhfay3LtVNppjL-pcI-SjsZH_NAupcNP4aIJ095OnoQt69uYry1Zs3ugLFaiyF6SscNIvT0x7ABezAGPCQ7uaEu0GCrlEd956ieuMwDGXRQhbUA">
            <a:extLst>
              <a:ext uri="{FF2B5EF4-FFF2-40B4-BE49-F238E27FC236}">
                <a16:creationId xmlns:a16="http://schemas.microsoft.com/office/drawing/2014/main" id="{147A959E-36AB-5C40-8121-13A94329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81" y="1399705"/>
            <a:ext cx="4214040" cy="51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n (closed form)</a:t>
                </a:r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  <a:endParaRPr lang="en-US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D0C1CC8-2EBD-9943-A6A5-E895FF13A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0194" y="1584251"/>
                <a:ext cx="6049927" cy="4592712"/>
              </a:xfrm>
              <a:blipFill>
                <a:blip r:embed="rId3"/>
                <a:stretch>
                  <a:fillRect l="-1677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71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complexities for these too</a:t>
            </a:r>
          </a:p>
        </p:txBody>
      </p:sp>
      <p:pic>
        <p:nvPicPr>
          <p:cNvPr id="5" name="Picture 4" descr="https://lh5.googleusercontent.com/mhfYHVJKRx-I9OR5jYKT9Qry9-uzI_PtiNBMDlqnQ3SQJfqrxceyBcmcIB0fj5ReBh-C5n8tj9-jlDqt_2s5vs9dmWAdEDTmjPEoSSOHZTZq1AQl2iNPs5S5qBq8AmEQBscOuuhS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3"/>
            <a:ext cx="3889285" cy="47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unit of work: assignment, addition</a:t>
                </a:r>
              </a:p>
              <a:p>
                <a:r>
                  <a:rPr lang="en-US" dirty="0"/>
                  <a:t>Identify key size indicator: n</a:t>
                </a:r>
                <a:endParaRPr lang="en-US" i="1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:r>
                  <a:rPr lang="en-US" i="1" dirty="0"/>
                  <a:t>n(n+1) / 2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n^2 + </a:t>
                </a:r>
                <a:r>
                  <a:rPr lang="en-US" i="1" dirty="0"/>
                  <a:t>n^2/2 + n/2 = 3/2n^2 + n/2</a:t>
                </a:r>
                <a:endParaRPr lang="en-US" dirty="0"/>
              </a:p>
              <a:p>
                <a:r>
                  <a:rPr lang="en-US" i="1" dirty="0"/>
                  <a:t>O(n^2)</a:t>
                </a:r>
                <a:r>
                  <a:rPr lang="en-US" dirty="0"/>
                  <a:t> asymptotic behavior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8E4EF7-E22A-9649-9064-5B712D8F3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4772" y="1584251"/>
                <a:ext cx="6645349" cy="4592712"/>
              </a:xfrm>
              <a:blipFill>
                <a:blip r:embed="rId3"/>
                <a:stretch>
                  <a:fillRect l="-1527" t="-3039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B53ACD-6AAA-2D4D-B544-BA2C8042BE07}"/>
              </a:ext>
            </a:extLst>
          </p:cNvPr>
          <p:cNvSpPr/>
          <p:nvPr/>
        </p:nvSpPr>
        <p:spPr>
          <a:xfrm>
            <a:off x="717605" y="6344373"/>
            <a:ext cx="7345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/>
              <a:t>lines 8, 9: hallmark of matrix upper/lower triangle iteration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6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6954-E8E8-4F4B-920F-70935ED9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BDF8-7A8C-BD42-A359-86B4396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O(…) is (tight) upper-bound on work done for given input size</a:t>
            </a:r>
          </a:p>
          <a:p>
            <a:r>
              <a:rPr lang="en-US" dirty="0"/>
              <a:t>Independent of machine, language, algorithm details</a:t>
            </a:r>
          </a:p>
          <a:p>
            <a:r>
              <a:rPr lang="en-US" dirty="0"/>
              <a:t>Process: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Identify unit of work, key size indicator</a:t>
            </a:r>
            <a:endParaRPr lang="en-US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</a:t>
            </a:r>
            <a:r>
              <a:rPr lang="mr-IN" dirty="0"/>
              <a:t>…</a:t>
            </a:r>
            <a:r>
              <a:rPr lang="en-US" dirty="0"/>
              <a:t> then find closed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asymptotic behavior of </a:t>
            </a:r>
            <a:r>
              <a:rPr lang="en-US" i="1" dirty="0"/>
              <a:t>T(n)</a:t>
            </a:r>
            <a:r>
              <a:rPr lang="en-US" dirty="0"/>
              <a:t> to get complexity</a:t>
            </a:r>
          </a:p>
        </p:txBody>
      </p:sp>
    </p:spTree>
    <p:extLst>
      <p:ext uri="{BB962C8B-B14F-4D97-AF65-F5344CB8AC3E}">
        <p14:creationId xmlns:p14="http://schemas.microsoft.com/office/powerpoint/2010/main" val="98245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EBC6-4BD2-BC44-A1AC-AF91420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1" y="365125"/>
            <a:ext cx="10847799" cy="1325563"/>
          </a:xfrm>
        </p:spPr>
        <p:txBody>
          <a:bodyPr/>
          <a:lstStyle/>
          <a:p>
            <a:r>
              <a:rPr lang="en-US" dirty="0"/>
              <a:t>Why can’t we just time program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806C-58D4-C149-BBDA-6F730B8C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01" y="1805076"/>
            <a:ext cx="11155167" cy="4351338"/>
          </a:xfrm>
        </p:spPr>
        <p:txBody>
          <a:bodyPr/>
          <a:lstStyle/>
          <a:p>
            <a:r>
              <a:rPr lang="en-US" dirty="0"/>
              <a:t>Execution time is a single snapshot that includes:</a:t>
            </a:r>
          </a:p>
          <a:p>
            <a:pPr lvl="1"/>
            <a:r>
              <a:rPr lang="en-US" dirty="0"/>
              <a:t>Choice of specific data structure(s) and algorithm(s)</a:t>
            </a:r>
          </a:p>
          <a:p>
            <a:pPr lvl="1"/>
            <a:r>
              <a:rPr lang="en-US" dirty="0"/>
              <a:t>Machine processor speed, memory bandwidth, possibly disk speed</a:t>
            </a:r>
          </a:p>
          <a:p>
            <a:pPr lvl="1"/>
            <a:r>
              <a:rPr lang="en-US" dirty="0"/>
              <a:t>Implementation language (in)efficiency (e.g., Python vs C)</a:t>
            </a:r>
          </a:p>
          <a:p>
            <a:pPr lvl="1"/>
            <a:r>
              <a:rPr lang="en-US" dirty="0"/>
              <a:t>One possible input (is it the best or worst-case scenario?)</a:t>
            </a:r>
          </a:p>
          <a:p>
            <a:pPr lvl="1"/>
            <a:r>
              <a:rPr lang="en-US" dirty="0"/>
              <a:t>One possible input size</a:t>
            </a:r>
          </a:p>
          <a:p>
            <a:r>
              <a:rPr lang="en-US" dirty="0"/>
              <a:t>And, we have to actually implement an algorithm in order to time it</a:t>
            </a:r>
          </a:p>
          <a:p>
            <a:r>
              <a:rPr lang="en-US" dirty="0"/>
              <a:t>(Measuring exec time is still useful)</a:t>
            </a:r>
          </a:p>
        </p:txBody>
      </p:sp>
    </p:spTree>
    <p:extLst>
      <p:ext uri="{BB962C8B-B14F-4D97-AF65-F5344CB8AC3E}">
        <p14:creationId xmlns:p14="http://schemas.microsoft.com/office/powerpoint/2010/main" val="24392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complexity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analysis encapsulates an algorithm’s performance across a wide variety of inputs and input sizes,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In a sense, complexity analysis predicts future performance of your algorithm as, say, your company grows and the number of users on your website gets larger (be afraid of non-linear </a:t>
            </a:r>
            <a:r>
              <a:rPr lang="en-US" dirty="0" err="1"/>
              <a:t>alg’s</a:t>
            </a:r>
            <a:r>
              <a:rPr lang="en-US" dirty="0"/>
              <a:t>)</a:t>
            </a:r>
          </a:p>
          <a:p>
            <a:r>
              <a:rPr lang="en-US" dirty="0"/>
              <a:t>We can compare performance of two algorithms without having to implement them</a:t>
            </a:r>
          </a:p>
          <a:p>
            <a:r>
              <a:rPr lang="en-US" dirty="0"/>
              <a:t>Comparisons are independent of machine speed, implementation language, and any optimization work done by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6038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vs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measures the amount of storage necessary to execute an algorithm as a function of input size</a:t>
            </a:r>
          </a:p>
          <a:p>
            <a:r>
              <a:rPr lang="en-US" dirty="0"/>
              <a:t>Time complexity measures the amount of time necessary to execute an algorithm as a function of input size</a:t>
            </a:r>
          </a:p>
          <a:p>
            <a:r>
              <a:rPr lang="en-US" dirty="0"/>
              <a:t>There is often a trade-off between using more memory and increasing speed</a:t>
            </a:r>
          </a:p>
          <a:p>
            <a:r>
              <a:rPr lang="en-US" dirty="0"/>
              <a:t>Be aware that space complexity is a thing, but we will focus on time complexity in this class</a:t>
            </a:r>
          </a:p>
        </p:txBody>
      </p:sp>
    </p:spTree>
    <p:extLst>
      <p:ext uri="{BB962C8B-B14F-4D97-AF65-F5344CB8AC3E}">
        <p14:creationId xmlns:p14="http://schemas.microsoft.com/office/powerpoint/2010/main" val="173242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not exec time, what do we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count fundamental operations of work; e.g., comparisons, floating-point operations, visiting nodes, traversing edges, swapping array elements, …</a:t>
            </a:r>
          </a:p>
          <a:p>
            <a:r>
              <a:rPr lang="en-US" dirty="0"/>
              <a:t>For example, in sorting, we (usually) count the number of comparisons required to sort </a:t>
            </a:r>
            <a:r>
              <a:rPr lang="en-US" i="1" dirty="0"/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Of primary interest is growth: how many more operations are required for each increase in input size</a:t>
            </a:r>
          </a:p>
          <a:p>
            <a:r>
              <a:rPr lang="en-US" dirty="0"/>
              <a:t>If it takes 2 operations for input of size 2, how many operations are needed for input of size 3? Is it 2, 3, 4, 8, or worse?</a:t>
            </a:r>
          </a:p>
          <a:p>
            <a:r>
              <a:rPr lang="en-US" dirty="0"/>
              <a:t>Define </a:t>
            </a:r>
            <a:r>
              <a:rPr lang="en-US" i="1" dirty="0"/>
              <a:t>T(n)</a:t>
            </a:r>
            <a:r>
              <a:rPr lang="en-US" dirty="0"/>
              <a:t> = total operations required to operate on size </a:t>
            </a:r>
            <a:r>
              <a:rPr lang="en-US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5880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count memory accesses (memory is slow) and floating-point additions</a:t>
                </a:r>
              </a:p>
              <a:p>
                <a:r>
                  <a:rPr lang="en-US" dirty="0"/>
                  <a:t>Charge 2 operations to a single element for each iteration </a:t>
                </a:r>
                <a:br>
                  <a:rPr lang="en-US" dirty="0"/>
                </a:br>
                <a:r>
                  <a:rPr lang="en-US" dirty="0"/>
                  <a:t>(it’s like accounting, charging work to input elements)</a:t>
                </a:r>
              </a:p>
              <a:p>
                <a:r>
                  <a:rPr lang="en-US" i="1" dirty="0"/>
                  <a:t>T(n)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mr-IN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mr-IN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</m:oMath>
                </a14:m>
                <a:r>
                  <a:rPr lang="en-US" dirty="0"/>
                  <a:t> = 2</a:t>
                </a:r>
                <a:r>
                  <a:rPr lang="en-US" i="1" dirty="0"/>
                  <a:t>n</a:t>
                </a:r>
                <a:r>
                  <a:rPr lang="en-US" dirty="0"/>
                  <a:t> which gives us great performance info!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764379" y="4210331"/>
            <a:ext cx="363705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 = 0.0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n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range(n):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s = s +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7D8E4-640D-034B-8DB9-591B8CADE569}"/>
              </a:ext>
            </a:extLst>
          </p:cNvPr>
          <p:cNvCxnSpPr>
            <a:cxnSpLocks/>
          </p:cNvCxnSpPr>
          <p:nvPr/>
        </p:nvCxnSpPr>
        <p:spPr>
          <a:xfrm flipV="1">
            <a:off x="5762090" y="5779991"/>
            <a:ext cx="0" cy="47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66EEE-5D36-A345-A2EF-6D83F45A2E43}"/>
              </a:ext>
            </a:extLst>
          </p:cNvPr>
          <p:cNvCxnSpPr>
            <a:cxnSpLocks/>
          </p:cNvCxnSpPr>
          <p:nvPr/>
        </p:nvCxnSpPr>
        <p:spPr>
          <a:xfrm flipV="1">
            <a:off x="6347717" y="5779991"/>
            <a:ext cx="0" cy="47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1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353333"/>
            <a:ext cx="10515600" cy="1325563"/>
          </a:xfrm>
        </p:spPr>
        <p:txBody>
          <a:bodyPr/>
          <a:lstStyle/>
          <a:p>
            <a:r>
              <a:rPr lang="en-US" dirty="0"/>
              <a:t>Sample execution times for T(n)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228" y="6444343"/>
            <a:ext cx="7053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http://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cooervo.github.io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/Algorithms-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DataStructures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BigONotation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index.html</a:t>
            </a:r>
            <a:r>
              <a:rPr lang="en-US" sz="14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8E5869-3B0F-364D-B5D0-38809B660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53" y="777660"/>
            <a:ext cx="11986581" cy="5232721"/>
          </a:xfrm>
        </p:spPr>
      </p:pic>
    </p:spTree>
    <p:extLst>
      <p:ext uri="{BB962C8B-B14F-4D97-AF65-F5344CB8AC3E}">
        <p14:creationId xmlns:p14="http://schemas.microsoft.com/office/powerpoint/2010/main" val="135300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5" y="53748"/>
            <a:ext cx="10515600" cy="1325563"/>
          </a:xfrm>
        </p:spPr>
        <p:txBody>
          <a:bodyPr/>
          <a:lstStyle/>
          <a:p>
            <a:r>
              <a:rPr lang="en-US" dirty="0"/>
              <a:t>Graphical view of growth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34" y="1129402"/>
            <a:ext cx="7780066" cy="5103177"/>
          </a:xfrm>
        </p:spPr>
      </p:pic>
      <p:sp>
        <p:nvSpPr>
          <p:cNvPr id="5" name="Rectangle 4"/>
          <p:cNvSpPr/>
          <p:nvPr/>
        </p:nvSpPr>
        <p:spPr>
          <a:xfrm>
            <a:off x="217715" y="641849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From https://</a:t>
            </a:r>
            <a:r>
              <a:rPr lang="en-US" sz="1200" dirty="0" err="1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medium.freecodecamp.org</a:t>
            </a:r>
            <a:r>
              <a:rPr lang="en-US" sz="1200" dirty="0">
                <a:solidFill>
                  <a:srgbClr val="657B83"/>
                </a:solidFill>
                <a:latin typeface="Arial" charset="0"/>
                <a:ea typeface="Arial" charset="0"/>
                <a:cs typeface="Arial" charset="0"/>
              </a:rPr>
              <a:t>/my-first-foray-into-technology-c5b6e83fe8f1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33B1FC-635B-8F4E-85CC-FCA413E3306C}"/>
              </a:ext>
            </a:extLst>
          </p:cNvPr>
          <p:cNvCxnSpPr>
            <a:cxnSpLocks/>
          </p:cNvCxnSpPr>
          <p:nvPr/>
        </p:nvCxnSpPr>
        <p:spPr>
          <a:xfrm flipH="1">
            <a:off x="9431677" y="4643919"/>
            <a:ext cx="369869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E58F9E-FD17-A741-A436-225BF15608B5}"/>
              </a:ext>
            </a:extLst>
          </p:cNvPr>
          <p:cNvSpPr txBox="1"/>
          <p:nvPr/>
        </p:nvSpPr>
        <p:spPr>
          <a:xfrm>
            <a:off x="9801546" y="4182254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keep</a:t>
            </a:r>
          </a:p>
          <a:p>
            <a:r>
              <a:rPr lang="en-US" dirty="0"/>
              <a:t>your complexity</a:t>
            </a:r>
          </a:p>
          <a:p>
            <a:r>
              <a:rPr lang="en-US" dirty="0"/>
              <a:t>at or below O(n 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D17CDA-61BB-6A4A-9E4A-AB507320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677" y="2334442"/>
            <a:ext cx="1701800" cy="1181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B2E80-75C7-644A-B41D-9C907B13A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526" y="2003247"/>
            <a:ext cx="184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1890D83-0EDB-0344-9960-05D24403A98A}" vid="{5EE6E87F-EF31-BD4F-A3EB-C2CA713BC8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1085</TotalTime>
  <Words>3037</Words>
  <Application>Microsoft Macintosh PowerPoint</Application>
  <PresentationFormat>Widescreen</PresentationFormat>
  <Paragraphs>318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Mangal</vt:lpstr>
      <vt:lpstr>Monaco</vt:lpstr>
      <vt:lpstr>Office Theme</vt:lpstr>
      <vt:lpstr>Algorithm Complexity</vt:lpstr>
      <vt:lpstr>Reasons to study algorithm complexity</vt:lpstr>
      <vt:lpstr>Why can’t we just time program execution?</vt:lpstr>
      <vt:lpstr>Algorithm complexity to the rescue</vt:lpstr>
      <vt:lpstr>Space vs time complexity</vt:lpstr>
      <vt:lpstr>If not exec time, what do we measure?</vt:lpstr>
      <vt:lpstr>Array sum example</vt:lpstr>
      <vt:lpstr>Sample execution times for T(n)</vt:lpstr>
      <vt:lpstr>Graphical view of growth</vt:lpstr>
      <vt:lpstr>We care about asymptotic behavior</vt:lpstr>
      <vt:lpstr>Process</vt:lpstr>
      <vt:lpstr>Tips</vt:lpstr>
      <vt:lpstr>What is the maximum amount of work?</vt:lpstr>
      <vt:lpstr>Nested loop examples</vt:lpstr>
      <vt:lpstr>Recursive algorithms are trickier</vt:lpstr>
      <vt:lpstr>Linear search</vt:lpstr>
      <vt:lpstr>Don’t count lines of code, count operations</vt:lpstr>
      <vt:lpstr>Don’t count lines of code</vt:lpstr>
      <vt:lpstr>PowerPoint Presentation</vt:lpstr>
      <vt:lpstr>PowerPoint Presentation</vt:lpstr>
      <vt:lpstr>Careful of loop iteration step size</vt:lpstr>
      <vt:lpstr>Complexity of binary search trees (BST)</vt:lpstr>
      <vt:lpstr>USUALLY faster than linear search</vt:lpstr>
      <vt:lpstr>Common recurrence relations / big O</vt:lpstr>
      <vt:lpstr>PowerPoint Presentation</vt:lpstr>
      <vt:lpstr>Compute complexity following our process</vt:lpstr>
      <vt:lpstr>Compute complexity following our process</vt:lpstr>
      <vt:lpstr>Compute complexities for these too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Complexity</dc:title>
  <dc:creator>Microsoft Office User</dc:creator>
  <cp:lastModifiedBy>Microsoft Office User</cp:lastModifiedBy>
  <cp:revision>186</cp:revision>
  <cp:lastPrinted>2019-01-30T19:30:32Z</cp:lastPrinted>
  <dcterms:created xsi:type="dcterms:W3CDTF">2019-01-21T17:36:43Z</dcterms:created>
  <dcterms:modified xsi:type="dcterms:W3CDTF">2020-02-05T22:18:47Z</dcterms:modified>
</cp:coreProperties>
</file>