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91" r:id="rId5"/>
    <p:sldId id="306" r:id="rId6"/>
    <p:sldId id="307" r:id="rId7"/>
    <p:sldId id="295" r:id="rId8"/>
    <p:sldId id="292" r:id="rId9"/>
    <p:sldId id="296" r:id="rId10"/>
    <p:sldId id="297" r:id="rId11"/>
    <p:sldId id="298" r:id="rId12"/>
    <p:sldId id="300" r:id="rId13"/>
    <p:sldId id="301" r:id="rId14"/>
    <p:sldId id="299" r:id="rId15"/>
    <p:sldId id="294" r:id="rId16"/>
    <p:sldId id="303" r:id="rId17"/>
    <p:sldId id="302" r:id="rId18"/>
    <p:sldId id="304" r:id="rId19"/>
    <p:sldId id="305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2"/>
    <p:restoredTop sz="94740"/>
  </p:normalViewPr>
  <p:slideViewPr>
    <p:cSldViewPr snapToGrid="0" snapToObjects="1">
      <p:cViewPr varScale="1">
        <p:scale>
          <a:sx n="131" d="100"/>
          <a:sy n="131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/>
              <a:t>Problem-solving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For small interview questions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Requisite mathematician joke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/>
              <a:t>A </a:t>
            </a:r>
            <a:r>
              <a:rPr lang="en-US" i="1" dirty="0" smtClean="0"/>
              <a:t>physicist </a:t>
            </a:r>
            <a:r>
              <a:rPr lang="en-US" i="1" dirty="0"/>
              <a:t>and a mathematician are sitting in a faculty lounge. Suddenly, the coffee machine catches on fire. The physicist grabs a bucket and </a:t>
            </a:r>
            <a:r>
              <a:rPr lang="en-US" i="1" dirty="0" smtClean="0"/>
              <a:t>leaps </a:t>
            </a:r>
            <a:r>
              <a:rPr lang="en-US" i="1" dirty="0"/>
              <a:t>towards the sink, fills the bucket with </a:t>
            </a:r>
            <a:r>
              <a:rPr lang="en-US" i="1" dirty="0" smtClean="0"/>
              <a:t>water, </a:t>
            </a:r>
            <a:r>
              <a:rPr lang="en-US" i="1" dirty="0"/>
              <a:t>and puts out the </a:t>
            </a:r>
            <a:r>
              <a:rPr lang="en-US" i="1" dirty="0" smtClean="0"/>
              <a:t>fire.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Second </a:t>
            </a:r>
            <a:r>
              <a:rPr lang="en-US" i="1" dirty="0"/>
              <a:t>day, the same two sit in the same lounge. Again, the coffee machine catches on fire. This time, the mathematician stands up, gets a bucket, hands the bucket to the physicist, </a:t>
            </a:r>
            <a:r>
              <a:rPr lang="en-US" i="1" dirty="0" smtClean="0"/>
              <a:t>thus, </a:t>
            </a:r>
            <a:r>
              <a:rPr lang="en-US" i="1" dirty="0"/>
              <a:t>reducing the problem to </a:t>
            </a:r>
            <a:r>
              <a:rPr lang="en-US" i="1" dirty="0" smtClean="0"/>
              <a:t>one with a known solution</a:t>
            </a:r>
            <a:r>
              <a:rPr lang="en-US" dirty="0" smtClean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4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“solve”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b="1" dirty="0" smtClean="0"/>
              <a:t>Explore</a:t>
            </a:r>
          </a:p>
          <a:p>
            <a:pPr lvl="1"/>
            <a:r>
              <a:rPr lang="en-US" dirty="0"/>
              <a:t>Look at the input-output example and imagine how you can manually operate on the input to get the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Attempt </a:t>
            </a:r>
            <a:r>
              <a:rPr lang="en-US" dirty="0"/>
              <a:t>any manual sequence of operations that appears to be in the right direction, even if you know it's not quite </a:t>
            </a:r>
            <a:r>
              <a:rPr lang="en-US" dirty="0" smtClean="0"/>
              <a:t>right</a:t>
            </a:r>
          </a:p>
          <a:p>
            <a:pPr lvl="1"/>
            <a:r>
              <a:rPr lang="en-US" dirty="0" smtClean="0"/>
              <a:t>Exploration </a:t>
            </a:r>
            <a:r>
              <a:rPr lang="en-US" dirty="0"/>
              <a:t>helps you understand the problem and will trigger more questions, so ask </a:t>
            </a:r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6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b="1" dirty="0" smtClean="0"/>
              <a:t>Reduce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you reduce the problem to known solution by preprocessing the input a </a:t>
            </a:r>
            <a:r>
              <a:rPr lang="en-US" dirty="0" smtClean="0"/>
              <a:t>bit?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b="1" dirty="0" smtClean="0"/>
              <a:t>Reuse</a:t>
            </a:r>
            <a:endParaRPr lang="en-US" dirty="0"/>
          </a:p>
          <a:p>
            <a:pPr lvl="1"/>
            <a:r>
              <a:rPr lang="en-US" dirty="0" smtClean="0"/>
              <a:t>Look </a:t>
            </a:r>
            <a:r>
              <a:rPr lang="en-US" dirty="0"/>
              <a:t>for and reuse familiar programming patterns like vector sum, min</a:t>
            </a:r>
            <a:r>
              <a:rPr lang="en-US" dirty="0" smtClean="0"/>
              <a:t>, sort, </a:t>
            </a:r>
            <a:r>
              <a:rPr lang="en-US" dirty="0"/>
              <a:t>and </a:t>
            </a:r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to sort a list of numbers (slowly), repeatedly pull then delete the minimum value out of one array and add it to the end of another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 startAt="4"/>
            </a:pPr>
            <a:r>
              <a:rPr lang="en-US" b="1" dirty="0" smtClean="0"/>
              <a:t>Systematize</a:t>
            </a:r>
            <a:endParaRPr lang="en-US" dirty="0"/>
          </a:p>
          <a:p>
            <a:pPr lvl="1"/>
            <a:r>
              <a:rPr lang="en-US" dirty="0" smtClean="0"/>
              <a:t>Simplify </a:t>
            </a:r>
            <a:r>
              <a:rPr lang="en-US" dirty="0"/>
              <a:t>and organize the steps in your process as </a:t>
            </a:r>
            <a:r>
              <a:rPr lang="en-US" dirty="0" smtClean="0"/>
              <a:t>pseudo-code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your </a:t>
            </a:r>
            <a:r>
              <a:rPr lang="en-US" dirty="0" smtClean="0"/>
              <a:t>algorithm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0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“solve”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 startAt="5"/>
            </a:pPr>
            <a:r>
              <a:rPr lang="en-US" b="1" dirty="0" smtClean="0"/>
              <a:t>Verify algorithm / process</a:t>
            </a:r>
            <a:endParaRPr lang="en-US" dirty="0"/>
          </a:p>
          <a:p>
            <a:pPr lvl="1"/>
            <a:r>
              <a:rPr lang="en-US" dirty="0" smtClean="0"/>
              <a:t>Check </a:t>
            </a:r>
            <a:r>
              <a:rPr lang="en-US" dirty="0"/>
              <a:t>that your algorithm solves the main problem and the edge cases. Check your algorithm's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it's not good enough for the interviewer's constraints, identify the key loops or operations fundamental to your algorithm's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Iterate </a:t>
            </a:r>
            <a:r>
              <a:rPr lang="en-US" dirty="0"/>
              <a:t>on this problem-solving process to reduce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., can you get rid of a factor of </a:t>
            </a:r>
            <a:r>
              <a:rPr lang="en-US" i="1" dirty="0"/>
              <a:t>n</a:t>
            </a:r>
            <a:r>
              <a:rPr lang="en-US" dirty="0"/>
              <a:t> by converting a linear search to a hash table lookup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51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Translate your algorithm to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Write a function definition that takes your input as a parameter or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return value of your function will typically be the expected problem </a:t>
            </a:r>
            <a:r>
              <a:rPr lang="en-US" dirty="0" smtClean="0"/>
              <a:t>result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Write a main script that:</a:t>
            </a:r>
          </a:p>
          <a:p>
            <a:pPr lvl="1"/>
            <a:r>
              <a:rPr lang="en-US" dirty="0" smtClean="0"/>
              <a:t>acquires the data</a:t>
            </a:r>
          </a:p>
          <a:p>
            <a:pPr lvl="1"/>
            <a:r>
              <a:rPr lang="en-US" dirty="0" smtClean="0"/>
              <a:t>passes it to your function</a:t>
            </a:r>
          </a:p>
          <a:p>
            <a:pPr lvl="1"/>
            <a:r>
              <a:rPr lang="en-US" dirty="0" smtClean="0"/>
              <a:t>sends the results to the appropriate file or standard output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Translate </a:t>
            </a:r>
            <a:r>
              <a:rPr lang="en-US" dirty="0"/>
              <a:t>the algorithm steps into statements in your </a:t>
            </a:r>
            <a:r>
              <a:rPr lang="en-US" dirty="0" smtClean="0"/>
              <a:t>function (It's </a:t>
            </a:r>
            <a:r>
              <a:rPr lang="en-US" dirty="0"/>
              <a:t>okay if you create helper </a:t>
            </a:r>
            <a:r>
              <a:rPr lang="en-US" dirty="0" smtClean="0"/>
              <a:t>functions)</a:t>
            </a:r>
            <a:endParaRPr lang="en-US" dirty="0"/>
          </a:p>
        </p:txBody>
      </p:sp>
      <p:pic>
        <p:nvPicPr>
          <p:cNvPr id="4" name="Picture 2" descr="https://camo.githubusercontent.com/a77db9d1bb81d248a61f0a0eb52b9b045efc5b41/68747470733a2f2f696d6167652e6672656570696b2e636f6d2f667265652d70686f746f2f63726f707065642d766965772d6f662d68616e64732d747970696e672d6f6e2d6c6170746f705f313236322d33313936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643" y="262648"/>
            <a:ext cx="2346339" cy="156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Verify/test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your code on the representative examples you identified early on in this process</a:t>
            </a:r>
          </a:p>
          <a:p>
            <a:r>
              <a:rPr lang="en-US" dirty="0" smtClean="0"/>
              <a:t>Now, try some edge cases, which will likely break your code</a:t>
            </a:r>
          </a:p>
          <a:p>
            <a:r>
              <a:rPr lang="en-US" dirty="0" smtClean="0"/>
              <a:t>Go back to the algorithm and process design phase and alter it to handle the edge cases</a:t>
            </a:r>
          </a:p>
          <a:p>
            <a:r>
              <a:rPr lang="en-US" dirty="0" smtClean="0"/>
              <a:t>Translate the changes to code</a:t>
            </a:r>
          </a:p>
          <a:p>
            <a:r>
              <a:rPr lang="en-US" dirty="0" smtClean="0"/>
              <a:t>Verify that you did not break the representative examples and then test on the edge cases</a:t>
            </a:r>
          </a:p>
        </p:txBody>
      </p:sp>
    </p:spTree>
    <p:extLst>
      <p:ext uri="{BB962C8B-B14F-4D97-AF65-F5344CB8AC3E}">
        <p14:creationId xmlns:p14="http://schemas.microsoft.com/office/powerpoint/2010/main" val="39009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6970"/>
            <a:ext cx="10515600" cy="46399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smtClean="0"/>
              <a:t>a job situation, </a:t>
            </a:r>
            <a:r>
              <a:rPr lang="en-US" dirty="0"/>
              <a:t>you’d encode these tests as “unit </a:t>
            </a:r>
            <a:r>
              <a:rPr lang="en-US" dirty="0" smtClean="0"/>
              <a:t>tests”</a:t>
            </a:r>
          </a:p>
          <a:p>
            <a:r>
              <a:rPr lang="en-US" dirty="0" smtClean="0"/>
              <a:t>These tests </a:t>
            </a:r>
            <a:r>
              <a:rPr lang="en-US" dirty="0"/>
              <a:t>are reproducible </a:t>
            </a:r>
            <a:r>
              <a:rPr lang="en-US" dirty="0" smtClean="0"/>
              <a:t>and should check edge cases, representative examples, and examples that should fail or cause exceptions</a:t>
            </a:r>
          </a:p>
          <a:p>
            <a:r>
              <a:rPr lang="en-US" dirty="0" smtClean="0"/>
              <a:t>All code changes over time, which can introduce bugs</a:t>
            </a:r>
          </a:p>
          <a:p>
            <a:r>
              <a:rPr lang="en-US" dirty="0" smtClean="0"/>
              <a:t>These tests are your primary line of defense against the introduction of bugs in working code</a:t>
            </a:r>
          </a:p>
          <a:p>
            <a:r>
              <a:rPr lang="en-US" dirty="0" smtClean="0"/>
              <a:t>This </a:t>
            </a:r>
            <a:r>
              <a:rPr lang="en-US" dirty="0"/>
              <a:t>is the difference between an amateur and a </a:t>
            </a:r>
            <a:r>
              <a:rPr lang="en-US" dirty="0" smtClean="0"/>
              <a:t>professional programmer; you cannot safely change code without tests that check the sanity of your system</a:t>
            </a:r>
          </a:p>
          <a:p>
            <a:r>
              <a:rPr lang="en-US" dirty="0" smtClean="0"/>
              <a:t>For machine learning scripts that just develop models, this might be less true, but it is very true for large or complex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7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when you get stuck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thing: Identify </a:t>
            </a:r>
            <a:r>
              <a:rPr lang="en-US" dirty="0"/>
              <a:t>exactly what you don't know how to </a:t>
            </a:r>
            <a:r>
              <a:rPr lang="en-US" dirty="0" smtClean="0"/>
              <a:t>do</a:t>
            </a:r>
          </a:p>
          <a:p>
            <a:r>
              <a:rPr lang="en-US" dirty="0" smtClean="0"/>
              <a:t>Identifying </a:t>
            </a:r>
            <a:r>
              <a:rPr lang="en-US" dirty="0"/>
              <a:t>the </a:t>
            </a:r>
            <a:r>
              <a:rPr lang="en-US" dirty="0" smtClean="0"/>
              <a:t>tricky </a:t>
            </a:r>
            <a:r>
              <a:rPr lang="en-US" dirty="0"/>
              <a:t>bit is a skill that </a:t>
            </a:r>
            <a:r>
              <a:rPr lang="en-US" dirty="0" smtClean="0"/>
              <a:t>interviewer </a:t>
            </a:r>
            <a:r>
              <a:rPr lang="en-US" dirty="0"/>
              <a:t>should look </a:t>
            </a:r>
            <a:r>
              <a:rPr lang="en-US" dirty="0" smtClean="0"/>
              <a:t>for</a:t>
            </a:r>
          </a:p>
          <a:p>
            <a:r>
              <a:rPr lang="en-US" dirty="0" smtClean="0"/>
              <a:t>It's </a:t>
            </a:r>
            <a:r>
              <a:rPr lang="en-US" dirty="0"/>
              <a:t>a good idea to express verbally, </a:t>
            </a:r>
            <a:r>
              <a:rPr lang="en-US" dirty="0" smtClean="0"/>
              <a:t>“</a:t>
            </a:r>
            <a:r>
              <a:rPr lang="en-US" i="1" dirty="0" smtClean="0"/>
              <a:t>Ah</a:t>
            </a:r>
            <a:r>
              <a:rPr lang="en-US" i="1" dirty="0"/>
              <a:t>. This is what makes this problem </a:t>
            </a:r>
            <a:r>
              <a:rPr lang="en-US" i="1" dirty="0" smtClean="0"/>
              <a:t>tricky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</a:t>
            </a:r>
            <a:r>
              <a:rPr lang="en-US" dirty="0"/>
              <a:t>interviewer might be waiting for you to ask for a hint because they've given you a challenging problem and want to see how you work through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7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from a real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the median is straightforward for an array sitting on a single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But, what </a:t>
            </a:r>
            <a:r>
              <a:rPr lang="en-US" dirty="0"/>
              <a:t>about data spread across multiple machines? </a:t>
            </a:r>
            <a:endParaRPr lang="en-US" dirty="0" smtClean="0"/>
          </a:p>
          <a:p>
            <a:r>
              <a:rPr lang="en-US" dirty="0" smtClean="0"/>
              <a:t>Identifying </a:t>
            </a:r>
            <a:r>
              <a:rPr lang="en-US" dirty="0"/>
              <a:t>that you can't just take the median of the remote subarray medians is a key part of the interview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 smtClean="0"/>
              <a:t>The solution is tricky and they want to see how fast you can take their hints and come up with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98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hints if you’re stuck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would make this problem </a:t>
            </a:r>
            <a:r>
              <a:rPr lang="en-US" dirty="0" smtClean="0"/>
              <a:t>easier?</a:t>
            </a:r>
          </a:p>
          <a:p>
            <a:r>
              <a:rPr lang="en-US" dirty="0" smtClean="0"/>
              <a:t>Try </a:t>
            </a:r>
            <a:r>
              <a:rPr lang="en-US" dirty="0"/>
              <a:t>to convert your problem to this easier version by preprocessing the </a:t>
            </a:r>
            <a:r>
              <a:rPr lang="en-US" dirty="0" smtClean="0"/>
              <a:t>input</a:t>
            </a:r>
          </a:p>
          <a:p>
            <a:r>
              <a:rPr lang="en-US" dirty="0" smtClean="0"/>
              <a:t>Failing </a:t>
            </a:r>
            <a:r>
              <a:rPr lang="en-US" dirty="0"/>
              <a:t>that, solve the simpler version and then work on the harder, more general </a:t>
            </a:r>
            <a:r>
              <a:rPr lang="en-US" dirty="0" smtClean="0"/>
              <a:t>case</a:t>
            </a:r>
          </a:p>
          <a:p>
            <a:r>
              <a:rPr lang="en-US" dirty="0"/>
              <a:t>Multiple failed attempts is part of the game because interviewers won't ask trivial problems, except perhaps during an initial phone </a:t>
            </a:r>
            <a:r>
              <a:rPr lang="en-US" dirty="0" smtClean="0"/>
              <a:t>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all about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Technical </a:t>
            </a:r>
            <a:r>
              <a:rPr lang="en-US" dirty="0"/>
              <a:t>interviews usually consist of small bite-sized </a:t>
            </a:r>
            <a:r>
              <a:rPr lang="en-US" dirty="0" smtClean="0"/>
              <a:t>questions; gives an opportunity to develop a process</a:t>
            </a:r>
          </a:p>
          <a:p>
            <a:r>
              <a:rPr lang="en-US" dirty="0"/>
              <a:t>You might have a successful interview even if you can't solve a specific problem, if you demonstrate a solid problem-solving </a:t>
            </a:r>
            <a:r>
              <a:rPr lang="en-US" dirty="0" smtClean="0"/>
              <a:t>process</a:t>
            </a:r>
          </a:p>
          <a:p>
            <a:r>
              <a:rPr lang="en-US" dirty="0"/>
              <a:t>Multiple interviewers have told me that they are mostly interested in how a candidate solves </a:t>
            </a:r>
            <a:r>
              <a:rPr lang="en-US" dirty="0" smtClean="0"/>
              <a:t>problems</a:t>
            </a:r>
          </a:p>
          <a:p>
            <a:r>
              <a:rPr lang="en-US" dirty="0"/>
              <a:t>A common tactic, in fact, is to provide an ill-specified or incompletely specified </a:t>
            </a:r>
            <a:r>
              <a:rPr lang="en-US" dirty="0" smtClean="0"/>
              <a:t>problem</a:t>
            </a:r>
          </a:p>
          <a:p>
            <a:r>
              <a:rPr lang="en-US" dirty="0"/>
              <a:t>The interviewer wants to see how you clarify and nail down the actual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Verify/test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</a:t>
            </a:r>
            <a:r>
              <a:rPr lang="en-US" dirty="0" smtClean="0"/>
              <a:t>description (</a:t>
            </a:r>
            <a:r>
              <a:rPr lang="en-US" dirty="0"/>
              <a:t>3x) then restate the problem, either on paper or out loud</a:t>
            </a:r>
          </a:p>
          <a:p>
            <a:r>
              <a:rPr lang="en-US" dirty="0"/>
              <a:t>Ask if you've understood it correctly</a:t>
            </a:r>
          </a:p>
          <a:p>
            <a:r>
              <a:rPr lang="en-US" dirty="0" smtClean="0"/>
              <a:t>Describe </a:t>
            </a:r>
            <a:r>
              <a:rPr lang="en-US" dirty="0"/>
              <a:t>and write out a minimal but </a:t>
            </a:r>
            <a:r>
              <a:rPr lang="en-US" i="1" dirty="0"/>
              <a:t>representative</a:t>
            </a:r>
            <a:r>
              <a:rPr lang="en-US" dirty="0"/>
              <a:t> example </a:t>
            </a:r>
            <a:r>
              <a:rPr lang="en-US" dirty="0" smtClean="0"/>
              <a:t>of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intended input data or data structure </a:t>
            </a:r>
            <a:r>
              <a:rPr lang="en-US" i="1" dirty="0"/>
              <a:t>and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expected </a:t>
            </a:r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ask if example is </a:t>
            </a:r>
            <a:r>
              <a:rPr lang="en-US" dirty="0"/>
              <a:t>correct</a:t>
            </a:r>
          </a:p>
          <a:p>
            <a:r>
              <a:rPr lang="en-US" dirty="0"/>
              <a:t>Identify any edge cases you can think of by </a:t>
            </a:r>
            <a:r>
              <a:rPr lang="en-US" dirty="0" smtClean="0"/>
              <a:t>example, but don’t focus on those cases initially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ttps://github.com/parrt/msds689/raw/master/notes/images/Thinking-Woman-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047" y="0"/>
            <a:ext cx="1720599" cy="176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3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problem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877"/>
            <a:ext cx="10515600" cy="4708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Details matter, pay careful attention to the </a:t>
            </a:r>
            <a:r>
              <a:rPr lang="en-US" dirty="0" smtClean="0"/>
              <a:t>interviewer</a:t>
            </a:r>
          </a:p>
          <a:p>
            <a:pPr lvl="1"/>
            <a:r>
              <a:rPr lang="en-US" dirty="0" smtClean="0"/>
              <a:t>Pretend </a:t>
            </a:r>
            <a:r>
              <a:rPr lang="en-US" dirty="0"/>
              <a:t>that they are trying to trick you with the problem description</a:t>
            </a:r>
            <a:r>
              <a:rPr lang="en-US" dirty="0" smtClean="0"/>
              <a:t>!</a:t>
            </a:r>
          </a:p>
          <a:p>
            <a:pPr lvl="1"/>
            <a:r>
              <a:rPr lang="en-US" dirty="0"/>
              <a:t>Are the input data elements strings, </a:t>
            </a:r>
            <a:r>
              <a:rPr lang="en-US" dirty="0" err="1"/>
              <a:t>ints</a:t>
            </a:r>
            <a:r>
              <a:rPr lang="en-US" dirty="0"/>
              <a:t>, </a:t>
            </a:r>
            <a:r>
              <a:rPr lang="en-US" dirty="0" smtClean="0"/>
              <a:t>floats?</a:t>
            </a:r>
          </a:p>
          <a:p>
            <a:pPr lvl="1"/>
            <a:r>
              <a:rPr lang="en-US" dirty="0" smtClean="0"/>
              <a:t>If data is numeric, </a:t>
            </a:r>
            <a:r>
              <a:rPr lang="en-US" dirty="0"/>
              <a:t>are they always between 0 and </a:t>
            </a:r>
            <a:r>
              <a:rPr lang="en-US" dirty="0" smtClean="0"/>
              <a:t>1? Can </a:t>
            </a:r>
            <a:r>
              <a:rPr lang="en-US" dirty="0"/>
              <a:t>they be </a:t>
            </a:r>
            <a:r>
              <a:rPr lang="en-US" dirty="0" smtClean="0"/>
              <a:t>negative?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input sorted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Can you see all of the data at once or </a:t>
            </a:r>
            <a:r>
              <a:rPr lang="en-US" dirty="0" smtClean="0"/>
              <a:t>must worry </a:t>
            </a:r>
            <a:r>
              <a:rPr lang="en-US" dirty="0"/>
              <a:t>about streaming </a:t>
            </a:r>
            <a:r>
              <a:rPr lang="en-US" dirty="0" smtClean="0"/>
              <a:t>data?</a:t>
            </a:r>
          </a:p>
          <a:p>
            <a:pPr lvl="1"/>
            <a:r>
              <a:rPr lang="en-US" dirty="0" smtClean="0"/>
              <a:t>Can </a:t>
            </a:r>
            <a:r>
              <a:rPr lang="en-US" dirty="0"/>
              <a:t>you bound the maximum size of the input?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reading </a:t>
            </a:r>
            <a:r>
              <a:rPr lang="en-US" dirty="0" smtClean="0"/>
              <a:t>description</a:t>
            </a:r>
            <a:r>
              <a:rPr lang="en-US" dirty="0"/>
              <a:t>, identify who is doing what to </a:t>
            </a:r>
            <a:r>
              <a:rPr lang="en-US" dirty="0" smtClean="0"/>
              <a:t>whom?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nouns and verbs used in the </a:t>
            </a:r>
            <a:r>
              <a:rPr lang="en-US" dirty="0" smtClean="0"/>
              <a:t>description?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nouns are usually data sources or data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verbs are often operations you need to </a:t>
            </a:r>
            <a:r>
              <a:rPr lang="en-US" dirty="0" smtClean="0"/>
              <a:t>perform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for keywords like min, max, average, median, sort, </a:t>
            </a:r>
            <a:r>
              <a:rPr lang="en-US" dirty="0" err="1"/>
              <a:t>argmax</a:t>
            </a:r>
            <a:r>
              <a:rPr lang="en-US" dirty="0"/>
              <a:t>, sum, find, search, collect, etc...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259" y="57014"/>
            <a:ext cx="1585195" cy="19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learly </a:t>
            </a:r>
            <a:r>
              <a:rPr lang="en-US" dirty="0"/>
              <a:t>identify:</a:t>
            </a:r>
          </a:p>
          <a:p>
            <a:pPr lvl="1"/>
            <a:r>
              <a:rPr lang="en-US" dirty="0"/>
              <a:t>the source and format of data</a:t>
            </a:r>
          </a:p>
          <a:p>
            <a:pPr lvl="1"/>
            <a:r>
              <a:rPr lang="en-US" dirty="0"/>
              <a:t>the operation</a:t>
            </a:r>
          </a:p>
          <a:p>
            <a:pPr lvl="1"/>
            <a:r>
              <a:rPr lang="en-US" dirty="0"/>
              <a:t>the expected result</a:t>
            </a:r>
          </a:p>
          <a:p>
            <a:pPr lvl="1"/>
            <a:r>
              <a:rPr lang="en-US" dirty="0"/>
              <a:t>the output location and format.</a:t>
            </a:r>
          </a:p>
          <a:p>
            <a:r>
              <a:rPr lang="en-US" dirty="0"/>
              <a:t>Choose </a:t>
            </a:r>
            <a:r>
              <a:rPr lang="en-US" dirty="0" smtClean="0"/>
              <a:t>simplest </a:t>
            </a:r>
            <a:r>
              <a:rPr lang="en-US" dirty="0"/>
              <a:t>possible </a:t>
            </a:r>
            <a:r>
              <a:rPr lang="en-US" dirty="0" smtClean="0"/>
              <a:t>algorithm, implementation that’ll work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first, ignore performance then worry about getting it into </a:t>
            </a:r>
            <a:r>
              <a:rPr lang="en-US" dirty="0" smtClean="0"/>
              <a:t>the performance constraints </a:t>
            </a:r>
            <a:r>
              <a:rPr lang="en-US" dirty="0"/>
              <a:t>of the </a:t>
            </a:r>
            <a:r>
              <a:rPr lang="en-US" dirty="0" smtClean="0"/>
              <a:t>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8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4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ideas </a:t>
            </a:r>
            <a:r>
              <a:rPr lang="en-US" dirty="0" smtClean="0"/>
              <a:t>for 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Solving the problem has nothing to do with the </a:t>
            </a:r>
            <a:r>
              <a:rPr lang="en-US" dirty="0" smtClean="0"/>
              <a:t>computer</a:t>
            </a:r>
          </a:p>
          <a:p>
            <a:r>
              <a:rPr lang="en-US" dirty="0" smtClean="0"/>
              <a:t>You </a:t>
            </a:r>
            <a:r>
              <a:rPr lang="en-US" dirty="0"/>
              <a:t>might not even be asked to code the </a:t>
            </a:r>
            <a:r>
              <a:rPr lang="en-US" dirty="0" smtClean="0"/>
              <a:t>solution</a:t>
            </a:r>
          </a:p>
          <a:p>
            <a:r>
              <a:rPr lang="en-US" dirty="0" smtClean="0"/>
              <a:t>If </a:t>
            </a:r>
            <a:r>
              <a:rPr lang="en-US" dirty="0"/>
              <a:t>you can't walk through a correct sequence of operations by hand on paper, no amount of coding skill will help </a:t>
            </a:r>
            <a:r>
              <a:rPr lang="en-US" dirty="0" smtClean="0"/>
              <a:t>you!</a:t>
            </a:r>
          </a:p>
          <a:p>
            <a:r>
              <a:rPr lang="en-US" dirty="0" smtClean="0"/>
              <a:t>All good programmers I know keep a notepad next to their computers, and it is full of boxes, bubbles, arrows, and notes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helps to use established </a:t>
            </a:r>
            <a:r>
              <a:rPr lang="en-US" b="1" dirty="0"/>
              <a:t>patterns</a:t>
            </a:r>
            <a:r>
              <a:rPr lang="en-US" dirty="0"/>
              <a:t>, templates, strategies, and common data transformation operations as a crutch</a:t>
            </a:r>
            <a:endParaRPr lang="en-US" dirty="0"/>
          </a:p>
        </p:txBody>
      </p:sp>
      <p:pic>
        <p:nvPicPr>
          <p:cNvPr id="2050" name="Picture 2" descr="https://github.com/parrt/msds689/raw/master/notes/images/sol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774" y="199231"/>
            <a:ext cx="17621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Strategies for solving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Start with the end result and work your way </a:t>
            </a:r>
            <a:r>
              <a:rPr lang="en-US" i="1" dirty="0" smtClean="0"/>
              <a:t>backwards</a:t>
            </a:r>
            <a:endParaRPr lang="en-US" dirty="0"/>
          </a:p>
          <a:p>
            <a:pPr lvl="1"/>
            <a:r>
              <a:rPr lang="en-US" dirty="0" smtClean="0"/>
              <a:t>Ask </a:t>
            </a:r>
            <a:r>
              <a:rPr lang="en-US" dirty="0"/>
              <a:t>what the prerequisites are for each </a:t>
            </a:r>
            <a:r>
              <a:rPr lang="en-US" dirty="0" smtClean="0"/>
              <a:t>step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processing step or steps preceding step </a:t>
            </a:r>
            <a:r>
              <a:rPr lang="en-US" i="1" dirty="0" err="1"/>
              <a:t>i</a:t>
            </a:r>
            <a:r>
              <a:rPr lang="en-US" dirty="0"/>
              <a:t> compute the data or values needed by step </a:t>
            </a:r>
            <a:r>
              <a:rPr lang="en-US" i="1" dirty="0" err="1"/>
              <a:t>i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E.g., median: to pick middle value, previous step must sort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Reduce or simplify a new problem to a variation of an existing problem with a known </a:t>
            </a:r>
            <a:r>
              <a:rPr lang="en-US" i="1" dirty="0" smtClean="0"/>
              <a:t>solution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sk </a:t>
            </a:r>
            <a:r>
              <a:rPr lang="en-US" dirty="0"/>
              <a:t>what the difference is between the problem you're trying to solve and other problems for which you have a </a:t>
            </a: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E.g., Engineers </a:t>
            </a:r>
            <a:r>
              <a:rPr lang="en-US" dirty="0"/>
              <a:t>building a new suspension bridge do not proceed as if such a thing has never been built before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3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40</TotalTime>
  <Words>1207</Words>
  <Application>Microsoft Macintosh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Problem-solving</vt:lpstr>
      <vt:lpstr>It’s all about the process</vt:lpstr>
      <vt:lpstr>Overall process</vt:lpstr>
      <vt:lpstr>1. Understand</vt:lpstr>
      <vt:lpstr>Reading problem descriptions</vt:lpstr>
      <vt:lpstr>More advice</vt:lpstr>
      <vt:lpstr>2. Solve</vt:lpstr>
      <vt:lpstr>Key ideas for solving problems</vt:lpstr>
      <vt:lpstr>Strategies for solving problems</vt:lpstr>
      <vt:lpstr>Requisite mathematician joke</vt:lpstr>
      <vt:lpstr>Steps in “solve” phase</vt:lpstr>
      <vt:lpstr>Steps in “solve” phase</vt:lpstr>
      <vt:lpstr>Steps in “solve” phase</vt:lpstr>
      <vt:lpstr>3. Translate your algorithm to code</vt:lpstr>
      <vt:lpstr>4. Verify/test</vt:lpstr>
      <vt:lpstr>Unit tests</vt:lpstr>
      <vt:lpstr>What to do when you get stuck</vt:lpstr>
      <vt:lpstr>An example from a real interview</vt:lpstr>
      <vt:lpstr>More hints if you’re stuck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Microsoft Office User</dc:creator>
  <cp:lastModifiedBy>Microsoft Office User</cp:lastModifiedBy>
  <cp:revision>40</cp:revision>
  <cp:lastPrinted>2019-02-12T19:51:14Z</cp:lastPrinted>
  <dcterms:created xsi:type="dcterms:W3CDTF">2020-01-20T19:54:43Z</dcterms:created>
  <dcterms:modified xsi:type="dcterms:W3CDTF">2020-01-20T20:34:45Z</dcterms:modified>
</cp:coreProperties>
</file>