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9"/>
  </p:notesMasterIdLst>
  <p:handoutMasterIdLst>
    <p:handoutMasterId r:id="rId10"/>
  </p:handoutMasterIdLst>
  <p:sldIdLst>
    <p:sldId id="256" r:id="rId2"/>
    <p:sldId id="289" r:id="rId3"/>
    <p:sldId id="290" r:id="rId4"/>
    <p:sldId id="294" r:id="rId5"/>
    <p:sldId id="291" r:id="rId6"/>
    <p:sldId id="292" r:id="rId7"/>
    <p:sldId id="293" r:id="rId8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754F"/>
    <a:srgbClr val="923D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342"/>
    <p:restoredTop sz="94740"/>
  </p:normalViewPr>
  <p:slideViewPr>
    <p:cSldViewPr snapToGrid="0" snapToObjects="1">
      <p:cViewPr varScale="1">
        <p:scale>
          <a:sx n="131" d="100"/>
          <a:sy n="131" d="100"/>
        </p:scale>
        <p:origin x="7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32" d="100"/>
          <a:sy n="132" d="100"/>
        </p:scale>
        <p:origin x="1392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1B613A-EFF1-404F-BEE8-EFAE84A4E5E2}" type="datetimeFigureOut">
              <a:rPr lang="en-US" smtClean="0"/>
              <a:t>1/20/20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0263B3-2E28-5740-9C58-1576E230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705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0847EA-AC25-3D4E-89E1-FD3F6A9702B6}" type="datetimeFigureOut">
              <a:rPr lang="en-US" smtClean="0"/>
              <a:t>1/20/20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EC4948-0B79-D842-B740-510D19298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233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CECE00E-B2E2-4D43-8A21-E17BBDC017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0C4C7E7C-3478-264C-BF00-D75996D635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4E1EB94-602A-4843-8753-4DB514307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1/20/20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F136E26-0E46-B848-BBFC-A0D2BFA17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EAD4217-442E-6C4A-8D0F-CADFE9EAC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315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416C72F-B1B5-6442-B3EF-170DEDF83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19182C6A-7EA1-C840-86BB-65DF578F4F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BCD3C4B-E6D4-B140-8126-90FD013DE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1/20/20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E26FD8A5-25AB-2742-9333-F1864AA98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4FFBFCA-F2F7-544E-BB46-A88727399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018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A54E5286-71CD-184D-922F-2C587370C8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8E6C93D7-83D1-8740-A256-2B405524A0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7CCB8DC-90E9-1D49-B70B-5103FBBD3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1/20/20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997D847-8768-9843-9B66-E6B3989BA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E82CB94-E0A6-3E47-9F30-8DEB64C20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86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8842375-E5EF-4D4E-AFD0-A94090E7D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366F610-FF9B-2A4B-8E35-314B0D78D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561E808-F7D2-E84B-8CD4-83F18272E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1/20/20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B3AD9A1-B1EC-984E-A23E-0ECF6F652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1BFD94D-9604-2A43-AADF-14B0876B6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41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71589AC-2242-B445-BBEA-95D500596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255D194C-D171-4B45-BA38-8D16CD1C34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8A38244-2F9E-AB4A-B300-48846238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1/20/20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33A7B5A-1475-C94F-AD18-1726D2BA8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069DDF6-CCE5-3946-8A72-14D318AB4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843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C1D2791-2196-8F4F-AD62-59B19A881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962F23A-0A28-6141-B0BF-D7B92C2138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C36DF3E7-529D-1C40-B815-3C505F4D10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ECFEE966-F172-8C42-A9F6-013C2A368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1/20/20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54FDED73-DCFA-6648-B65F-CBEDB1D35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F3D072AD-ADC5-2943-B36C-F14AE6555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358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78E3FB4-66D6-9040-98CF-3DE68ABAA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C3B9CBA2-D589-E342-B02C-AFD0528E3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F570E95A-9A57-7F42-A0D4-A9C36B16D1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B6A72F40-C7A9-CC45-82FB-CCCE1FE08B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9FDA6D2A-2E9D-714C-B9CB-D0F9D788FC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1B7F3C0C-4D75-9C49-9075-FA8B3D33C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1/20/20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9788C8FA-359A-5447-AA0E-98D16ECCC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3D69C8CD-0DF6-4E4C-A412-31B03845F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173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3C48C8E-A743-0B4F-AB6E-AB828F121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70FAB17F-6D86-B147-9346-A9B5242F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1/20/20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4B8A6F49-DCD7-7B4B-8496-2547B2A81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D4D1F89D-8541-BB4B-A145-D0DC66605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689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AD68AA44-A589-744E-AB85-5B6ED8E7D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1/20/20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1CA0E6D3-947A-FA4D-8626-2883D14EF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5BF0953F-E6D0-2240-B174-03015D085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61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6FFD677-FF02-3E4E-8E32-44D146E24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942170F-E10D-1348-86CE-8E869B806F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80772D86-2794-394C-A208-2D3E234A3A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B5314D31-901A-D944-B06D-3D8106F2A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1/20/20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BFFC6519-9D04-AC45-BB37-9DD413CC7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856ACFF3-3C93-FA41-80F3-4708944F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813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2F7D6A8-4C7A-ED44-A821-97E76FB58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FFA0AABB-AB65-FB40-8DCA-227F017E16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67AC3EE9-FB8F-F642-BB10-A468CFF85E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0A0EC8A2-C616-8B40-8C9C-A15442358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1/20/20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AA229EC7-73FC-4D43-8916-C76404AC3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D84430E4-67BB-3342-B2B8-DFBE758CF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440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ED530927-E202-4648-95ED-A701F648A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F00E1E3E-B2FE-5A47-8C43-849DE84274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51822C1-C9FC-554F-B744-0FF8DD0A61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295ED-3BAF-1140-8495-3D368771D6B1}" type="datetimeFigureOut">
              <a:rPr lang="en-US" smtClean="0"/>
              <a:t>1/20/20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A4916E3-9D5B-B647-A5DA-A5B78525EF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1872E83-B77B-9647-AE80-95985B60F4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F0F46825-E66D-B247-B71A-C48424207597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843577" y="6327977"/>
            <a:ext cx="4075793" cy="421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742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parrt/msds689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parrt/msds689/blob/master/projects/kmeans/kmeans.md" TargetMode="External"/><Relationship Id="rId3" Type="http://schemas.openxmlformats.org/officeDocument/2006/relationships/hyperlink" Target="https://github.com/parrt/msds689/blob/master/projects/featimp/featimp.md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leetcode.com/problems/valid-palindrome/" TargetMode="External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parrt/msds689/blob/master/labs/quiz-oo.ipynb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NULL" TargetMode="External"/><Relationship Id="rId4" Type="http://schemas.openxmlformats.org/officeDocument/2006/relationships/hyperlink" Target="NULL" TargetMode="External"/><Relationship Id="rId5" Type="http://schemas.openxmlformats.org/officeDocument/2006/relationships/hyperlink" Target="https://github.com/shik3519" TargetMode="External"/><Relationship Id="rId6" Type="http://schemas.openxmlformats.org/officeDocument/2006/relationships/hyperlink" Target="https://codeburst.io/10-steps-to-solving-a-programming-problem-8a32d1e96d74" TargetMode="External"/><Relationship Id="rId7" Type="http://schemas.openxmlformats.org/officeDocument/2006/relationships/hyperlink" Target="https://github.com/parrt/msds501/blob/master/notes/OO.ipynb" TargetMode="External"/><Relationship Id="rId8" Type="http://schemas.openxmlformats.org/officeDocument/2006/relationships/hyperlink" Target="https://github.com/parrt/msds689/blob/master/notes/operator-overloading.ipynb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jeffe.cs.illinois.edu/teaching/algorithms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arrt/msds689/blob/master/sds" TargetMode="External"/><Relationship Id="rId4" Type="http://schemas.openxmlformats.org/officeDocument/2006/relationships/hyperlink" Target="https://github.com/parrt/msds689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parrt/msds689/blob/master/academic-integrity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DB4A5C5-CE37-5241-A9FF-85F98EF1E9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Welcome to</a:t>
            </a:r>
            <a:br>
              <a:rPr lang="en-US" b="1" dirty="0" smtClean="0"/>
            </a:br>
            <a:r>
              <a:rPr lang="en-US" b="1" dirty="0" smtClean="0"/>
              <a:t>Data </a:t>
            </a:r>
            <a:r>
              <a:rPr lang="en-US" b="1" dirty="0"/>
              <a:t>S</a:t>
            </a:r>
            <a:r>
              <a:rPr lang="en-US" b="1" dirty="0" smtClean="0"/>
              <a:t>tructures &amp;</a:t>
            </a:r>
            <a:br>
              <a:rPr lang="en-US" b="1" dirty="0" smtClean="0"/>
            </a:br>
            <a:r>
              <a:rPr lang="en-US" b="1" dirty="0" smtClean="0"/>
              <a:t>Algorithms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5EF75859-F09F-414F-8571-4D3854CD3C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89316"/>
          </a:xfrm>
        </p:spPr>
        <p:txBody>
          <a:bodyPr>
            <a:noAutofit/>
          </a:bodyPr>
          <a:lstStyle/>
          <a:p>
            <a:pPr algn="l"/>
            <a:r>
              <a:rPr lang="en-US" dirty="0" smtClean="0"/>
              <a:t>Or, how to pass technical interviews given by programmers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39D37F11-0EC0-C645-ADE9-CE8BFDF0B2D4}"/>
              </a:ext>
            </a:extLst>
          </p:cNvPr>
          <p:cNvSpPr/>
          <p:nvPr/>
        </p:nvSpPr>
        <p:spPr>
          <a:xfrm>
            <a:off x="1524000" y="4183429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Terence Parr</a:t>
            </a:r>
          </a:p>
          <a:p>
            <a:r>
              <a:rPr lang="en-US" dirty="0"/>
              <a:t>MSDS program</a:t>
            </a:r>
            <a:br>
              <a:rPr lang="en-US" dirty="0"/>
            </a:br>
            <a:r>
              <a:rPr lang="en-US" b="1" dirty="0"/>
              <a:t>University of San Francisco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366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formula for problem-solving simple algorithm problems</a:t>
            </a:r>
          </a:p>
          <a:p>
            <a:r>
              <a:rPr lang="en-US" dirty="0" smtClean="0"/>
              <a:t>How to read code</a:t>
            </a:r>
          </a:p>
          <a:p>
            <a:r>
              <a:rPr lang="en-US" dirty="0" smtClean="0"/>
              <a:t>Core data structures, a unifying perspective</a:t>
            </a:r>
          </a:p>
          <a:p>
            <a:r>
              <a:rPr lang="en-US" dirty="0" smtClean="0"/>
              <a:t>Algorithm complexity analysis</a:t>
            </a:r>
          </a:p>
          <a:p>
            <a:r>
              <a:rPr lang="en-US" dirty="0" smtClean="0"/>
              <a:t>“</a:t>
            </a:r>
            <a:r>
              <a:rPr lang="en-US" i="1" dirty="0" smtClean="0"/>
              <a:t>So much recursion!</a:t>
            </a:r>
            <a:r>
              <a:rPr lang="en-US" dirty="0" smtClean="0"/>
              <a:t>” </a:t>
            </a:r>
            <a:r>
              <a:rPr lang="mr-IN" dirty="0" smtClean="0"/>
              <a:t>–</a:t>
            </a:r>
            <a:r>
              <a:rPr lang="en-US" dirty="0" smtClean="0"/>
              <a:t> MSDS2019 student comment</a:t>
            </a:r>
          </a:p>
          <a:p>
            <a:r>
              <a:rPr lang="en-US" dirty="0" smtClean="0"/>
              <a:t>Walking and searching data structures</a:t>
            </a:r>
          </a:p>
          <a:p>
            <a:r>
              <a:rPr lang="en-US" dirty="0" smtClean="0"/>
              <a:t>Sorting (with all of my dirty tricks)</a:t>
            </a:r>
          </a:p>
          <a:p>
            <a:r>
              <a:rPr lang="en-US" dirty="0" smtClean="0"/>
              <a:t>Graphs and graph algorithms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096000" y="797073"/>
            <a:ext cx="46666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smtClean="0">
                <a:hlinkClick r:id="rId2"/>
              </a:rPr>
              <a:t>https</a:t>
            </a:r>
            <a:r>
              <a:rPr lang="en-US" sz="2400" dirty="0">
                <a:hlinkClick r:id="rId2"/>
              </a:rPr>
              <a:t>://github.com/parrt/msds689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7963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2627"/>
          </a:xfrm>
        </p:spPr>
        <p:txBody>
          <a:bodyPr/>
          <a:lstStyle/>
          <a:p>
            <a:r>
              <a:rPr lang="en-US" dirty="0" smtClean="0"/>
              <a:t>Course projects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03506"/>
            <a:ext cx="10515600" cy="487345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Convert </a:t>
            </a:r>
            <a:r>
              <a:rPr lang="en-US" dirty="0" err="1" smtClean="0"/>
              <a:t>htable</a:t>
            </a:r>
            <a:r>
              <a:rPr lang="en-US" dirty="0" smtClean="0"/>
              <a:t> project to object-oriented version (8%)</a:t>
            </a:r>
          </a:p>
          <a:p>
            <a:pPr lvl="1"/>
            <a:r>
              <a:rPr lang="en-US" dirty="0" smtClean="0"/>
              <a:t>With some extensions</a:t>
            </a:r>
          </a:p>
          <a:p>
            <a:pPr lvl="1"/>
            <a:r>
              <a:rPr lang="mr-IN" dirty="0" smtClean="0"/>
              <a:t>…</a:t>
            </a:r>
            <a:r>
              <a:rPr lang="en-US" dirty="0" smtClean="0"/>
              <a:t>and using somebody else’s code from two years ago!</a:t>
            </a:r>
          </a:p>
          <a:p>
            <a:pPr lvl="1"/>
            <a:r>
              <a:rPr lang="en-US" dirty="0" smtClean="0"/>
              <a:t>hint: it’s </a:t>
            </a:r>
            <a:r>
              <a:rPr lang="en-US" dirty="0" err="1" smtClean="0"/>
              <a:t>kinda</a:t>
            </a:r>
            <a:r>
              <a:rPr lang="en-US" dirty="0" smtClean="0"/>
              <a:t> stinky code. ha!</a:t>
            </a:r>
          </a:p>
          <a:p>
            <a:r>
              <a:rPr lang="en-US" dirty="0" err="1" smtClean="0"/>
              <a:t>kmeans</a:t>
            </a:r>
            <a:r>
              <a:rPr lang="en-US" dirty="0" smtClean="0"/>
              <a:t> clustering, </a:t>
            </a:r>
            <a:r>
              <a:rPr lang="en-US" dirty="0" err="1" smtClean="0"/>
              <a:t>kmeans</a:t>
            </a:r>
            <a:r>
              <a:rPr lang="en-US" dirty="0" smtClean="0"/>
              <a:t>++ initial point selection (20%)</a:t>
            </a:r>
          </a:p>
          <a:p>
            <a:pPr lvl="1"/>
            <a:r>
              <a:rPr lang="en-US" dirty="0" smtClean="0"/>
              <a:t>Spectral clustering using </a:t>
            </a:r>
            <a:r>
              <a:rPr lang="en-US" dirty="0" err="1" smtClean="0"/>
              <a:t>Breiman’s</a:t>
            </a:r>
            <a:r>
              <a:rPr lang="en-US" dirty="0" smtClean="0"/>
              <a:t> unsupervised learning trick for RFs</a:t>
            </a:r>
          </a:p>
          <a:p>
            <a:pPr lvl="1"/>
            <a:r>
              <a:rPr lang="en-US" dirty="0" smtClean="0"/>
              <a:t>Image compression applications</a:t>
            </a:r>
          </a:p>
          <a:p>
            <a:r>
              <a:rPr lang="en-US" dirty="0"/>
              <a:t>Feature importance and </a:t>
            </a:r>
            <a:r>
              <a:rPr lang="en-US" dirty="0" smtClean="0"/>
              <a:t>selection (22%)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ermutation and drop column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utomatic feature selection</a:t>
            </a:r>
          </a:p>
          <a:p>
            <a:r>
              <a:rPr lang="en-US" dirty="0" smtClean="0"/>
              <a:t>Work as hard or as little as you want (I give no unit tests)</a:t>
            </a:r>
          </a:p>
          <a:p>
            <a:pPr lvl="1"/>
            <a:r>
              <a:rPr lang="en-US" dirty="0" smtClean="0"/>
              <a:t>grader will assign check -, check, check+ based upon your reports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6119336"/>
            <a:ext cx="621997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hlinkClick r:id="rId2"/>
              </a:rPr>
              <a:t>https://github.com/parrt/msds689/blob/master/projects/oohtable/oohtable.md</a:t>
            </a:r>
          </a:p>
          <a:p>
            <a:r>
              <a:rPr lang="en-US" sz="1400" dirty="0" smtClean="0">
                <a:hlinkClick r:id="rId2"/>
              </a:rPr>
              <a:t>https</a:t>
            </a:r>
            <a:r>
              <a:rPr lang="en-US" sz="1400" dirty="0">
                <a:hlinkClick r:id="rId2"/>
              </a:rPr>
              <a:t>://</a:t>
            </a:r>
            <a:r>
              <a:rPr lang="en-US" sz="1400" dirty="0" smtClean="0">
                <a:hlinkClick r:id="rId2"/>
              </a:rPr>
              <a:t>github.com/parrt/msds689/blob/master/projects/kmeans/kmeans.md</a:t>
            </a:r>
            <a:endParaRPr lang="en-US" sz="1400" dirty="0">
              <a:hlinkClick r:id="rId3"/>
            </a:endParaRPr>
          </a:p>
          <a:p>
            <a:r>
              <a:rPr lang="en-US" sz="1400" dirty="0" smtClean="0">
                <a:hlinkClick r:id="rId3"/>
              </a:rPr>
              <a:t>https</a:t>
            </a:r>
            <a:r>
              <a:rPr lang="en-US" sz="1400" dirty="0">
                <a:hlinkClick r:id="rId3"/>
              </a:rPr>
              <a:t>://github.com/parrt/msds689/blob/master/projects/featimp/featimp.md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369372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Student evaluation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129" y="1833022"/>
            <a:ext cx="10678009" cy="384793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068111" y="5943600"/>
            <a:ext cx="1826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last day </a:t>
            </a:r>
            <a:r>
              <a:rPr lang="en-US" smtClean="0"/>
              <a:t>of class</a:t>
            </a:r>
            <a:endParaRPr lang="en-US"/>
          </a:p>
        </p:txBody>
      </p:sp>
      <p:cxnSp>
        <p:nvCxnSpPr>
          <p:cNvPr id="8" name="Straight Arrow Connector 7"/>
          <p:cNvCxnSpPr>
            <a:stCxn id="6" idx="3"/>
          </p:cNvCxnSpPr>
          <p:nvPr/>
        </p:nvCxnSpPr>
        <p:spPr>
          <a:xfrm flipV="1">
            <a:off x="6894252" y="5437762"/>
            <a:ext cx="926786" cy="6905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894252" y="732202"/>
            <a:ext cx="48013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P</a:t>
            </a:r>
            <a:r>
              <a:rPr lang="en-US" i="1" smtClean="0"/>
              <a:t>lease </a:t>
            </a:r>
            <a:r>
              <a:rPr lang="en-US" i="1" dirty="0" smtClean="0"/>
              <a:t>note grader will take at least a week</a:t>
            </a:r>
          </a:p>
          <a:p>
            <a:r>
              <a:rPr lang="en-US" i="1" dirty="0" smtClean="0"/>
              <a:t>to grade projects, but I’ll grade exams quickly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087868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 things you can 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10511"/>
            <a:ext cx="10515600" cy="4766452"/>
          </a:xfrm>
        </p:spPr>
        <p:txBody>
          <a:bodyPr/>
          <a:lstStyle/>
          <a:p>
            <a:r>
              <a:rPr lang="en-US" dirty="0"/>
              <a:t>Lots of little practice quizzes; e.g., </a:t>
            </a:r>
            <a:r>
              <a:rPr lang="en-US" sz="2000" dirty="0">
                <a:hlinkClick r:id="rId2"/>
              </a:rPr>
              <a:t>https://</a:t>
            </a:r>
            <a:r>
              <a:rPr lang="en-US" sz="2000" dirty="0" smtClean="0">
                <a:hlinkClick r:id="rId2"/>
              </a:rPr>
              <a:t>github.com/parrt/msds689/blob/master/labs/quiz-oo.ipynb</a:t>
            </a:r>
            <a:r>
              <a:rPr lang="en-US" sz="2000" dirty="0" smtClean="0"/>
              <a:t> </a:t>
            </a:r>
          </a:p>
          <a:p>
            <a:r>
              <a:rPr lang="en-US" dirty="0" err="1" smtClean="0"/>
              <a:t>LeetCode</a:t>
            </a:r>
            <a:r>
              <a:rPr lang="en-US" dirty="0" smtClean="0"/>
              <a:t> algorithm and data structures challenges. e.g., </a:t>
            </a:r>
            <a:r>
              <a:rPr lang="en-US" sz="2000" dirty="0">
                <a:hlinkClick r:id="rId3"/>
              </a:rPr>
              <a:t>https://leetcode.com/problems/valid-palindrome/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326" y="3140388"/>
            <a:ext cx="7374376" cy="3277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2952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/>
              <a:t>great free book on </a:t>
            </a:r>
            <a:r>
              <a:rPr lang="en-US" dirty="0">
                <a:hlinkClick r:id="rId2"/>
              </a:rPr>
              <a:t>algorithms by Jeff </a:t>
            </a:r>
            <a:r>
              <a:rPr lang="en-US" dirty="0" smtClean="0">
                <a:hlinkClick r:id="rId2"/>
              </a:rPr>
              <a:t>Erickson</a:t>
            </a:r>
            <a:endParaRPr lang="en-US" dirty="0"/>
          </a:p>
          <a:p>
            <a:r>
              <a:rPr lang="en-US" dirty="0"/>
              <a:t>Kleinberg and </a:t>
            </a:r>
            <a:r>
              <a:rPr lang="en-US" dirty="0" err="1"/>
              <a:t>Tardos</a:t>
            </a:r>
            <a:r>
              <a:rPr lang="en-US" dirty="0"/>
              <a:t>, </a:t>
            </a:r>
            <a:r>
              <a:rPr lang="en-US" i="1" dirty="0"/>
              <a:t>Algorithm </a:t>
            </a:r>
            <a:r>
              <a:rPr lang="en-US" i="1" dirty="0" smtClean="0"/>
              <a:t>Design</a:t>
            </a:r>
            <a:endParaRPr lang="en-US" dirty="0"/>
          </a:p>
          <a:p>
            <a:pPr lvl="1"/>
            <a:r>
              <a:rPr lang="en-US" dirty="0"/>
              <a:t>P</a:t>
            </a:r>
            <a:r>
              <a:rPr lang="en-US" dirty="0" smtClean="0"/>
              <a:t>lease </a:t>
            </a:r>
            <a:r>
              <a:rPr lang="en-US" dirty="0"/>
              <a:t>see compressed pdf </a:t>
            </a:r>
            <a:r>
              <a:rPr lang="en-US" dirty="0"/>
              <a:t>kleinberg-common-running-times.7z</a:t>
            </a:r>
            <a:r>
              <a:rPr lang="en-US" dirty="0"/>
              <a:t> in Canvas course files </a:t>
            </a:r>
            <a:r>
              <a:rPr lang="en-US" dirty="0" smtClean="0"/>
              <a:t>area (do not post material publicly please)</a:t>
            </a:r>
          </a:p>
          <a:p>
            <a:r>
              <a:rPr lang="en-US" dirty="0"/>
              <a:t>A very useful set of </a:t>
            </a:r>
            <a:r>
              <a:rPr lang="en-US" dirty="0">
                <a:hlinkClick r:id="rId3" invalidUrl="https://github.com/shik3519/programming-concepts-for-data-science/blob/master/notebooks/03-common datastructures and algorithms.ipynb"/>
              </a:rPr>
              <a:t>programming-concepts-for-data-science</a:t>
            </a:r>
            <a:r>
              <a:rPr lang="en-US" dirty="0"/>
              <a:t> and </a:t>
            </a:r>
            <a:r>
              <a:rPr lang="en-US" dirty="0">
                <a:hlinkClick r:id="rId4" invalidUrl="https://github.com/shik3519/programming-concepts-for-data-science/blob/master/notebooks/04-coding questions for DS interview.ipynb"/>
              </a:rPr>
              <a:t>data science coding questions</a:t>
            </a:r>
            <a:r>
              <a:rPr lang="en-US" dirty="0"/>
              <a:t> by former USF MSDS student </a:t>
            </a:r>
            <a:r>
              <a:rPr lang="en-US" dirty="0">
                <a:hlinkClick r:id="rId5"/>
              </a:rPr>
              <a:t>Shikhar </a:t>
            </a:r>
            <a:r>
              <a:rPr lang="en-US" dirty="0" smtClean="0">
                <a:hlinkClick r:id="rId5"/>
              </a:rPr>
              <a:t>Gupta</a:t>
            </a:r>
            <a:endParaRPr lang="en-US" dirty="0"/>
          </a:p>
          <a:p>
            <a:r>
              <a:rPr lang="en-US" dirty="0" smtClean="0">
                <a:hlinkClick r:id="rId6"/>
              </a:rPr>
              <a:t>10 steps to solving a programming problem</a:t>
            </a:r>
            <a:endParaRPr lang="en-US" dirty="0" smtClean="0"/>
          </a:p>
          <a:p>
            <a:r>
              <a:rPr lang="en-US" dirty="0" smtClean="0"/>
              <a:t>A review</a:t>
            </a:r>
            <a:r>
              <a:rPr lang="en-US" dirty="0"/>
              <a:t> </a:t>
            </a:r>
            <a:r>
              <a:rPr lang="en-US" dirty="0">
                <a:hlinkClick r:id="rId7"/>
              </a:rPr>
              <a:t>OO notebook</a:t>
            </a:r>
            <a:r>
              <a:rPr lang="en-US" dirty="0"/>
              <a:t> and </a:t>
            </a:r>
            <a:r>
              <a:rPr lang="en-US" dirty="0">
                <a:hlinkClick r:id="rId8"/>
              </a:rPr>
              <a:t>Operator overloading notebook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6927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Administrivia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usual academic honesty rules will be enforced; in projects, reports, exams or any other artifact; </a:t>
            </a:r>
            <a:r>
              <a:rPr lang="en-US" dirty="0">
                <a:hlinkClick r:id="rId2"/>
              </a:rPr>
              <a:t>Honor </a:t>
            </a:r>
            <a:r>
              <a:rPr lang="en-US" dirty="0" smtClean="0">
                <a:hlinkClick r:id="rId2"/>
              </a:rPr>
              <a:t>Code</a:t>
            </a:r>
            <a:endParaRPr lang="en-US" dirty="0" smtClean="0"/>
          </a:p>
          <a:p>
            <a:pPr lvl="1"/>
            <a:r>
              <a:rPr lang="en-US" dirty="0" smtClean="0"/>
              <a:t>Do not represent another person’s work as your own</a:t>
            </a:r>
          </a:p>
          <a:p>
            <a:pPr lvl="1"/>
            <a:r>
              <a:rPr lang="en-US" dirty="0" smtClean="0"/>
              <a:t>Don’t leave your laptop unattended/unlocked; others can take a picture of your code or simply use a USB key quickly</a:t>
            </a:r>
          </a:p>
          <a:p>
            <a:r>
              <a:rPr lang="en-US" dirty="0" smtClean="0"/>
              <a:t>Students </a:t>
            </a:r>
            <a:r>
              <a:rPr lang="en-US" dirty="0"/>
              <a:t>with </a:t>
            </a:r>
            <a:r>
              <a:rPr lang="en-US" dirty="0" smtClean="0"/>
              <a:t>Disabilities</a:t>
            </a:r>
          </a:p>
          <a:p>
            <a:pPr lvl="1"/>
            <a:r>
              <a:rPr lang="en-US" dirty="0" smtClean="0"/>
              <a:t>If </a:t>
            </a:r>
            <a:r>
              <a:rPr lang="en-US" dirty="0"/>
              <a:t>you are a student with a disability or disabling condition, or if you think you may have a disability, please contact USF </a:t>
            </a:r>
            <a:r>
              <a:rPr lang="en-US" dirty="0">
                <a:hlinkClick r:id="rId3"/>
              </a:rPr>
              <a:t>Student Disability Services</a:t>
            </a:r>
            <a:r>
              <a:rPr lang="en-US" dirty="0"/>
              <a:t> (SDS) for information about accommodations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More details on the course syllabus: </a:t>
            </a:r>
            <a:r>
              <a:rPr lang="en-US" dirty="0">
                <a:hlinkClick r:id="rId4"/>
              </a:rPr>
              <a:t>https://github.com/parrt/msds689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5822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sf" id="{A291714E-D792-6043-B4EF-65EF2F87B769}" vid="{96EE3A04-EE60-9E4C-8038-064EAFFB50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usf</Template>
  <TotalTime>87</TotalTime>
  <Words>339</Words>
  <Application>Microsoft Macintosh PowerPoint</Application>
  <PresentationFormat>Widescreen</PresentationFormat>
  <Paragraphs>51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Calibri</vt:lpstr>
      <vt:lpstr>Mangal</vt:lpstr>
      <vt:lpstr>Arial</vt:lpstr>
      <vt:lpstr>Office Theme</vt:lpstr>
      <vt:lpstr>Welcome to Data Structures &amp; Algorithms</vt:lpstr>
      <vt:lpstr>Course contents</vt:lpstr>
      <vt:lpstr>Course projects</vt:lpstr>
      <vt:lpstr>Student evaluation</vt:lpstr>
      <vt:lpstr>Extra things you can do</vt:lpstr>
      <vt:lpstr>Resources</vt:lpstr>
      <vt:lpstr>Administrivia</vt:lpstr>
    </vt:vector>
  </TitlesOfParts>
  <Company/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data structures &amp; Algorithms</dc:title>
  <dc:creator>Microsoft Office User</dc:creator>
  <cp:lastModifiedBy>Microsoft Office User</cp:lastModifiedBy>
  <cp:revision>26</cp:revision>
  <cp:lastPrinted>2020-01-20T18:53:50Z</cp:lastPrinted>
  <dcterms:created xsi:type="dcterms:W3CDTF">2020-01-20T18:27:01Z</dcterms:created>
  <dcterms:modified xsi:type="dcterms:W3CDTF">2020-01-20T19:54:36Z</dcterms:modified>
</cp:coreProperties>
</file>