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6" r:id="rId5"/>
    <p:sldId id="258" r:id="rId6"/>
    <p:sldId id="272" r:id="rId7"/>
    <p:sldId id="275" r:id="rId8"/>
    <p:sldId id="319" r:id="rId9"/>
    <p:sldId id="322" r:id="rId10"/>
    <p:sldId id="321" r:id="rId11"/>
    <p:sldId id="320" r:id="rId12"/>
    <p:sldId id="308" r:id="rId13"/>
    <p:sldId id="299" r:id="rId14"/>
    <p:sldId id="324" r:id="rId15"/>
    <p:sldId id="325" r:id="rId16"/>
    <p:sldId id="316" r:id="rId17"/>
    <p:sldId id="314" r:id="rId18"/>
    <p:sldId id="309" r:id="rId19"/>
    <p:sldId id="301" r:id="rId20"/>
    <p:sldId id="302" r:id="rId21"/>
    <p:sldId id="303" r:id="rId22"/>
    <p:sldId id="311" r:id="rId23"/>
    <p:sldId id="313" r:id="rId24"/>
    <p:sldId id="31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E77C97F-AD16-7306-61E3-58C22FBF3ADE}" name="Tran Van Toan 20214932" initials="TVT2" userId="S::Toan.TV214932@sis.hust.edu.vn::cab34314-403c-46c4-baac-963e1336331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96FE11-2615-5407-F311-5C07B6E43B16}" v="3" dt="2024-01-09T14:33:01.373"/>
    <p1510:client id="{400D0066-2E96-3E21-473E-4BBFE2B6226B}" v="522" dt="2024-01-10T02:06:22.985"/>
    <p1510:client id="{5631ADEB-21B5-D3FA-4CAA-2B206BB9E7F4}" v="3" dt="2024-01-09T14:16:53.293"/>
    <p1510:client id="{A518EAC0-0F7E-69D6-FE9A-83E01CF5C6AC}" v="1252" dt="2024-01-09T15:48:15.504"/>
    <p1510:client id="{A5782D66-0FCF-F7BA-90F1-366934510F31}" v="1011" dt="2024-01-10T07:07:30.136"/>
    <p1510:client id="{A98BBF4A-CC09-4AA8-A5A1-673C3CC24ACF}" v="15" vWet="17" dt="2024-01-10T08:07:55.837"/>
    <p1510:client id="{DAC14A55-9070-3A19-FF7D-70B51F16C978}" v="612" dt="2024-01-10T08:14:10.1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p:scale>
          <a:sx n="100" d="100"/>
          <a:sy n="100" d="100"/>
        </p:scale>
        <p:origin x="984"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6DA1F-02B4-40FC-AB49-FCF6D59A2364}" type="datetimeFigureOut">
              <a:rPr lang="en-US" smtClean="0"/>
              <a:t>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1917D-44F2-470A-8DBC-74F6575CE785}" type="slidenum">
              <a:rPr lang="en-US" smtClean="0"/>
              <a:t>‹#›</a:t>
            </a:fld>
            <a:endParaRPr lang="en-US"/>
          </a:p>
        </p:txBody>
      </p:sp>
    </p:spTree>
    <p:extLst>
      <p:ext uri="{BB962C8B-B14F-4D97-AF65-F5344CB8AC3E}">
        <p14:creationId xmlns:p14="http://schemas.microsoft.com/office/powerpoint/2010/main" val="2449133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1917D-44F2-470A-8DBC-74F6575CE785}" type="slidenum">
              <a:rPr lang="en-US" smtClean="0"/>
              <a:t>8</a:t>
            </a:fld>
            <a:endParaRPr lang="en-US"/>
          </a:p>
        </p:txBody>
      </p:sp>
    </p:spTree>
    <p:extLst>
      <p:ext uri="{BB962C8B-B14F-4D97-AF65-F5344CB8AC3E}">
        <p14:creationId xmlns:p14="http://schemas.microsoft.com/office/powerpoint/2010/main" val="2570428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051E2-C16D-6EB3-A8B3-F3E2DD5A15D2}"/>
              </a:ext>
            </a:extLst>
          </p:cNvPr>
          <p:cNvSpPr>
            <a:spLocks noGrp="1"/>
          </p:cNvSpPr>
          <p:nvPr>
            <p:ph type="ctrTitle"/>
          </p:nvPr>
        </p:nvSpPr>
        <p:spPr>
          <a:xfrm>
            <a:off x="1524000" y="1122363"/>
            <a:ext cx="9144000" cy="2387600"/>
          </a:xfrm>
        </p:spPr>
        <p:txBody>
          <a:bodyPr anchor="b"/>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AA02AEF1-68AC-2F3E-A0CD-4E5455F31F25}"/>
              </a:ext>
            </a:extLst>
          </p:cNvPr>
          <p:cNvSpPr>
            <a:spLocks noGrp="1"/>
          </p:cNvSpPr>
          <p:nvPr>
            <p:ph type="subTitle" idx="1"/>
          </p:nvPr>
        </p:nvSpPr>
        <p:spPr>
          <a:xfrm>
            <a:off x="1524000" y="3602038"/>
            <a:ext cx="9144000" cy="1655762"/>
          </a:xfrm>
        </p:spPr>
        <p:txBody>
          <a:bodyPr anchor="t"/>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CD6AA9-B494-38F8-6874-CAAEE2587D97}"/>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2/1/2024</a:t>
            </a:fld>
            <a:endParaRPr lang="en-US"/>
          </a:p>
        </p:txBody>
      </p:sp>
      <p:sp>
        <p:nvSpPr>
          <p:cNvPr id="5" name="Footer Placeholder 4">
            <a:extLst>
              <a:ext uri="{FF2B5EF4-FFF2-40B4-BE49-F238E27FC236}">
                <a16:creationId xmlns:a16="http://schemas.microsoft.com/office/drawing/2014/main" id="{FD7F9594-9A91-FE55-C6A3-EA81D7F28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84BA1-1F9E-5119-BB1B-67FEAA387171}"/>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1279453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65312-B3E3-DBC4-815B-1F46725975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B27B54-94FA-4DEF-7DAA-62DC90E8D7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CBCAE-6D62-4B4D-F930-3C6EEA544A4E}"/>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2/1/2024</a:t>
            </a:fld>
            <a:endParaRPr lang="en-US"/>
          </a:p>
        </p:txBody>
      </p:sp>
      <p:sp>
        <p:nvSpPr>
          <p:cNvPr id="5" name="Footer Placeholder 4">
            <a:extLst>
              <a:ext uri="{FF2B5EF4-FFF2-40B4-BE49-F238E27FC236}">
                <a16:creationId xmlns:a16="http://schemas.microsoft.com/office/drawing/2014/main" id="{C8077F6D-CF37-644F-7A58-7733D61A0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00175A-173A-C34B-1597-0562CC185BF0}"/>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3452535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89E35D-DFD8-D4AD-44C4-3C130CA806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B11953-111F-0A1A-CD4F-67E000FF10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2B9D4C-5C52-59B3-B7F7-120C314813E7}"/>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2/1/2024</a:t>
            </a:fld>
            <a:endParaRPr lang="en-US"/>
          </a:p>
        </p:txBody>
      </p:sp>
      <p:sp>
        <p:nvSpPr>
          <p:cNvPr id="5" name="Footer Placeholder 4">
            <a:extLst>
              <a:ext uri="{FF2B5EF4-FFF2-40B4-BE49-F238E27FC236}">
                <a16:creationId xmlns:a16="http://schemas.microsoft.com/office/drawing/2014/main" id="{8F11B18A-F54F-ACFB-801F-E3DE52503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2C160-1F28-5B7B-6544-1140D55426CF}"/>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22798931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B250-4B8E-8134-0E28-D38AA45BC5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26EBE2-54D8-F6FE-0A51-DE56F75822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FD58F5-FCAB-9E23-DE92-233112D0FD95}"/>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2/1/2024</a:t>
            </a:fld>
            <a:endParaRPr lang="en-US"/>
          </a:p>
        </p:txBody>
      </p:sp>
      <p:sp>
        <p:nvSpPr>
          <p:cNvPr id="5" name="Footer Placeholder 4">
            <a:extLst>
              <a:ext uri="{FF2B5EF4-FFF2-40B4-BE49-F238E27FC236}">
                <a16:creationId xmlns:a16="http://schemas.microsoft.com/office/drawing/2014/main" id="{32188CA6-2957-F5EB-AF53-CAB5A7643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85E5A-752E-8C49-3A47-B9E3EFB0B84B}"/>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2503611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1C64-ACA0-8A8E-C7A1-E46ABC7B9C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B3BAE6-AEBA-EE6D-CFD3-4F903DE51E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140A09-C0B0-74CE-2C45-D572C4908E6A}"/>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2/1/2024</a:t>
            </a:fld>
            <a:endParaRPr lang="en-US"/>
          </a:p>
        </p:txBody>
      </p:sp>
      <p:sp>
        <p:nvSpPr>
          <p:cNvPr id="5" name="Footer Placeholder 4">
            <a:extLst>
              <a:ext uri="{FF2B5EF4-FFF2-40B4-BE49-F238E27FC236}">
                <a16:creationId xmlns:a16="http://schemas.microsoft.com/office/drawing/2014/main" id="{4801F1A1-0F7B-6D25-E1BC-2D6F6C5CB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0E98BE-A0C5-3826-31D1-33EA7C347AC7}"/>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3213694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3C41-6380-86D7-6E1F-C04BDD431E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7EDFDB-18C6-A93D-C05A-935B5007D8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D779F2-F0F7-291A-A02D-98B6719134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44D345-E714-69BA-FEE6-1B6E535624F8}"/>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2/1/2024</a:t>
            </a:fld>
            <a:endParaRPr lang="en-US"/>
          </a:p>
        </p:txBody>
      </p:sp>
      <p:sp>
        <p:nvSpPr>
          <p:cNvPr id="6" name="Footer Placeholder 5">
            <a:extLst>
              <a:ext uri="{FF2B5EF4-FFF2-40B4-BE49-F238E27FC236}">
                <a16:creationId xmlns:a16="http://schemas.microsoft.com/office/drawing/2014/main" id="{382D33F7-83AE-6848-7975-B76523B742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DE5565-FCDE-8FEF-1943-6349E349D6EC}"/>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472647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9BD11-48BC-BB49-B5BC-EC3738ED28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319C4D-ECA5-A06B-52FC-08A4CB53AD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D77438-CF7D-F266-655E-70E6B7C9A2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80EE18-0BE4-E122-4BE6-93830C9B58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4DBB70-0029-2D11-04ED-F1B8DA3967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FC963-F9B6-BFFD-0FAF-60222DF245F1}"/>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2/1/2024</a:t>
            </a:fld>
            <a:endParaRPr lang="en-US"/>
          </a:p>
        </p:txBody>
      </p:sp>
      <p:sp>
        <p:nvSpPr>
          <p:cNvPr id="8" name="Footer Placeholder 7">
            <a:extLst>
              <a:ext uri="{FF2B5EF4-FFF2-40B4-BE49-F238E27FC236}">
                <a16:creationId xmlns:a16="http://schemas.microsoft.com/office/drawing/2014/main" id="{BDF3FE2C-4D09-21F4-DF88-085BCD482D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D17851-600D-5AE6-5BE3-E99648F496D9}"/>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3091474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C0699-52CF-146D-97CF-6CD7C0DFAC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3D23D-32E5-C76E-CF90-1B57CB7BA263}"/>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2/1/2024</a:t>
            </a:fld>
            <a:endParaRPr lang="en-US"/>
          </a:p>
        </p:txBody>
      </p:sp>
      <p:sp>
        <p:nvSpPr>
          <p:cNvPr id="4" name="Footer Placeholder 3">
            <a:extLst>
              <a:ext uri="{FF2B5EF4-FFF2-40B4-BE49-F238E27FC236}">
                <a16:creationId xmlns:a16="http://schemas.microsoft.com/office/drawing/2014/main" id="{CECC028B-101F-9888-34F9-B4345CA46E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835239-F8C4-8301-7ECC-6D6E0BE22047}"/>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3789746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CC8856-469B-FFF7-77F9-9B63CDFA0104}"/>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2/1/2024</a:t>
            </a:fld>
            <a:endParaRPr lang="en-US"/>
          </a:p>
        </p:txBody>
      </p:sp>
      <p:sp>
        <p:nvSpPr>
          <p:cNvPr id="3" name="Footer Placeholder 2">
            <a:extLst>
              <a:ext uri="{FF2B5EF4-FFF2-40B4-BE49-F238E27FC236}">
                <a16:creationId xmlns:a16="http://schemas.microsoft.com/office/drawing/2014/main" id="{A93F4016-0490-AC5C-7534-61CAE02D9A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02F94D-66E1-7ACE-9CDF-A2D1AFFF83E2}"/>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2811620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10FFE-CD6A-B1C7-137E-276441D2D2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4D451E-9B2C-6C81-FE07-19F5A281ED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9BA80E-F2EB-4F8B-527C-23376F5A7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DD3286-FC3E-59B8-7699-73BCA73C76F1}"/>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2/1/2024</a:t>
            </a:fld>
            <a:endParaRPr lang="en-US"/>
          </a:p>
        </p:txBody>
      </p:sp>
      <p:sp>
        <p:nvSpPr>
          <p:cNvPr id="6" name="Footer Placeholder 5">
            <a:extLst>
              <a:ext uri="{FF2B5EF4-FFF2-40B4-BE49-F238E27FC236}">
                <a16:creationId xmlns:a16="http://schemas.microsoft.com/office/drawing/2014/main" id="{02C51989-64C4-50D8-142E-2DB38476E0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4BF58F-7D7A-0DBA-0B58-3AD4592830B7}"/>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1631620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B275-63D9-D27C-1166-243585B5DA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921A9D-B1C7-67CA-4FA1-A89B821FA5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7AC33C3-C422-21B4-4C51-F681022602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6165DB-6E84-FB6B-D591-BE2508D082B0}"/>
              </a:ext>
            </a:extLst>
          </p:cNvPr>
          <p:cNvSpPr>
            <a:spLocks noGrp="1"/>
          </p:cNvSpPr>
          <p:nvPr>
            <p:ph type="dt" sz="half" idx="10"/>
          </p:nvPr>
        </p:nvSpPr>
        <p:spPr>
          <a:xfrm>
            <a:off x="838200" y="6356350"/>
            <a:ext cx="2743200" cy="365125"/>
          </a:xfrm>
          <a:prstGeom prst="rect">
            <a:avLst/>
          </a:prstGeom>
        </p:spPr>
        <p:txBody>
          <a:bodyPr/>
          <a:lstStyle/>
          <a:p>
            <a:fld id="{1AE69FA9-D36C-4A97-9468-96BCF2EACC0E}" type="datetimeFigureOut">
              <a:rPr lang="en-US" smtClean="0"/>
              <a:t>2/1/2024</a:t>
            </a:fld>
            <a:endParaRPr lang="en-US"/>
          </a:p>
        </p:txBody>
      </p:sp>
      <p:sp>
        <p:nvSpPr>
          <p:cNvPr id="6" name="Footer Placeholder 5">
            <a:extLst>
              <a:ext uri="{FF2B5EF4-FFF2-40B4-BE49-F238E27FC236}">
                <a16:creationId xmlns:a16="http://schemas.microsoft.com/office/drawing/2014/main" id="{5FBCEA2D-8406-B274-B577-A9100824A4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88287B-FA3B-C3D8-AF87-1450C4D7BE66}"/>
              </a:ext>
            </a:extLst>
          </p:cNvPr>
          <p:cNvSpPr>
            <a:spLocks noGrp="1"/>
          </p:cNvSpPr>
          <p:nvPr>
            <p:ph type="sldNum" sz="quarter" idx="12"/>
          </p:nvPr>
        </p:nvSpPr>
        <p:spPr>
          <a:xfrm>
            <a:off x="8610600" y="6356350"/>
            <a:ext cx="2743200" cy="365125"/>
          </a:xfrm>
          <a:prstGeom prst="rect">
            <a:avLst/>
          </a:prstGeom>
        </p:spPr>
        <p:txBody>
          <a:bodyPr/>
          <a:lstStyle/>
          <a:p>
            <a:fld id="{0AC5F7AD-49E5-4CD1-A1CD-29877F67F6D4}" type="slidenum">
              <a:rPr lang="en-US" smtClean="0"/>
              <a:t>‹#›</a:t>
            </a:fld>
            <a:endParaRPr lang="en-US"/>
          </a:p>
        </p:txBody>
      </p:sp>
    </p:spTree>
    <p:extLst>
      <p:ext uri="{BB962C8B-B14F-4D97-AF65-F5344CB8AC3E}">
        <p14:creationId xmlns:p14="http://schemas.microsoft.com/office/powerpoint/2010/main" val="1560849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ED1D4A-8E03-FC03-6AD4-AB67188159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C52B6D-BD4D-944D-A4F5-736679F53B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3CA240-4D9D-92A3-4C82-46D5FAF4AF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82FB5E-119A-4D83-B6F5-6AE3347CDCB7}" type="datetime1">
              <a:rPr lang="vi-VN" smtClean="0"/>
              <a:pPr/>
              <a:t>01/02/2024</a:t>
            </a:fld>
            <a:endParaRPr lang="en-US"/>
          </a:p>
        </p:txBody>
      </p:sp>
      <p:sp>
        <p:nvSpPr>
          <p:cNvPr id="5" name="Footer Placeholder 4">
            <a:extLst>
              <a:ext uri="{FF2B5EF4-FFF2-40B4-BE49-F238E27FC236}">
                <a16:creationId xmlns:a16="http://schemas.microsoft.com/office/drawing/2014/main" id="{8AA5672E-84C9-3CA0-81FB-2703B7D60A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67308A-97EE-92F5-D207-8056264176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5F7AD-49E5-4CD1-A1CD-29877F67F6D4}" type="slidenum">
              <a:rPr lang="en-US" smtClean="0"/>
              <a:t>‹#›</a:t>
            </a:fld>
            <a:endParaRPr lang="en-US"/>
          </a:p>
        </p:txBody>
      </p:sp>
      <p:sp>
        <p:nvSpPr>
          <p:cNvPr id="7" name="Rectangle 6">
            <a:extLst>
              <a:ext uri="{FF2B5EF4-FFF2-40B4-BE49-F238E27FC236}">
                <a16:creationId xmlns:a16="http://schemas.microsoft.com/office/drawing/2014/main" id="{F3257D14-7726-4514-5EEF-519FB8068B80}"/>
              </a:ext>
            </a:extLst>
          </p:cNvPr>
          <p:cNvSpPr/>
          <p:nvPr userDrawn="1"/>
        </p:nvSpPr>
        <p:spPr>
          <a:xfrm>
            <a:off x="0" y="0"/>
            <a:ext cx="277368" cy="6858000"/>
          </a:xfrm>
          <a:prstGeom prst="rect">
            <a:avLst/>
          </a:prstGeom>
          <a:ln w="28575">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5C76CC7E-A64C-53C1-C7A1-FEA77B1C5A48}"/>
              </a:ext>
            </a:extLst>
          </p:cNvPr>
          <p:cNvPicPr>
            <a:picLocks noChangeAspect="1"/>
          </p:cNvPicPr>
          <p:nvPr userDrawn="1"/>
        </p:nvPicPr>
        <p:blipFill>
          <a:blip r:embed="rId13">
            <a:alphaModFix amt="35000"/>
            <a:extLst>
              <a:ext uri="{28A0092B-C50C-407E-A947-70E740481C1C}">
                <a14:useLocalDpi xmlns:a14="http://schemas.microsoft.com/office/drawing/2010/main" val="0"/>
              </a:ext>
            </a:extLst>
          </a:blip>
          <a:stretch>
            <a:fillRect/>
          </a:stretch>
        </p:blipFill>
        <p:spPr>
          <a:xfrm>
            <a:off x="10528110" y="6412476"/>
            <a:ext cx="1386522" cy="273693"/>
          </a:xfrm>
          <a:prstGeom prst="rect">
            <a:avLst/>
          </a:prstGeom>
        </p:spPr>
      </p:pic>
    </p:spTree>
    <p:extLst>
      <p:ext uri="{BB962C8B-B14F-4D97-AF65-F5344CB8AC3E}">
        <p14:creationId xmlns:p14="http://schemas.microsoft.com/office/powerpoint/2010/main" val="1470350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92215-93AB-4FE6-1492-F28294BBAFC3}"/>
              </a:ext>
            </a:extLst>
          </p:cNvPr>
          <p:cNvSpPr>
            <a:spLocks noGrp="1"/>
          </p:cNvSpPr>
          <p:nvPr>
            <p:ph type="ctrTitle"/>
          </p:nvPr>
        </p:nvSpPr>
        <p:spPr>
          <a:xfrm>
            <a:off x="1524000" y="388812"/>
            <a:ext cx="9144000" cy="2387600"/>
          </a:xfrm>
        </p:spPr>
        <p:txBody>
          <a:bodyPr>
            <a:normAutofit/>
          </a:bodyPr>
          <a:lstStyle/>
          <a:p>
            <a:r>
              <a:rPr lang="en-US" sz="7200" b="1" dirty="0"/>
              <a:t>Footballers Classification</a:t>
            </a:r>
            <a:endParaRPr lang="en-US" sz="7200" b="1" dirty="0">
              <a:cs typeface="Segoe UI"/>
            </a:endParaRPr>
          </a:p>
        </p:txBody>
      </p:sp>
      <p:sp>
        <p:nvSpPr>
          <p:cNvPr id="3" name="Subtitle 2">
            <a:extLst>
              <a:ext uri="{FF2B5EF4-FFF2-40B4-BE49-F238E27FC236}">
                <a16:creationId xmlns:a16="http://schemas.microsoft.com/office/drawing/2014/main" id="{ED765A28-AB03-CEAE-E51E-3E0BBBB7B96D}"/>
              </a:ext>
            </a:extLst>
          </p:cNvPr>
          <p:cNvSpPr>
            <a:spLocks noGrp="1"/>
          </p:cNvSpPr>
          <p:nvPr>
            <p:ph type="subTitle" idx="1"/>
          </p:nvPr>
        </p:nvSpPr>
        <p:spPr>
          <a:xfrm>
            <a:off x="1524000" y="3226404"/>
            <a:ext cx="9144000" cy="556494"/>
          </a:xfrm>
        </p:spPr>
        <p:txBody>
          <a:bodyPr>
            <a:normAutofit lnSpcReduction="10000"/>
          </a:bodyPr>
          <a:lstStyle/>
          <a:p>
            <a:r>
              <a:rPr lang="en-US" sz="3600" b="1" dirty="0"/>
              <a:t>Project 1</a:t>
            </a:r>
          </a:p>
        </p:txBody>
      </p:sp>
      <p:graphicFrame>
        <p:nvGraphicFramePr>
          <p:cNvPr id="6" name="Table 6">
            <a:extLst>
              <a:ext uri="{FF2B5EF4-FFF2-40B4-BE49-F238E27FC236}">
                <a16:creationId xmlns:a16="http://schemas.microsoft.com/office/drawing/2014/main" id="{A3BC7EC8-052A-FBF1-14B4-EF6BE2F927EC}"/>
              </a:ext>
            </a:extLst>
          </p:cNvPr>
          <p:cNvGraphicFramePr>
            <a:graphicFrameLocks noGrp="1"/>
          </p:cNvGraphicFramePr>
          <p:nvPr>
            <p:extLst>
              <p:ext uri="{D42A27DB-BD31-4B8C-83A1-F6EECF244321}">
                <p14:modId xmlns:p14="http://schemas.microsoft.com/office/powerpoint/2010/main" val="1101767905"/>
              </p:ext>
            </p:extLst>
          </p:nvPr>
        </p:nvGraphicFramePr>
        <p:xfrm>
          <a:off x="1524000" y="4141694"/>
          <a:ext cx="8127999" cy="731276"/>
        </p:xfrm>
        <a:graphic>
          <a:graphicData uri="http://schemas.openxmlformats.org/drawingml/2006/table">
            <a:tbl>
              <a:tblPr firstRow="1" bandRow="1">
                <a:tableStyleId>{2D5ABB26-0587-4C30-8999-92F81FD0307C}</a:tableStyleId>
              </a:tblPr>
              <a:tblGrid>
                <a:gridCol w="8127999">
                  <a:extLst>
                    <a:ext uri="{9D8B030D-6E8A-4147-A177-3AD203B41FA5}">
                      <a16:colId xmlns:a16="http://schemas.microsoft.com/office/drawing/2014/main" val="208885615"/>
                    </a:ext>
                  </a:extLst>
                </a:gridCol>
              </a:tblGrid>
              <a:tr h="731276">
                <a:tc>
                  <a:txBody>
                    <a:bodyPr/>
                    <a:lstStyle/>
                    <a:p>
                      <a:r>
                        <a:rPr lang="en-US" sz="2000" b="1" dirty="0"/>
                        <a:t>Student: Nguyen Viet Minh – 20214917</a:t>
                      </a:r>
                    </a:p>
                    <a:p>
                      <a:r>
                        <a:rPr lang="en-US" sz="2000" b="1" dirty="0"/>
                        <a:t>Teacher: Nguyen </a:t>
                      </a:r>
                      <a:r>
                        <a:rPr lang="en-US" sz="2000" b="1" dirty="0" err="1"/>
                        <a:t>Huu</a:t>
                      </a:r>
                      <a:r>
                        <a:rPr lang="en-US" sz="2000" b="1" dirty="0"/>
                        <a:t> Duc</a:t>
                      </a:r>
                    </a:p>
                  </a:txBody>
                  <a:tcPr marL="45720" marR="45720"/>
                </a:tc>
                <a:extLst>
                  <a:ext uri="{0D108BD9-81ED-4DB2-BD59-A6C34878D82A}">
                    <a16:rowId xmlns:a16="http://schemas.microsoft.com/office/drawing/2014/main" val="3842991096"/>
                  </a:ext>
                </a:extLst>
              </a:tr>
            </a:tbl>
          </a:graphicData>
        </a:graphic>
      </p:graphicFrame>
    </p:spTree>
    <p:extLst>
      <p:ext uri="{BB962C8B-B14F-4D97-AF65-F5344CB8AC3E}">
        <p14:creationId xmlns:p14="http://schemas.microsoft.com/office/powerpoint/2010/main" val="1112055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38813-281E-CD33-198C-A2D02D235B6A}"/>
            </a:ext>
          </a:extLst>
        </p:cNvPr>
        <p:cNvGrpSpPr/>
        <p:nvPr/>
      </p:nvGrpSpPr>
      <p:grpSpPr>
        <a:xfrm>
          <a:off x="0" y="0"/>
          <a:ext cx="0" cy="0"/>
          <a:chOff x="0" y="0"/>
          <a:chExt cx="0" cy="0"/>
        </a:xfrm>
      </p:grpSpPr>
      <p:sp>
        <p:nvSpPr>
          <p:cNvPr id="11" name="Text Placeholder 3">
            <a:extLst>
              <a:ext uri="{FF2B5EF4-FFF2-40B4-BE49-F238E27FC236}">
                <a16:creationId xmlns:a16="http://schemas.microsoft.com/office/drawing/2014/main" id="{74EBD7E4-CB45-CCE3-D07D-BCEFE201656D}"/>
              </a:ext>
            </a:extLst>
          </p:cNvPr>
          <p:cNvSpPr>
            <a:spLocks noGrp="1"/>
          </p:cNvSpPr>
          <p:nvPr>
            <p:ph type="body" sz="half" idx="2"/>
          </p:nvPr>
        </p:nvSpPr>
        <p:spPr>
          <a:xfrm>
            <a:off x="1193957" y="1563710"/>
            <a:ext cx="10629249" cy="4983084"/>
          </a:xfrm>
        </p:spPr>
        <p:txBody>
          <a:bodyPr vert="horz" lIns="91440" tIns="45720" rIns="91440" bIns="45720" rtlCol="0" anchor="t">
            <a:noAutofit/>
          </a:bodyPr>
          <a:lstStyle/>
          <a:p>
            <a:r>
              <a:rPr lang="en-US" sz="2800" b="0" i="0" dirty="0">
                <a:effectLst/>
              </a:rPr>
              <a:t>The objective of the support vector machine algorithm is to find a hyperplane in an N-dimensional space(N — the number of features) that distinctly classifies the data points.</a:t>
            </a:r>
            <a:endParaRPr lang="en-US" sz="2800" dirty="0">
              <a:cs typeface="Segoe UI"/>
            </a:endParaRPr>
          </a:p>
          <a:p>
            <a:endParaRPr lang="en-US" sz="3000" dirty="0">
              <a:cs typeface="Segoe UI"/>
            </a:endParaRPr>
          </a:p>
          <a:p>
            <a:pPr marL="285750" indent="-285750">
              <a:buFont typeface="Calibri" panose="020B0604020202020204" pitchFamily="34" charset="0"/>
              <a:buChar char="-"/>
            </a:pPr>
            <a:endParaRPr lang="en-US" dirty="0">
              <a:cs typeface="Segoe UI"/>
            </a:endParaRPr>
          </a:p>
        </p:txBody>
      </p:sp>
      <p:sp>
        <p:nvSpPr>
          <p:cNvPr id="4" name="Title 5">
            <a:extLst>
              <a:ext uri="{FF2B5EF4-FFF2-40B4-BE49-F238E27FC236}">
                <a16:creationId xmlns:a16="http://schemas.microsoft.com/office/drawing/2014/main" id="{EC729638-6294-1A04-B972-9808073AB30D}"/>
              </a:ext>
            </a:extLst>
          </p:cNvPr>
          <p:cNvSpPr txBox="1">
            <a:spLocks/>
          </p:cNvSpPr>
          <p:nvPr/>
        </p:nvSpPr>
        <p:spPr>
          <a:xfrm>
            <a:off x="838200" y="182674"/>
            <a:ext cx="10515600" cy="84260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4400" b="1" dirty="0">
                <a:cs typeface="Segoe UI"/>
              </a:rPr>
              <a:t>SVM Model</a:t>
            </a:r>
          </a:p>
        </p:txBody>
      </p:sp>
      <p:pic>
        <p:nvPicPr>
          <p:cNvPr id="3" name="Picture 2">
            <a:extLst>
              <a:ext uri="{FF2B5EF4-FFF2-40B4-BE49-F238E27FC236}">
                <a16:creationId xmlns:a16="http://schemas.microsoft.com/office/drawing/2014/main" id="{91F674EA-E98E-4B21-9012-A3F65EA7E8C5}"/>
              </a:ext>
            </a:extLst>
          </p:cNvPr>
          <p:cNvPicPr>
            <a:picLocks noChangeAspect="1"/>
          </p:cNvPicPr>
          <p:nvPr/>
        </p:nvPicPr>
        <p:blipFill>
          <a:blip r:embed="rId2"/>
          <a:stretch>
            <a:fillRect/>
          </a:stretch>
        </p:blipFill>
        <p:spPr>
          <a:xfrm>
            <a:off x="3261644" y="3065929"/>
            <a:ext cx="5668712" cy="2898152"/>
          </a:xfrm>
          <a:prstGeom prst="rect">
            <a:avLst/>
          </a:prstGeom>
        </p:spPr>
      </p:pic>
    </p:spTree>
    <p:extLst>
      <p:ext uri="{BB962C8B-B14F-4D97-AF65-F5344CB8AC3E}">
        <p14:creationId xmlns:p14="http://schemas.microsoft.com/office/powerpoint/2010/main" val="2182526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9F6D5B-5F46-86D3-DD98-7DCA16F1C7E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6ED7C5E9-1D54-2AF7-3BFE-3299055DF782}"/>
              </a:ext>
            </a:extLst>
          </p:cNvPr>
          <p:cNvSpPr>
            <a:spLocks noGrp="1"/>
          </p:cNvSpPr>
          <p:nvPr>
            <p:ph type="title"/>
          </p:nvPr>
        </p:nvSpPr>
        <p:spPr>
          <a:xfrm>
            <a:off x="829627" y="457200"/>
            <a:ext cx="9210843" cy="1610360"/>
          </a:xfrm>
        </p:spPr>
        <p:txBody>
          <a:bodyPr anchor="b">
            <a:normAutofit/>
          </a:bodyPr>
          <a:lstStyle/>
          <a:p>
            <a:r>
              <a:rPr lang="en-US" b="1" dirty="0"/>
              <a:t>Multiclass Classification using SVM</a:t>
            </a:r>
          </a:p>
        </p:txBody>
      </p:sp>
      <p:sp>
        <p:nvSpPr>
          <p:cNvPr id="11" name="Text Placeholder 3">
            <a:extLst>
              <a:ext uri="{FF2B5EF4-FFF2-40B4-BE49-F238E27FC236}">
                <a16:creationId xmlns:a16="http://schemas.microsoft.com/office/drawing/2014/main" id="{0A4AB822-0B1B-E521-9294-634E66D629EF}"/>
              </a:ext>
            </a:extLst>
          </p:cNvPr>
          <p:cNvSpPr>
            <a:spLocks noGrp="1"/>
          </p:cNvSpPr>
          <p:nvPr>
            <p:ph type="body" sz="half" idx="2"/>
          </p:nvPr>
        </p:nvSpPr>
        <p:spPr>
          <a:xfrm>
            <a:off x="839788" y="2240280"/>
            <a:ext cx="10618517" cy="4478662"/>
          </a:xfrm>
        </p:spPr>
        <p:txBody>
          <a:bodyPr vert="horz" lIns="91440" tIns="45720" rIns="91440" bIns="45720" rtlCol="0" anchor="t">
            <a:noAutofit/>
          </a:bodyPr>
          <a:lstStyle/>
          <a:p>
            <a:r>
              <a:rPr lang="en-US" sz="1800" b="0" i="0" dirty="0">
                <a:effectLst/>
              </a:rPr>
              <a:t>In its most simple type, SVM doesn’t support multiclass classification natively. It supports binary classification and separating data points into two classes. For multiclass classification, the same principle is utilized after breaking down the multiclassification problem into multiple binary classification problems. There are 2 basic ways to approach:</a:t>
            </a:r>
          </a:p>
          <a:p>
            <a:r>
              <a:rPr lang="en-US" sz="1800" dirty="0"/>
              <a:t>One-to-one					One-to-Rest</a:t>
            </a:r>
            <a:endParaRPr lang="en-US" sz="1800" b="0" i="0" dirty="0">
              <a:effectLst/>
            </a:endParaRPr>
          </a:p>
        </p:txBody>
      </p:sp>
      <p:sp>
        <p:nvSpPr>
          <p:cNvPr id="4" name="Title 5">
            <a:extLst>
              <a:ext uri="{FF2B5EF4-FFF2-40B4-BE49-F238E27FC236}">
                <a16:creationId xmlns:a16="http://schemas.microsoft.com/office/drawing/2014/main" id="{D5954596-B0DB-D852-C9E8-B01E808DAF92}"/>
              </a:ext>
            </a:extLst>
          </p:cNvPr>
          <p:cNvSpPr txBox="1">
            <a:spLocks/>
          </p:cNvSpPr>
          <p:nvPr/>
        </p:nvSpPr>
        <p:spPr>
          <a:xfrm>
            <a:off x="838200" y="182674"/>
            <a:ext cx="10515600" cy="84260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4400" b="1" dirty="0">
                <a:cs typeface="Segoe UI"/>
              </a:rPr>
              <a:t>SVM Model</a:t>
            </a:r>
          </a:p>
        </p:txBody>
      </p:sp>
      <p:pic>
        <p:nvPicPr>
          <p:cNvPr id="5" name="Picture 4">
            <a:extLst>
              <a:ext uri="{FF2B5EF4-FFF2-40B4-BE49-F238E27FC236}">
                <a16:creationId xmlns:a16="http://schemas.microsoft.com/office/drawing/2014/main" id="{53056DB8-53FD-493D-AFE7-93851F58A555}"/>
              </a:ext>
            </a:extLst>
          </p:cNvPr>
          <p:cNvPicPr>
            <a:picLocks noChangeAspect="1"/>
          </p:cNvPicPr>
          <p:nvPr/>
        </p:nvPicPr>
        <p:blipFill>
          <a:blip r:embed="rId2"/>
          <a:stretch>
            <a:fillRect/>
          </a:stretch>
        </p:blipFill>
        <p:spPr>
          <a:xfrm>
            <a:off x="838200" y="3729318"/>
            <a:ext cx="3139532" cy="2671482"/>
          </a:xfrm>
          <a:prstGeom prst="rect">
            <a:avLst/>
          </a:prstGeom>
        </p:spPr>
      </p:pic>
      <p:pic>
        <p:nvPicPr>
          <p:cNvPr id="9" name="Picture 8">
            <a:extLst>
              <a:ext uri="{FF2B5EF4-FFF2-40B4-BE49-F238E27FC236}">
                <a16:creationId xmlns:a16="http://schemas.microsoft.com/office/drawing/2014/main" id="{E3DC300E-2B31-426B-8000-5DF415C87A94}"/>
              </a:ext>
            </a:extLst>
          </p:cNvPr>
          <p:cNvPicPr>
            <a:picLocks noChangeAspect="1"/>
          </p:cNvPicPr>
          <p:nvPr/>
        </p:nvPicPr>
        <p:blipFill>
          <a:blip r:embed="rId3"/>
          <a:stretch>
            <a:fillRect/>
          </a:stretch>
        </p:blipFill>
        <p:spPr>
          <a:xfrm>
            <a:off x="6144406" y="3729318"/>
            <a:ext cx="3147225" cy="2671482"/>
          </a:xfrm>
          <a:prstGeom prst="rect">
            <a:avLst/>
          </a:prstGeom>
        </p:spPr>
      </p:pic>
    </p:spTree>
    <p:extLst>
      <p:ext uri="{BB962C8B-B14F-4D97-AF65-F5344CB8AC3E}">
        <p14:creationId xmlns:p14="http://schemas.microsoft.com/office/powerpoint/2010/main" val="3128165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00026-7BBB-4B74-5718-E3165509B8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6C800C-BA05-9666-A679-7D8893A4EF7D}"/>
              </a:ext>
            </a:extLst>
          </p:cNvPr>
          <p:cNvSpPr>
            <a:spLocks noGrp="1"/>
          </p:cNvSpPr>
          <p:nvPr>
            <p:ph type="ctrTitle"/>
          </p:nvPr>
        </p:nvSpPr>
        <p:spPr>
          <a:xfrm>
            <a:off x="665408" y="156447"/>
            <a:ext cx="9144000" cy="831403"/>
          </a:xfrm>
        </p:spPr>
        <p:txBody>
          <a:bodyPr>
            <a:normAutofit/>
          </a:bodyPr>
          <a:lstStyle/>
          <a:p>
            <a:r>
              <a:rPr lang="en-US" sz="4400" b="1" dirty="0">
                <a:cs typeface="Segoe UI"/>
              </a:rPr>
              <a:t>Random Forest Model</a:t>
            </a:r>
          </a:p>
        </p:txBody>
      </p:sp>
      <p:sp>
        <p:nvSpPr>
          <p:cNvPr id="3" name="Subtitle 2">
            <a:extLst>
              <a:ext uri="{FF2B5EF4-FFF2-40B4-BE49-F238E27FC236}">
                <a16:creationId xmlns:a16="http://schemas.microsoft.com/office/drawing/2014/main" id="{E9240F25-BFEE-BE99-D21C-D090428A5C15}"/>
              </a:ext>
            </a:extLst>
          </p:cNvPr>
          <p:cNvSpPr>
            <a:spLocks noGrp="1"/>
          </p:cNvSpPr>
          <p:nvPr>
            <p:ph type="subTitle" idx="1"/>
          </p:nvPr>
        </p:nvSpPr>
        <p:spPr>
          <a:xfrm>
            <a:off x="826394" y="1917052"/>
            <a:ext cx="10827724" cy="4124642"/>
          </a:xfrm>
        </p:spPr>
        <p:txBody>
          <a:bodyPr>
            <a:normAutofit/>
          </a:bodyPr>
          <a:lstStyle/>
          <a:p>
            <a:pPr algn="just"/>
            <a:r>
              <a:rPr lang="en-US" sz="2800" b="0" i="0" dirty="0">
                <a:effectLst/>
              </a:rPr>
              <a:t>A Random Forest is an ensemble learning method belongs to the family of tree-based models and is particularly powerful and versatile, based on Decision Tree with random function</a:t>
            </a:r>
            <a:endParaRPr lang="en-US" sz="2800" dirty="0">
              <a:cs typeface="Segoe UI"/>
            </a:endParaRPr>
          </a:p>
        </p:txBody>
      </p:sp>
      <p:pic>
        <p:nvPicPr>
          <p:cNvPr id="6" name="Picture 5">
            <a:extLst>
              <a:ext uri="{FF2B5EF4-FFF2-40B4-BE49-F238E27FC236}">
                <a16:creationId xmlns:a16="http://schemas.microsoft.com/office/drawing/2014/main" id="{B08CBE77-FCAA-436F-88FF-FD6E7E6D69CE}"/>
              </a:ext>
            </a:extLst>
          </p:cNvPr>
          <p:cNvPicPr>
            <a:picLocks noChangeAspect="1"/>
          </p:cNvPicPr>
          <p:nvPr/>
        </p:nvPicPr>
        <p:blipFill>
          <a:blip r:embed="rId2"/>
          <a:stretch>
            <a:fillRect/>
          </a:stretch>
        </p:blipFill>
        <p:spPr>
          <a:xfrm>
            <a:off x="3680739" y="3120527"/>
            <a:ext cx="4830521" cy="3061072"/>
          </a:xfrm>
          <a:prstGeom prst="rect">
            <a:avLst/>
          </a:prstGeom>
        </p:spPr>
      </p:pic>
    </p:spTree>
    <p:extLst>
      <p:ext uri="{BB962C8B-B14F-4D97-AF65-F5344CB8AC3E}">
        <p14:creationId xmlns:p14="http://schemas.microsoft.com/office/powerpoint/2010/main" val="1548564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3A21A-B9D7-92BE-7E8F-36E47F71D518}"/>
            </a:ext>
          </a:extLst>
        </p:cNvPr>
        <p:cNvGrpSpPr/>
        <p:nvPr/>
      </p:nvGrpSpPr>
      <p:grpSpPr>
        <a:xfrm>
          <a:off x="0" y="0"/>
          <a:ext cx="0" cy="0"/>
          <a:chOff x="0" y="0"/>
          <a:chExt cx="0" cy="0"/>
        </a:xfrm>
      </p:grpSpPr>
      <p:sp>
        <p:nvSpPr>
          <p:cNvPr id="11" name="Text Placeholder 3">
            <a:extLst>
              <a:ext uri="{FF2B5EF4-FFF2-40B4-BE49-F238E27FC236}">
                <a16:creationId xmlns:a16="http://schemas.microsoft.com/office/drawing/2014/main" id="{9988F166-33A7-5269-8131-E4EA342E171D}"/>
              </a:ext>
            </a:extLst>
          </p:cNvPr>
          <p:cNvSpPr>
            <a:spLocks noGrp="1"/>
          </p:cNvSpPr>
          <p:nvPr>
            <p:ph type="body" sz="half" idx="2"/>
          </p:nvPr>
        </p:nvSpPr>
        <p:spPr>
          <a:xfrm>
            <a:off x="838200" y="1640217"/>
            <a:ext cx="10515600" cy="2442882"/>
          </a:xfrm>
        </p:spPr>
        <p:txBody>
          <a:bodyPr vert="horz" lIns="91440" tIns="45720" rIns="91440" bIns="45720" rtlCol="0" anchor="t">
            <a:noAutofit/>
          </a:bodyPr>
          <a:lstStyle/>
          <a:p>
            <a:pPr marL="285750" indent="-285750">
              <a:buFont typeface="Calibri" panose="020B0604020202020204" pitchFamily="34" charset="0"/>
              <a:buChar char="-"/>
            </a:pPr>
            <a:r>
              <a:rPr lang="en-US" sz="2400" dirty="0">
                <a:cs typeface="Segoe UI"/>
              </a:rPr>
              <a:t>The same problem with SVM, these kind of algorithms design for binary classification problem though cannot use directly with multiclass classification problem but it still have great performance. </a:t>
            </a:r>
          </a:p>
          <a:p>
            <a:pPr marL="285750" indent="-285750">
              <a:buFont typeface="Calibri" panose="020B0604020202020204" pitchFamily="34" charset="0"/>
              <a:buChar char="-"/>
            </a:pPr>
            <a:r>
              <a:rPr lang="en-US" sz="2400" dirty="0"/>
              <a:t>H</a:t>
            </a:r>
            <a:r>
              <a:rPr lang="en-US" sz="2400" b="0" i="0" dirty="0">
                <a:effectLst/>
              </a:rPr>
              <a:t>euristic methods can be used to split a multi-class classification problem into multiple binary classification datasets and train a binary classification model each. Two example is One-vs-Rest and One-vs-One</a:t>
            </a:r>
            <a:endParaRPr lang="en-US" sz="2400" dirty="0">
              <a:cs typeface="Segoe UI"/>
            </a:endParaRPr>
          </a:p>
        </p:txBody>
      </p:sp>
      <p:sp>
        <p:nvSpPr>
          <p:cNvPr id="4" name="Title 5">
            <a:extLst>
              <a:ext uri="{FF2B5EF4-FFF2-40B4-BE49-F238E27FC236}">
                <a16:creationId xmlns:a16="http://schemas.microsoft.com/office/drawing/2014/main" id="{C89D3792-E51A-B317-92B2-71408D40F2E8}"/>
              </a:ext>
            </a:extLst>
          </p:cNvPr>
          <p:cNvSpPr txBox="1">
            <a:spLocks/>
          </p:cNvSpPr>
          <p:nvPr/>
        </p:nvSpPr>
        <p:spPr>
          <a:xfrm>
            <a:off x="838200" y="182674"/>
            <a:ext cx="10515600" cy="84260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4400" b="1" dirty="0">
                <a:cs typeface="Segoe UI"/>
              </a:rPr>
              <a:t>Logistic Regression Model</a:t>
            </a:r>
          </a:p>
        </p:txBody>
      </p:sp>
      <p:pic>
        <p:nvPicPr>
          <p:cNvPr id="5" name="Picture 4">
            <a:extLst>
              <a:ext uri="{FF2B5EF4-FFF2-40B4-BE49-F238E27FC236}">
                <a16:creationId xmlns:a16="http://schemas.microsoft.com/office/drawing/2014/main" id="{50D28466-0650-4350-9EBE-0C1128B83C9F}"/>
              </a:ext>
            </a:extLst>
          </p:cNvPr>
          <p:cNvPicPr>
            <a:picLocks noChangeAspect="1"/>
          </p:cNvPicPr>
          <p:nvPr/>
        </p:nvPicPr>
        <p:blipFill>
          <a:blip r:embed="rId2"/>
          <a:stretch>
            <a:fillRect/>
          </a:stretch>
        </p:blipFill>
        <p:spPr>
          <a:xfrm>
            <a:off x="4369907" y="3996342"/>
            <a:ext cx="3452186" cy="2615942"/>
          </a:xfrm>
          <a:prstGeom prst="rect">
            <a:avLst/>
          </a:prstGeom>
        </p:spPr>
      </p:pic>
    </p:spTree>
    <p:extLst>
      <p:ext uri="{BB962C8B-B14F-4D97-AF65-F5344CB8AC3E}">
        <p14:creationId xmlns:p14="http://schemas.microsoft.com/office/powerpoint/2010/main" val="3482485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94B405-02B5-783B-403C-6C74FB8A4EB7}"/>
            </a:ext>
          </a:extLst>
        </p:cNvPr>
        <p:cNvGrpSpPr/>
        <p:nvPr/>
      </p:nvGrpSpPr>
      <p:grpSpPr>
        <a:xfrm>
          <a:off x="0" y="0"/>
          <a:ext cx="0" cy="0"/>
          <a:chOff x="0" y="0"/>
          <a:chExt cx="0" cy="0"/>
        </a:xfrm>
      </p:grpSpPr>
      <p:sp>
        <p:nvSpPr>
          <p:cNvPr id="11" name="Text Placeholder 3">
            <a:extLst>
              <a:ext uri="{FF2B5EF4-FFF2-40B4-BE49-F238E27FC236}">
                <a16:creationId xmlns:a16="http://schemas.microsoft.com/office/drawing/2014/main" id="{54B87E9D-813C-ADB7-C156-15A086A6E9BF}"/>
              </a:ext>
            </a:extLst>
          </p:cNvPr>
          <p:cNvSpPr>
            <a:spLocks noGrp="1"/>
          </p:cNvSpPr>
          <p:nvPr>
            <p:ph type="body" sz="half" idx="2"/>
          </p:nvPr>
        </p:nvSpPr>
        <p:spPr>
          <a:xfrm>
            <a:off x="838197" y="3019542"/>
            <a:ext cx="9238129" cy="818916"/>
          </a:xfrm>
        </p:spPr>
        <p:txBody>
          <a:bodyPr vert="horz" lIns="91440" tIns="45720" rIns="91440" bIns="45720" rtlCol="0" anchor="t">
            <a:noAutofit/>
          </a:bodyPr>
          <a:lstStyle/>
          <a:p>
            <a:r>
              <a:rPr lang="en-US" sz="3000" b="1" dirty="0">
                <a:cs typeface="Segoe UI"/>
              </a:rPr>
              <a:t>Compare between 3 models with their best para</a:t>
            </a:r>
          </a:p>
          <a:p>
            <a:pPr marL="285750" indent="-285750">
              <a:buFont typeface="Calibri" panose="020B0604020202020204" pitchFamily="34" charset="0"/>
              <a:buChar char="-"/>
            </a:pPr>
            <a:endParaRPr lang="en-US" dirty="0">
              <a:cs typeface="Segoe UI"/>
            </a:endParaRPr>
          </a:p>
        </p:txBody>
      </p:sp>
      <p:sp>
        <p:nvSpPr>
          <p:cNvPr id="4" name="Title 5">
            <a:extLst>
              <a:ext uri="{FF2B5EF4-FFF2-40B4-BE49-F238E27FC236}">
                <a16:creationId xmlns:a16="http://schemas.microsoft.com/office/drawing/2014/main" id="{D7B798C9-DB19-2EF8-DD15-AE1DD0222D42}"/>
              </a:ext>
            </a:extLst>
          </p:cNvPr>
          <p:cNvSpPr txBox="1">
            <a:spLocks/>
          </p:cNvSpPr>
          <p:nvPr/>
        </p:nvSpPr>
        <p:spPr>
          <a:xfrm>
            <a:off x="838200" y="182674"/>
            <a:ext cx="10515600" cy="84260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4400" b="1" dirty="0">
                <a:cs typeface="Segoe UI"/>
              </a:rPr>
              <a:t>Fine-Tuning Hyperparameter</a:t>
            </a:r>
          </a:p>
        </p:txBody>
      </p:sp>
      <p:sp>
        <p:nvSpPr>
          <p:cNvPr id="5" name="Text Placeholder 3">
            <a:extLst>
              <a:ext uri="{FF2B5EF4-FFF2-40B4-BE49-F238E27FC236}">
                <a16:creationId xmlns:a16="http://schemas.microsoft.com/office/drawing/2014/main" id="{1603508E-10F0-443F-B656-5586AA4DD2FE}"/>
              </a:ext>
            </a:extLst>
          </p:cNvPr>
          <p:cNvSpPr txBox="1">
            <a:spLocks/>
          </p:cNvSpPr>
          <p:nvPr/>
        </p:nvSpPr>
        <p:spPr>
          <a:xfrm>
            <a:off x="838199" y="1751013"/>
            <a:ext cx="10515599" cy="135973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400" b="1" dirty="0">
                <a:cs typeface="Segoe UI"/>
              </a:rPr>
              <a:t>I use grid search with some most basic parameter that could make model better then save the  best parameter for each model</a:t>
            </a:r>
          </a:p>
          <a:p>
            <a:pPr marL="285750" indent="-285750">
              <a:buFont typeface="Calibri" panose="020B0604020202020204" pitchFamily="34" charset="0"/>
              <a:buChar char="-"/>
            </a:pPr>
            <a:endParaRPr lang="en-US" dirty="0">
              <a:cs typeface="Segoe UI"/>
            </a:endParaRPr>
          </a:p>
        </p:txBody>
      </p:sp>
      <p:pic>
        <p:nvPicPr>
          <p:cNvPr id="6" name="Picture 5">
            <a:extLst>
              <a:ext uri="{FF2B5EF4-FFF2-40B4-BE49-F238E27FC236}">
                <a16:creationId xmlns:a16="http://schemas.microsoft.com/office/drawing/2014/main" id="{2C96DBDA-309F-45B7-BFED-E8905D64783C}"/>
              </a:ext>
            </a:extLst>
          </p:cNvPr>
          <p:cNvPicPr>
            <a:picLocks noChangeAspect="1"/>
          </p:cNvPicPr>
          <p:nvPr/>
        </p:nvPicPr>
        <p:blipFill>
          <a:blip r:embed="rId2"/>
          <a:stretch>
            <a:fillRect/>
          </a:stretch>
        </p:blipFill>
        <p:spPr>
          <a:xfrm>
            <a:off x="2985178" y="3845806"/>
            <a:ext cx="4944165" cy="1066949"/>
          </a:xfrm>
          <a:prstGeom prst="rect">
            <a:avLst/>
          </a:prstGeom>
        </p:spPr>
      </p:pic>
      <p:sp>
        <p:nvSpPr>
          <p:cNvPr id="10" name="Text Placeholder 3">
            <a:extLst>
              <a:ext uri="{FF2B5EF4-FFF2-40B4-BE49-F238E27FC236}">
                <a16:creationId xmlns:a16="http://schemas.microsoft.com/office/drawing/2014/main" id="{F16835FE-DEFB-4457-AFCC-1599E3568013}"/>
              </a:ext>
            </a:extLst>
          </p:cNvPr>
          <p:cNvSpPr txBox="1">
            <a:spLocks/>
          </p:cNvSpPr>
          <p:nvPr/>
        </p:nvSpPr>
        <p:spPr>
          <a:xfrm>
            <a:off x="838199" y="5557590"/>
            <a:ext cx="10515599" cy="550261"/>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400" b="1" dirty="0">
                <a:cs typeface="Segoe UI"/>
              </a:rPr>
              <a:t>Quite good compare to 0.54 before tuning parameter</a:t>
            </a:r>
          </a:p>
          <a:p>
            <a:pPr marL="285750" indent="-285750">
              <a:buFont typeface="Calibri" panose="020B0604020202020204" pitchFamily="34" charset="0"/>
              <a:buChar char="-"/>
            </a:pPr>
            <a:endParaRPr lang="en-US" dirty="0">
              <a:cs typeface="Segoe UI"/>
            </a:endParaRPr>
          </a:p>
        </p:txBody>
      </p:sp>
    </p:spTree>
    <p:extLst>
      <p:ext uri="{BB962C8B-B14F-4D97-AF65-F5344CB8AC3E}">
        <p14:creationId xmlns:p14="http://schemas.microsoft.com/office/powerpoint/2010/main" val="506837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5EDF0-756D-F81D-3FB7-ED4D52C73333}"/>
              </a:ext>
            </a:extLst>
          </p:cNvPr>
          <p:cNvSpPr>
            <a:spLocks noGrp="1"/>
          </p:cNvSpPr>
          <p:nvPr>
            <p:ph type="ctrTitle"/>
          </p:nvPr>
        </p:nvSpPr>
        <p:spPr/>
        <p:txBody>
          <a:bodyPr/>
          <a:lstStyle/>
          <a:p>
            <a:r>
              <a:rPr lang="en-US" b="1">
                <a:cs typeface="Segoe UI"/>
              </a:rPr>
              <a:t>Experiment Results</a:t>
            </a:r>
          </a:p>
        </p:txBody>
      </p:sp>
      <p:sp>
        <p:nvSpPr>
          <p:cNvPr id="3" name="Subtitle 2">
            <a:extLst>
              <a:ext uri="{FF2B5EF4-FFF2-40B4-BE49-F238E27FC236}">
                <a16:creationId xmlns:a16="http://schemas.microsoft.com/office/drawing/2014/main" id="{06312070-56DE-4ECF-40A6-B2930CBF4ED2}"/>
              </a:ext>
            </a:extLst>
          </p:cNvPr>
          <p:cNvSpPr>
            <a:spLocks noGrp="1"/>
          </p:cNvSpPr>
          <p:nvPr>
            <p:ph type="subTitle" idx="1"/>
          </p:nvPr>
        </p:nvSpPr>
        <p:spPr/>
        <p:txBody>
          <a:bodyPr/>
          <a:lstStyle/>
          <a:p>
            <a:endParaRPr lang="en-US">
              <a:cs typeface="Segoe UI"/>
            </a:endParaRPr>
          </a:p>
        </p:txBody>
      </p:sp>
    </p:spTree>
    <p:extLst>
      <p:ext uri="{BB962C8B-B14F-4D97-AF65-F5344CB8AC3E}">
        <p14:creationId xmlns:p14="http://schemas.microsoft.com/office/powerpoint/2010/main" val="2138212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BEF68-8A29-2CC9-CED6-18E4D813F584}"/>
              </a:ext>
            </a:extLst>
          </p:cNvPr>
          <p:cNvSpPr>
            <a:spLocks noGrp="1"/>
          </p:cNvSpPr>
          <p:nvPr>
            <p:ph type="title"/>
          </p:nvPr>
        </p:nvSpPr>
        <p:spPr/>
        <p:txBody>
          <a:bodyPr/>
          <a:lstStyle/>
          <a:p>
            <a:r>
              <a:rPr lang="en-US" b="1">
                <a:cs typeface="Segoe UI"/>
              </a:rPr>
              <a:t>Experiment Results</a:t>
            </a:r>
          </a:p>
        </p:txBody>
      </p:sp>
      <p:sp>
        <p:nvSpPr>
          <p:cNvPr id="3" name="Content Placeholder 2">
            <a:extLst>
              <a:ext uri="{FF2B5EF4-FFF2-40B4-BE49-F238E27FC236}">
                <a16:creationId xmlns:a16="http://schemas.microsoft.com/office/drawing/2014/main" id="{F22DBAF2-0431-2E23-5C32-25F072A8D3C6}"/>
              </a:ext>
            </a:extLst>
          </p:cNvPr>
          <p:cNvSpPr>
            <a:spLocks noGrp="1"/>
          </p:cNvSpPr>
          <p:nvPr>
            <p:ph sz="half" idx="1"/>
          </p:nvPr>
        </p:nvSpPr>
        <p:spPr>
          <a:xfrm>
            <a:off x="838200" y="1825624"/>
            <a:ext cx="10515600" cy="1428563"/>
          </a:xfrm>
        </p:spPr>
        <p:txBody>
          <a:bodyPr vert="horz" lIns="91440" tIns="45720" rIns="91440" bIns="45720" rtlCol="0" anchor="t">
            <a:normAutofit/>
          </a:bodyPr>
          <a:lstStyle/>
          <a:p>
            <a:pPr marL="0" indent="0">
              <a:buNone/>
            </a:pPr>
            <a:r>
              <a:rPr lang="en-US" dirty="0">
                <a:cs typeface="Segoe UI"/>
              </a:rPr>
              <a:t>Before give data to model, we have already split train and test dataset 80%, 20%. Now we use test data for testing with model have best parameter</a:t>
            </a:r>
          </a:p>
          <a:p>
            <a:endParaRPr lang="en-US" dirty="0">
              <a:cs typeface="Segoe UI"/>
            </a:endParaRPr>
          </a:p>
        </p:txBody>
      </p:sp>
      <p:graphicFrame>
        <p:nvGraphicFramePr>
          <p:cNvPr id="7" name="Table 7">
            <a:extLst>
              <a:ext uri="{FF2B5EF4-FFF2-40B4-BE49-F238E27FC236}">
                <a16:creationId xmlns:a16="http://schemas.microsoft.com/office/drawing/2014/main" id="{E85A39C1-F713-460A-8C95-BB035E1167E0}"/>
              </a:ext>
            </a:extLst>
          </p:cNvPr>
          <p:cNvGraphicFramePr>
            <a:graphicFrameLocks noGrp="1"/>
          </p:cNvGraphicFramePr>
          <p:nvPr>
            <p:extLst>
              <p:ext uri="{D42A27DB-BD31-4B8C-83A1-F6EECF244321}">
                <p14:modId xmlns:p14="http://schemas.microsoft.com/office/powerpoint/2010/main" val="4007414820"/>
              </p:ext>
            </p:extLst>
          </p:nvPr>
        </p:nvGraphicFramePr>
        <p:xfrm>
          <a:off x="929341" y="3603814"/>
          <a:ext cx="8806329" cy="1331260"/>
        </p:xfrm>
        <a:graphic>
          <a:graphicData uri="http://schemas.openxmlformats.org/drawingml/2006/table">
            <a:tbl>
              <a:tblPr firstRow="1" bandRow="1">
                <a:tableStyleId>{5C22544A-7EE6-4342-B048-85BDC9FD1C3A}</a:tableStyleId>
              </a:tblPr>
              <a:tblGrid>
                <a:gridCol w="2898588">
                  <a:extLst>
                    <a:ext uri="{9D8B030D-6E8A-4147-A177-3AD203B41FA5}">
                      <a16:colId xmlns:a16="http://schemas.microsoft.com/office/drawing/2014/main" val="1612014344"/>
                    </a:ext>
                  </a:extLst>
                </a:gridCol>
                <a:gridCol w="2972298">
                  <a:extLst>
                    <a:ext uri="{9D8B030D-6E8A-4147-A177-3AD203B41FA5}">
                      <a16:colId xmlns:a16="http://schemas.microsoft.com/office/drawing/2014/main" val="1924510408"/>
                    </a:ext>
                  </a:extLst>
                </a:gridCol>
                <a:gridCol w="2935443">
                  <a:extLst>
                    <a:ext uri="{9D8B030D-6E8A-4147-A177-3AD203B41FA5}">
                      <a16:colId xmlns:a16="http://schemas.microsoft.com/office/drawing/2014/main" val="4181095965"/>
                    </a:ext>
                  </a:extLst>
                </a:gridCol>
              </a:tblGrid>
              <a:tr h="665630">
                <a:tc>
                  <a:txBody>
                    <a:bodyPr/>
                    <a:lstStyle/>
                    <a:p>
                      <a:pPr algn="ctr"/>
                      <a:r>
                        <a:rPr lang="en-US" dirty="0"/>
                        <a:t>Support Vector Machine</a:t>
                      </a:r>
                    </a:p>
                  </a:txBody>
                  <a:tcPr/>
                </a:tc>
                <a:tc>
                  <a:txBody>
                    <a:bodyPr/>
                    <a:lstStyle/>
                    <a:p>
                      <a:pPr algn="ctr"/>
                      <a:r>
                        <a:rPr lang="en-US" dirty="0"/>
                        <a:t>Random Forest</a:t>
                      </a:r>
                    </a:p>
                  </a:txBody>
                  <a:tcPr/>
                </a:tc>
                <a:tc>
                  <a:txBody>
                    <a:bodyPr/>
                    <a:lstStyle/>
                    <a:p>
                      <a:pPr algn="ctr"/>
                      <a:r>
                        <a:rPr lang="en-US" dirty="0"/>
                        <a:t>Logistic Regression</a:t>
                      </a:r>
                    </a:p>
                  </a:txBody>
                  <a:tcPr/>
                </a:tc>
                <a:extLst>
                  <a:ext uri="{0D108BD9-81ED-4DB2-BD59-A6C34878D82A}">
                    <a16:rowId xmlns:a16="http://schemas.microsoft.com/office/drawing/2014/main" val="565041325"/>
                  </a:ext>
                </a:extLst>
              </a:tr>
              <a:tr h="665630">
                <a:tc>
                  <a:txBody>
                    <a:bodyPr/>
                    <a:lstStyle/>
                    <a:p>
                      <a:pPr algn="ctr"/>
                      <a:r>
                        <a:rPr lang="en-US" sz="1800" b="0" i="0" kern="1200" dirty="0">
                          <a:solidFill>
                            <a:schemeClr val="dk1"/>
                          </a:solidFill>
                          <a:effectLst/>
                          <a:latin typeface="+mn-lt"/>
                          <a:ea typeface="+mn-ea"/>
                          <a:cs typeface="+mn-cs"/>
                        </a:rPr>
                        <a:t>0.6372549019607843</a:t>
                      </a:r>
                      <a:endParaRPr lang="en-US" dirty="0"/>
                    </a:p>
                  </a:txBody>
                  <a:tcPr/>
                </a:tc>
                <a:tc>
                  <a:txBody>
                    <a:bodyPr/>
                    <a:lstStyle/>
                    <a:p>
                      <a:pPr algn="ctr"/>
                      <a:r>
                        <a:rPr lang="en-US" sz="1800" b="0" i="0" kern="1200" dirty="0">
                          <a:solidFill>
                            <a:schemeClr val="dk1"/>
                          </a:solidFill>
                          <a:effectLst/>
                          <a:latin typeface="+mn-lt"/>
                          <a:ea typeface="+mn-ea"/>
                          <a:cs typeface="+mn-cs"/>
                        </a:rPr>
                        <a:t>0.3235294117647059</a:t>
                      </a:r>
                      <a:endParaRPr lang="en-US" dirty="0"/>
                    </a:p>
                  </a:txBody>
                  <a:tcPr/>
                </a:tc>
                <a:tc>
                  <a:txBody>
                    <a:bodyPr/>
                    <a:lstStyle/>
                    <a:p>
                      <a:pPr algn="ctr"/>
                      <a:r>
                        <a:rPr lang="en-US" sz="1800" b="0" i="0" kern="1200" dirty="0">
                          <a:solidFill>
                            <a:schemeClr val="dk1"/>
                          </a:solidFill>
                          <a:effectLst/>
                          <a:latin typeface="+mn-lt"/>
                          <a:ea typeface="+mn-ea"/>
                          <a:cs typeface="+mn-cs"/>
                        </a:rPr>
                        <a:t>0.7254901960784313</a:t>
                      </a:r>
                      <a:endParaRPr lang="en-US" dirty="0"/>
                    </a:p>
                  </a:txBody>
                  <a:tcPr/>
                </a:tc>
                <a:extLst>
                  <a:ext uri="{0D108BD9-81ED-4DB2-BD59-A6C34878D82A}">
                    <a16:rowId xmlns:a16="http://schemas.microsoft.com/office/drawing/2014/main" val="396045407"/>
                  </a:ext>
                </a:extLst>
              </a:tr>
            </a:tbl>
          </a:graphicData>
        </a:graphic>
      </p:graphicFrame>
    </p:spTree>
    <p:extLst>
      <p:ext uri="{BB962C8B-B14F-4D97-AF65-F5344CB8AC3E}">
        <p14:creationId xmlns:p14="http://schemas.microsoft.com/office/powerpoint/2010/main" val="4065330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6FF28B6-DA78-44D8-A131-336F76071F5F}"/>
              </a:ext>
            </a:extLst>
          </p:cNvPr>
          <p:cNvSpPr>
            <a:spLocks noGrp="1"/>
          </p:cNvSpPr>
          <p:nvPr>
            <p:ph type="title"/>
          </p:nvPr>
        </p:nvSpPr>
        <p:spPr>
          <a:xfrm>
            <a:off x="838200" y="365125"/>
            <a:ext cx="10515600" cy="1325563"/>
          </a:xfrm>
        </p:spPr>
        <p:txBody>
          <a:bodyPr/>
          <a:lstStyle/>
          <a:p>
            <a:r>
              <a:rPr lang="en-US" b="1">
                <a:cs typeface="Segoe UI"/>
              </a:rPr>
              <a:t>Experiment Results</a:t>
            </a:r>
          </a:p>
        </p:txBody>
      </p:sp>
      <p:sp>
        <p:nvSpPr>
          <p:cNvPr id="12" name="Content Placeholder 3">
            <a:extLst>
              <a:ext uri="{FF2B5EF4-FFF2-40B4-BE49-F238E27FC236}">
                <a16:creationId xmlns:a16="http://schemas.microsoft.com/office/drawing/2014/main" id="{D0D13A66-4990-377D-AE0A-F5682B2F6F4B}"/>
              </a:ext>
            </a:extLst>
          </p:cNvPr>
          <p:cNvSpPr>
            <a:spLocks noGrp="1"/>
          </p:cNvSpPr>
          <p:nvPr>
            <p:ph sz="half" idx="2"/>
          </p:nvPr>
        </p:nvSpPr>
        <p:spPr>
          <a:xfrm>
            <a:off x="838200" y="1941905"/>
            <a:ext cx="9560858" cy="496495"/>
          </a:xfrm>
        </p:spPr>
        <p:txBody>
          <a:bodyPr vert="horz" lIns="91440" tIns="45720" rIns="91440" bIns="45720" rtlCol="0" anchor="t">
            <a:normAutofit/>
          </a:bodyPr>
          <a:lstStyle/>
          <a:p>
            <a:pPr marL="0" indent="0">
              <a:buNone/>
            </a:pPr>
            <a:r>
              <a:rPr lang="en-US" dirty="0">
                <a:ea typeface="+mn-lt"/>
                <a:cs typeface="+mn-lt"/>
              </a:rPr>
              <a:t>Final Model</a:t>
            </a:r>
            <a:endParaRPr lang="en-US" dirty="0"/>
          </a:p>
        </p:txBody>
      </p:sp>
      <p:pic>
        <p:nvPicPr>
          <p:cNvPr id="6" name="Picture 5">
            <a:extLst>
              <a:ext uri="{FF2B5EF4-FFF2-40B4-BE49-F238E27FC236}">
                <a16:creationId xmlns:a16="http://schemas.microsoft.com/office/drawing/2014/main" id="{5AB4654B-982B-453F-8DBD-725406F14EBD}"/>
              </a:ext>
            </a:extLst>
          </p:cNvPr>
          <p:cNvPicPr>
            <a:picLocks noChangeAspect="1"/>
          </p:cNvPicPr>
          <p:nvPr/>
        </p:nvPicPr>
        <p:blipFill>
          <a:blip r:embed="rId2"/>
          <a:stretch>
            <a:fillRect/>
          </a:stretch>
        </p:blipFill>
        <p:spPr>
          <a:xfrm>
            <a:off x="3538180" y="2689617"/>
            <a:ext cx="5115639" cy="1857634"/>
          </a:xfrm>
          <a:prstGeom prst="rect">
            <a:avLst/>
          </a:prstGeom>
        </p:spPr>
      </p:pic>
      <p:sp>
        <p:nvSpPr>
          <p:cNvPr id="9" name="Content Placeholder 3">
            <a:extLst>
              <a:ext uri="{FF2B5EF4-FFF2-40B4-BE49-F238E27FC236}">
                <a16:creationId xmlns:a16="http://schemas.microsoft.com/office/drawing/2014/main" id="{16C80CD5-1166-4C64-9EF8-C4A697BD74F1}"/>
              </a:ext>
            </a:extLst>
          </p:cNvPr>
          <p:cNvSpPr txBox="1">
            <a:spLocks/>
          </p:cNvSpPr>
          <p:nvPr/>
        </p:nvSpPr>
        <p:spPr>
          <a:xfrm>
            <a:off x="838200" y="5276776"/>
            <a:ext cx="9560858" cy="86404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ea typeface="+mn-lt"/>
                <a:cs typeface="+mn-lt"/>
              </a:rPr>
              <a:t>Next, we draw confusion matrix to see more clearly how well is our model</a:t>
            </a:r>
            <a:endParaRPr lang="en-US" dirty="0"/>
          </a:p>
        </p:txBody>
      </p:sp>
    </p:spTree>
    <p:extLst>
      <p:ext uri="{BB962C8B-B14F-4D97-AF65-F5344CB8AC3E}">
        <p14:creationId xmlns:p14="http://schemas.microsoft.com/office/powerpoint/2010/main" val="146397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54F2A-5184-361F-605D-EAF30ACA912E}"/>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83A2CF37-8AB7-7AAE-08CF-40637083C419}"/>
              </a:ext>
            </a:extLst>
          </p:cNvPr>
          <p:cNvSpPr>
            <a:spLocks noGrp="1"/>
          </p:cNvSpPr>
          <p:nvPr>
            <p:ph type="title"/>
          </p:nvPr>
        </p:nvSpPr>
        <p:spPr>
          <a:xfrm>
            <a:off x="838200" y="365125"/>
            <a:ext cx="10515600" cy="1325563"/>
          </a:xfrm>
        </p:spPr>
        <p:txBody>
          <a:bodyPr/>
          <a:lstStyle/>
          <a:p>
            <a:r>
              <a:rPr lang="en-US" b="1">
                <a:cs typeface="Segoe UI"/>
              </a:rPr>
              <a:t>Experiment Results</a:t>
            </a:r>
          </a:p>
        </p:txBody>
      </p:sp>
      <p:sp>
        <p:nvSpPr>
          <p:cNvPr id="12" name="Content Placeholder 3">
            <a:extLst>
              <a:ext uri="{FF2B5EF4-FFF2-40B4-BE49-F238E27FC236}">
                <a16:creationId xmlns:a16="http://schemas.microsoft.com/office/drawing/2014/main" id="{C659C584-C23C-E498-19CF-A4E574ED3D01}"/>
              </a:ext>
            </a:extLst>
          </p:cNvPr>
          <p:cNvSpPr>
            <a:spLocks noGrp="1"/>
          </p:cNvSpPr>
          <p:nvPr>
            <p:ph sz="half" idx="2"/>
          </p:nvPr>
        </p:nvSpPr>
        <p:spPr>
          <a:xfrm>
            <a:off x="6172200" y="1699858"/>
            <a:ext cx="5181600" cy="4351338"/>
          </a:xfrm>
        </p:spPr>
        <p:txBody>
          <a:bodyPr vert="horz" lIns="91440" tIns="45720" rIns="91440" bIns="45720" rtlCol="0" anchor="t">
            <a:normAutofit/>
          </a:bodyPr>
          <a:lstStyle/>
          <a:p>
            <a:pPr marL="0" indent="0">
              <a:buNone/>
            </a:pPr>
            <a:r>
              <a:rPr lang="en-US" dirty="0"/>
              <a:t>Confusion matrix with label</a:t>
            </a:r>
          </a:p>
          <a:p>
            <a:pPr marL="0" indent="0">
              <a:buNone/>
            </a:pPr>
            <a:r>
              <a:rPr lang="en-US" dirty="0"/>
              <a:t>We can see clearly our model do quite well with some footballers while other is not, this may because of the data collecting not so precisely</a:t>
            </a:r>
          </a:p>
        </p:txBody>
      </p:sp>
      <p:pic>
        <p:nvPicPr>
          <p:cNvPr id="6" name="Content Placeholder 5">
            <a:extLst>
              <a:ext uri="{FF2B5EF4-FFF2-40B4-BE49-F238E27FC236}">
                <a16:creationId xmlns:a16="http://schemas.microsoft.com/office/drawing/2014/main" id="{409BC1E0-2C23-4A78-8FC8-377C06B2EFED}"/>
              </a:ext>
            </a:extLst>
          </p:cNvPr>
          <p:cNvPicPr>
            <a:picLocks noGrp="1" noChangeAspect="1"/>
          </p:cNvPicPr>
          <p:nvPr>
            <p:ph sz="half" idx="1"/>
          </p:nvPr>
        </p:nvPicPr>
        <p:blipFill>
          <a:blip r:embed="rId2"/>
          <a:stretch>
            <a:fillRect/>
          </a:stretch>
        </p:blipFill>
        <p:spPr>
          <a:xfrm>
            <a:off x="838201" y="1848961"/>
            <a:ext cx="5181600" cy="4053132"/>
          </a:xfrm>
        </p:spPr>
      </p:pic>
      <p:pic>
        <p:nvPicPr>
          <p:cNvPr id="8" name="Picture 7">
            <a:extLst>
              <a:ext uri="{FF2B5EF4-FFF2-40B4-BE49-F238E27FC236}">
                <a16:creationId xmlns:a16="http://schemas.microsoft.com/office/drawing/2014/main" id="{146F8198-CD94-4F7B-AC57-024D9CC2E399}"/>
              </a:ext>
            </a:extLst>
          </p:cNvPr>
          <p:cNvPicPr>
            <a:picLocks noChangeAspect="1"/>
          </p:cNvPicPr>
          <p:nvPr/>
        </p:nvPicPr>
        <p:blipFill>
          <a:blip r:embed="rId3"/>
          <a:stretch>
            <a:fillRect/>
          </a:stretch>
        </p:blipFill>
        <p:spPr>
          <a:xfrm>
            <a:off x="6172200" y="4616188"/>
            <a:ext cx="1781424" cy="1876687"/>
          </a:xfrm>
          <a:prstGeom prst="rect">
            <a:avLst/>
          </a:prstGeom>
        </p:spPr>
      </p:pic>
    </p:spTree>
    <p:extLst>
      <p:ext uri="{BB962C8B-B14F-4D97-AF65-F5344CB8AC3E}">
        <p14:creationId xmlns:p14="http://schemas.microsoft.com/office/powerpoint/2010/main" val="3721366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26AF-B929-EEFE-2E96-B927A3604733}"/>
              </a:ext>
            </a:extLst>
          </p:cNvPr>
          <p:cNvSpPr>
            <a:spLocks noGrp="1"/>
          </p:cNvSpPr>
          <p:nvPr>
            <p:ph type="title"/>
          </p:nvPr>
        </p:nvSpPr>
        <p:spPr/>
        <p:txBody>
          <a:bodyPr/>
          <a:lstStyle/>
          <a:p>
            <a:r>
              <a:rPr lang="en-US" b="1" dirty="0">
                <a:cs typeface="Segoe UI"/>
              </a:rPr>
              <a:t>Conclusion and improvement</a:t>
            </a:r>
          </a:p>
        </p:txBody>
      </p:sp>
      <p:sp>
        <p:nvSpPr>
          <p:cNvPr id="3" name="Content Placeholder 2">
            <a:extLst>
              <a:ext uri="{FF2B5EF4-FFF2-40B4-BE49-F238E27FC236}">
                <a16:creationId xmlns:a16="http://schemas.microsoft.com/office/drawing/2014/main" id="{4A9776CD-3684-F12D-8662-6465B07863E0}"/>
              </a:ext>
            </a:extLst>
          </p:cNvPr>
          <p:cNvSpPr>
            <a:spLocks noGrp="1"/>
          </p:cNvSpPr>
          <p:nvPr>
            <p:ph sz="half" idx="1"/>
          </p:nvPr>
        </p:nvSpPr>
        <p:spPr>
          <a:xfrm>
            <a:off x="1160080" y="1959787"/>
            <a:ext cx="9871840" cy="4351338"/>
          </a:xfrm>
        </p:spPr>
        <p:txBody>
          <a:bodyPr vert="horz" lIns="91440" tIns="45720" rIns="91440" bIns="45720" rtlCol="0" anchor="t">
            <a:normAutofit/>
          </a:bodyPr>
          <a:lstStyle/>
          <a:p>
            <a:r>
              <a:rPr lang="en-US" dirty="0">
                <a:latin typeface="Segoe UI "/>
                <a:cs typeface="Segoe UI"/>
              </a:rPr>
              <a:t>Although our basic ML model do quite well, we can use</a:t>
            </a:r>
          </a:p>
          <a:p>
            <a:pPr marL="0" indent="0">
              <a:buNone/>
            </a:pPr>
            <a:r>
              <a:rPr lang="en-US" dirty="0">
                <a:latin typeface="Segoe UI "/>
                <a:cs typeface="Segoe UI"/>
              </a:rPr>
              <a:t>stronger ML model like XGB or DL model.</a:t>
            </a:r>
          </a:p>
          <a:p>
            <a:r>
              <a:rPr lang="en-US" dirty="0">
                <a:latin typeface="Segoe UI "/>
                <a:cs typeface="Segoe UI"/>
              </a:rPr>
              <a:t>We can apply data augmentation or maybe take more data from google like 1000 for each classes, take more mean clean and check more.</a:t>
            </a:r>
          </a:p>
          <a:p>
            <a:r>
              <a:rPr lang="en-US" dirty="0">
                <a:latin typeface="Segoe UI "/>
                <a:cs typeface="Segoe UI"/>
              </a:rPr>
              <a:t>Use other model in preprocessing step, though very appreciate to </a:t>
            </a:r>
            <a:r>
              <a:rPr lang="en-US" dirty="0" err="1">
                <a:latin typeface="Segoe UI "/>
                <a:cs typeface="Segoe UI"/>
              </a:rPr>
              <a:t>haarcascade</a:t>
            </a:r>
            <a:r>
              <a:rPr lang="en-US" dirty="0">
                <a:latin typeface="Segoe UI "/>
                <a:cs typeface="Segoe UI"/>
              </a:rPr>
              <a:t> to one of the first model in detecting part of human body. Now it do not quite good as expected, we can try another model to detect face and 2 eyes, take full advantages of data collected.</a:t>
            </a:r>
          </a:p>
          <a:p>
            <a:pPr marL="0" indent="0">
              <a:buNone/>
            </a:pPr>
            <a:endParaRPr lang="en-US" dirty="0">
              <a:latin typeface="Segoe UI "/>
              <a:cs typeface="Segoe UI"/>
            </a:endParaRPr>
          </a:p>
          <a:p>
            <a:pPr marL="0" indent="0">
              <a:buNone/>
            </a:pPr>
            <a:endParaRPr lang="en-US" dirty="0">
              <a:latin typeface="Segoe UI "/>
              <a:cs typeface="Segoe UI"/>
            </a:endParaRPr>
          </a:p>
        </p:txBody>
      </p:sp>
    </p:spTree>
    <p:extLst>
      <p:ext uri="{BB962C8B-B14F-4D97-AF65-F5344CB8AC3E}">
        <p14:creationId xmlns:p14="http://schemas.microsoft.com/office/powerpoint/2010/main" val="3937671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437C-D2F9-1F54-1382-043F8659A2BF}"/>
              </a:ext>
            </a:extLst>
          </p:cNvPr>
          <p:cNvSpPr>
            <a:spLocks noGrp="1"/>
          </p:cNvSpPr>
          <p:nvPr>
            <p:ph type="title"/>
          </p:nvPr>
        </p:nvSpPr>
        <p:spPr/>
        <p:txBody>
          <a:bodyPr/>
          <a:lstStyle/>
          <a:p>
            <a:r>
              <a:rPr lang="en-US" b="1"/>
              <a:t>Content</a:t>
            </a:r>
          </a:p>
        </p:txBody>
      </p:sp>
      <p:sp>
        <p:nvSpPr>
          <p:cNvPr id="5" name="Content Placeholder 4">
            <a:extLst>
              <a:ext uri="{FF2B5EF4-FFF2-40B4-BE49-F238E27FC236}">
                <a16:creationId xmlns:a16="http://schemas.microsoft.com/office/drawing/2014/main" id="{C39297AA-1B90-A238-16FC-56324EFA1BD2}"/>
              </a:ext>
            </a:extLst>
          </p:cNvPr>
          <p:cNvSpPr>
            <a:spLocks noGrp="1"/>
          </p:cNvSpPr>
          <p:nvPr>
            <p:ph sz="half" idx="1"/>
          </p:nvPr>
        </p:nvSpPr>
        <p:spPr>
          <a:xfrm>
            <a:off x="838200" y="1825625"/>
            <a:ext cx="7076016" cy="4351338"/>
          </a:xfrm>
        </p:spPr>
        <p:txBody>
          <a:bodyPr vert="horz" lIns="91440" tIns="45720" rIns="91440" bIns="45720" rtlCol="0" anchor="t">
            <a:normAutofit/>
          </a:bodyPr>
          <a:lstStyle/>
          <a:p>
            <a:pPr marL="0" indent="0">
              <a:buNone/>
            </a:pPr>
            <a:endParaRPr lang="en-US">
              <a:ea typeface="Lato"/>
              <a:cs typeface="Segoe UI"/>
            </a:endParaRPr>
          </a:p>
          <a:p>
            <a:pPr marL="0" indent="0">
              <a:buNone/>
            </a:pPr>
            <a:endParaRPr lang="en-US"/>
          </a:p>
        </p:txBody>
      </p:sp>
      <p:sp>
        <p:nvSpPr>
          <p:cNvPr id="4" name="Content Placeholder 2">
            <a:extLst>
              <a:ext uri="{FF2B5EF4-FFF2-40B4-BE49-F238E27FC236}">
                <a16:creationId xmlns:a16="http://schemas.microsoft.com/office/drawing/2014/main" id="{E9905268-FCD3-B604-D11D-0EE3EE13CFC4}"/>
              </a:ext>
            </a:extLst>
          </p:cNvPr>
          <p:cNvSpPr txBox="1">
            <a:spLocks/>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en-US" sz="3400">
                <a:latin typeface="Segoe UI"/>
                <a:cs typeface="Arial"/>
              </a:rPr>
              <a:t>Introduction</a:t>
            </a:r>
            <a:endParaRPr lang="en-US">
              <a:cs typeface="Segoe UI"/>
            </a:endParaRPr>
          </a:p>
          <a:p>
            <a:pPr marL="457200" indent="-457200">
              <a:buAutoNum type="arabicPeriod"/>
            </a:pPr>
            <a:r>
              <a:rPr lang="en-US" sz="3400">
                <a:latin typeface="Segoe UI"/>
                <a:cs typeface="Arial"/>
              </a:rPr>
              <a:t>Dataset Description</a:t>
            </a:r>
          </a:p>
          <a:p>
            <a:pPr marL="457200" indent="-457200">
              <a:buAutoNum type="arabicPeriod"/>
            </a:pPr>
            <a:r>
              <a:rPr lang="en-US" sz="3400">
                <a:latin typeface="Segoe UI"/>
                <a:cs typeface="Arial"/>
              </a:rPr>
              <a:t>Data Preprocessing</a:t>
            </a:r>
          </a:p>
          <a:p>
            <a:pPr marL="457200" indent="-457200">
              <a:buAutoNum type="arabicPeriod"/>
            </a:pPr>
            <a:r>
              <a:rPr lang="en-US" sz="3400">
                <a:latin typeface="Segoe UI"/>
                <a:cs typeface="Arial"/>
              </a:rPr>
              <a:t>Model</a:t>
            </a:r>
          </a:p>
          <a:p>
            <a:pPr marL="457200" indent="-457200">
              <a:buAutoNum type="arabicPeriod"/>
            </a:pPr>
            <a:r>
              <a:rPr lang="en-US" sz="3400">
                <a:latin typeface="Segoe UI"/>
                <a:cs typeface="Arial"/>
              </a:rPr>
              <a:t>Experiment Result</a:t>
            </a:r>
          </a:p>
          <a:p>
            <a:pPr marL="457200" indent="-457200">
              <a:buAutoNum type="arabicPeriod"/>
            </a:pPr>
            <a:r>
              <a:rPr lang="en-US" sz="3400">
                <a:latin typeface="Segoe UI"/>
                <a:cs typeface="Arial"/>
              </a:rPr>
              <a:t>Conclusion</a:t>
            </a:r>
          </a:p>
          <a:p>
            <a:pPr marL="457200" indent="-457200">
              <a:buAutoNum type="arabicPeriod"/>
            </a:pPr>
            <a:endParaRPr lang="en-US" sz="3400">
              <a:latin typeface="Segoe UI"/>
              <a:cs typeface="Arial"/>
            </a:endParaRPr>
          </a:p>
        </p:txBody>
      </p:sp>
    </p:spTree>
    <p:extLst>
      <p:ext uri="{BB962C8B-B14F-4D97-AF65-F5344CB8AC3E}">
        <p14:creationId xmlns:p14="http://schemas.microsoft.com/office/powerpoint/2010/main" val="3005008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8AA3F-05C0-BA65-780C-E74573044033}"/>
              </a:ext>
            </a:extLst>
          </p:cNvPr>
          <p:cNvSpPr>
            <a:spLocks noGrp="1"/>
          </p:cNvSpPr>
          <p:nvPr>
            <p:ph type="ctrTitle"/>
          </p:nvPr>
        </p:nvSpPr>
        <p:spPr/>
        <p:txBody>
          <a:bodyPr/>
          <a:lstStyle/>
          <a:p>
            <a:r>
              <a:rPr lang="en-US" b="1">
                <a:cs typeface="Segoe UI"/>
              </a:rPr>
              <a:t>DEMO</a:t>
            </a:r>
            <a:endParaRPr lang="en-US" b="1"/>
          </a:p>
        </p:txBody>
      </p:sp>
      <p:sp>
        <p:nvSpPr>
          <p:cNvPr id="3" name="Subtitle 2">
            <a:extLst>
              <a:ext uri="{FF2B5EF4-FFF2-40B4-BE49-F238E27FC236}">
                <a16:creationId xmlns:a16="http://schemas.microsoft.com/office/drawing/2014/main" id="{4E18B6CD-4A0E-A538-907E-5119284DEBF9}"/>
              </a:ext>
            </a:extLst>
          </p:cNvPr>
          <p:cNvSpPr>
            <a:spLocks noGrp="1"/>
          </p:cNvSpPr>
          <p:nvPr>
            <p:ph type="subTitle" idx="1"/>
          </p:nvPr>
        </p:nvSpPr>
        <p:spPr>
          <a:xfrm>
            <a:off x="1523999" y="3602038"/>
            <a:ext cx="9305365" cy="1655762"/>
          </a:xfrm>
        </p:spPr>
        <p:txBody>
          <a:bodyPr/>
          <a:lstStyle/>
          <a:p>
            <a:r>
              <a:rPr lang="en-US" dirty="0"/>
              <a:t>We save our model with label and put into server built port 5000 using flask library</a:t>
            </a:r>
          </a:p>
          <a:p>
            <a:r>
              <a:rPr lang="en-US" dirty="0"/>
              <a:t>Then we built UI run on that server, we will put it in local sever only</a:t>
            </a:r>
          </a:p>
        </p:txBody>
      </p:sp>
    </p:spTree>
    <p:extLst>
      <p:ext uri="{BB962C8B-B14F-4D97-AF65-F5344CB8AC3E}">
        <p14:creationId xmlns:p14="http://schemas.microsoft.com/office/powerpoint/2010/main" val="3943390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2698D-3C76-FD9D-A7F4-7D6FDF8D1151}"/>
            </a:ext>
          </a:extLst>
        </p:cNvPr>
        <p:cNvGrpSpPr/>
        <p:nvPr/>
      </p:nvGrpSpPr>
      <p:grpSpPr>
        <a:xfrm>
          <a:off x="0" y="0"/>
          <a:ext cx="0" cy="0"/>
          <a:chOff x="0" y="0"/>
          <a:chExt cx="0" cy="0"/>
        </a:xfrm>
      </p:grpSpPr>
      <p:pic>
        <p:nvPicPr>
          <p:cNvPr id="6" name="Hình ảnh 5" descr="cảm ơn vì đã lắng nghe Tiếng Anh là gì">
            <a:extLst>
              <a:ext uri="{FF2B5EF4-FFF2-40B4-BE49-F238E27FC236}">
                <a16:creationId xmlns:a16="http://schemas.microsoft.com/office/drawing/2014/main" id="{07B9D163-D4BF-FA62-2C71-B7E5406318F7}"/>
              </a:ext>
            </a:extLst>
          </p:cNvPr>
          <p:cNvPicPr>
            <a:picLocks noChangeAspect="1"/>
          </p:cNvPicPr>
          <p:nvPr/>
        </p:nvPicPr>
        <p:blipFill>
          <a:blip r:embed="rId2"/>
          <a:stretch>
            <a:fillRect/>
          </a:stretch>
        </p:blipFill>
        <p:spPr>
          <a:xfrm>
            <a:off x="-137375" y="-629991"/>
            <a:ext cx="12466748" cy="8117982"/>
          </a:xfrm>
          <a:prstGeom prst="rect">
            <a:avLst/>
          </a:prstGeom>
        </p:spPr>
      </p:pic>
    </p:spTree>
    <p:extLst>
      <p:ext uri="{BB962C8B-B14F-4D97-AF65-F5344CB8AC3E}">
        <p14:creationId xmlns:p14="http://schemas.microsoft.com/office/powerpoint/2010/main" val="311043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4EEE24-7280-C054-7A7C-92E99F27D5F2}"/>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0FDCF4DF-6E27-D027-41B8-A0A36AF38D7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kern="1200">
                <a:latin typeface="+mj-lt"/>
                <a:ea typeface="+mj-ea"/>
                <a:cs typeface="+mj-cs"/>
              </a:rPr>
              <a:t>Introduction</a:t>
            </a:r>
          </a:p>
        </p:txBody>
      </p:sp>
      <p:sp>
        <p:nvSpPr>
          <p:cNvPr id="3" name="Content Placeholder 4">
            <a:extLst>
              <a:ext uri="{FF2B5EF4-FFF2-40B4-BE49-F238E27FC236}">
                <a16:creationId xmlns:a16="http://schemas.microsoft.com/office/drawing/2014/main" id="{FF501886-43C3-A0DE-70D1-D75CECA64FED}"/>
              </a:ext>
            </a:extLst>
          </p:cNvPr>
          <p:cNvSpPr txBox="1">
            <a:spLocks/>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t>In real-world AI problem, detecting and recognizing people by image or video is crucial. </a:t>
            </a:r>
          </a:p>
          <a:p>
            <a:endParaRPr lang="en-US" sz="3000" dirty="0"/>
          </a:p>
          <a:p>
            <a:r>
              <a:rPr lang="en-US" sz="3000" dirty="0"/>
              <a:t>We build an algorithm using labeled training images and label preprocessing images combine with some best basic machine learning model  SVM, RF, LR.</a:t>
            </a:r>
            <a:endParaRPr lang="en-US" sz="3000" dirty="0">
              <a:cs typeface="Segoe UI"/>
            </a:endParaRPr>
          </a:p>
        </p:txBody>
      </p:sp>
    </p:spTree>
    <p:extLst>
      <p:ext uri="{BB962C8B-B14F-4D97-AF65-F5344CB8AC3E}">
        <p14:creationId xmlns:p14="http://schemas.microsoft.com/office/powerpoint/2010/main" val="2801927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B1F24-E572-2BB6-C4F8-E2C630665A78}"/>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5C6872E1-2B64-7FA8-4129-71D757FFE82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kern="1200">
                <a:latin typeface="+mj-lt"/>
                <a:ea typeface="+mj-ea"/>
                <a:cs typeface="+mj-cs"/>
              </a:rPr>
              <a:t>Dataset Description</a:t>
            </a:r>
          </a:p>
        </p:txBody>
      </p:sp>
      <p:sp>
        <p:nvSpPr>
          <p:cNvPr id="3" name="Content Placeholder 4">
            <a:extLst>
              <a:ext uri="{FF2B5EF4-FFF2-40B4-BE49-F238E27FC236}">
                <a16:creationId xmlns:a16="http://schemas.microsoft.com/office/drawing/2014/main" id="{F2D9BCED-AEC6-85B0-554C-0C8D0F8D2F65}"/>
              </a:ext>
            </a:extLst>
          </p:cNvPr>
          <p:cNvSpPr txBox="1">
            <a:spLocks/>
          </p:cNvSpPr>
          <p:nvPr/>
        </p:nvSpPr>
        <p:spPr>
          <a:xfrm>
            <a:off x="7135906" y="1690688"/>
            <a:ext cx="4657922" cy="428541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Our problem is inspired from 10 famous footballers</a:t>
            </a:r>
            <a:endParaRPr lang="en-US" sz="2400" dirty="0">
              <a:cs typeface="Segoe UI"/>
            </a:endParaRPr>
          </a:p>
          <a:p>
            <a:endParaRPr lang="en-US" sz="2400" dirty="0">
              <a:cs typeface="Segoe UI"/>
            </a:endParaRPr>
          </a:p>
          <a:p>
            <a:r>
              <a:rPr lang="en-US" sz="2400" dirty="0"/>
              <a:t>The dataset consists of 10 famous footballers, each one have 100 images crawl from google image. So our full dataset is nearly 1000 images, because of some error image that we need to get rid of will be discuss later</a:t>
            </a:r>
            <a:endParaRPr lang="en-US" sz="2400" dirty="0">
              <a:cs typeface="Segoe UI"/>
            </a:endParaRPr>
          </a:p>
          <a:p>
            <a:endParaRPr lang="en-US" sz="2200" dirty="0"/>
          </a:p>
        </p:txBody>
      </p:sp>
      <p:pic>
        <p:nvPicPr>
          <p:cNvPr id="4" name="Picture 3">
            <a:extLst>
              <a:ext uri="{FF2B5EF4-FFF2-40B4-BE49-F238E27FC236}">
                <a16:creationId xmlns:a16="http://schemas.microsoft.com/office/drawing/2014/main" id="{37DB994C-D018-4DF4-BE94-AAC6F2EB3B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172" y="1690688"/>
            <a:ext cx="6427414" cy="3816823"/>
          </a:xfrm>
          <a:prstGeom prst="rect">
            <a:avLst/>
          </a:prstGeom>
        </p:spPr>
      </p:pic>
    </p:spTree>
    <p:extLst>
      <p:ext uri="{BB962C8B-B14F-4D97-AF65-F5344CB8AC3E}">
        <p14:creationId xmlns:p14="http://schemas.microsoft.com/office/powerpoint/2010/main" val="314856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0D82F-A050-60A4-04D3-28AC6CC7A59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FFA92B6F-291A-1421-6B5C-08F8B17AC4C6}"/>
              </a:ext>
            </a:extLst>
          </p:cNvPr>
          <p:cNvSpPr>
            <a:spLocks noGrp="1"/>
          </p:cNvSpPr>
          <p:nvPr>
            <p:ph type="title"/>
          </p:nvPr>
        </p:nvSpPr>
        <p:spPr>
          <a:xfrm>
            <a:off x="839788" y="457200"/>
            <a:ext cx="4222012" cy="1600200"/>
          </a:xfrm>
        </p:spPr>
        <p:txBody>
          <a:bodyPr anchor="b">
            <a:normAutofit/>
          </a:bodyPr>
          <a:lstStyle/>
          <a:p>
            <a:r>
              <a:rPr lang="en-US" b="1" dirty="0"/>
              <a:t>Data Cleaning</a:t>
            </a:r>
          </a:p>
        </p:txBody>
      </p:sp>
      <p:sp>
        <p:nvSpPr>
          <p:cNvPr id="11" name="Text Placeholder 3">
            <a:extLst>
              <a:ext uri="{FF2B5EF4-FFF2-40B4-BE49-F238E27FC236}">
                <a16:creationId xmlns:a16="http://schemas.microsoft.com/office/drawing/2014/main" id="{102DCA8F-AB33-2771-6E20-ABF5256F4CA1}"/>
              </a:ext>
            </a:extLst>
          </p:cNvPr>
          <p:cNvSpPr>
            <a:spLocks noGrp="1"/>
          </p:cNvSpPr>
          <p:nvPr>
            <p:ph type="body" sz="half" idx="2"/>
          </p:nvPr>
        </p:nvSpPr>
        <p:spPr>
          <a:xfrm>
            <a:off x="839788" y="2057400"/>
            <a:ext cx="10618517" cy="4478662"/>
          </a:xfrm>
        </p:spPr>
        <p:txBody>
          <a:bodyPr vert="horz" lIns="91440" tIns="45720" rIns="91440" bIns="45720" rtlCol="0" anchor="t">
            <a:noAutofit/>
          </a:bodyPr>
          <a:lstStyle/>
          <a:p>
            <a:pPr marL="285750" indent="-285750">
              <a:buFont typeface="Calibri" panose="020B0604020202020204" pitchFamily="34" charset="0"/>
              <a:buChar char="-"/>
            </a:pPr>
            <a:r>
              <a:rPr lang="en-US" sz="2800" dirty="0">
                <a:ea typeface="+mn-lt"/>
                <a:cs typeface="+mn-lt"/>
              </a:rPr>
              <a:t>We use </a:t>
            </a:r>
            <a:r>
              <a:rPr lang="en-US" sz="2800" dirty="0" err="1">
                <a:ea typeface="+mn-lt"/>
                <a:cs typeface="+mn-lt"/>
              </a:rPr>
              <a:t>haarcascade</a:t>
            </a:r>
            <a:r>
              <a:rPr lang="en-US" sz="2800" dirty="0">
                <a:ea typeface="+mn-lt"/>
                <a:cs typeface="+mn-lt"/>
              </a:rPr>
              <a:t> which is one of the basic and oldest model for detection face and other part of human body. By using this model, we crop the detected face which also have 2 eyes clearly detected</a:t>
            </a:r>
            <a:endParaRPr lang="en-US" sz="2800" dirty="0">
              <a:cs typeface="Segoe UI"/>
            </a:endParaRPr>
          </a:p>
          <a:p>
            <a:pPr marL="285750" indent="-285750">
              <a:buFont typeface="Calibri" panose="020B0604020202020204" pitchFamily="34" charset="0"/>
              <a:buChar char="-"/>
            </a:pPr>
            <a:endParaRPr lang="en-US" sz="2800" dirty="0">
              <a:cs typeface="Segoe UI"/>
            </a:endParaRPr>
          </a:p>
          <a:p>
            <a:pPr marL="285750" indent="-285750">
              <a:buFont typeface="Calibri" panose="020B0604020202020204" pitchFamily="34" charset="0"/>
              <a:buChar char="-"/>
            </a:pPr>
            <a:r>
              <a:rPr lang="en-US" sz="2800" dirty="0">
                <a:cs typeface="Segoe UI"/>
              </a:rPr>
              <a:t>Any image which can not be correctly recognized by </a:t>
            </a:r>
            <a:r>
              <a:rPr lang="en-US" sz="2800" dirty="0" err="1">
                <a:cs typeface="Segoe UI"/>
              </a:rPr>
              <a:t>haarcascade</a:t>
            </a:r>
            <a:r>
              <a:rPr lang="en-US" sz="2800" dirty="0">
                <a:cs typeface="Segoe UI"/>
              </a:rPr>
              <a:t> is going to be deleted</a:t>
            </a:r>
            <a:endParaRPr lang="vi-VN" sz="2800" dirty="0">
              <a:cs typeface="Segoe UI"/>
            </a:endParaRPr>
          </a:p>
          <a:p>
            <a:pPr marL="285750" indent="-285750">
              <a:buFont typeface="Calibri" panose="020B0604020202020204" pitchFamily="34" charset="0"/>
              <a:buChar char="-"/>
            </a:pPr>
            <a:endParaRPr lang="en-US" sz="2800" dirty="0">
              <a:cs typeface="Segoe UI"/>
            </a:endParaRPr>
          </a:p>
          <a:p>
            <a:pPr marL="285750" indent="-285750">
              <a:buFont typeface="Calibri" panose="020B0604020202020204" pitchFamily="34" charset="0"/>
              <a:buChar char="-"/>
            </a:pPr>
            <a:r>
              <a:rPr lang="en-US" sz="2800" dirty="0">
                <a:cs typeface="Segoe UI"/>
              </a:rPr>
              <a:t>All of image after being detected will be cropped into another image file, make a new folder which consist of only face</a:t>
            </a:r>
          </a:p>
          <a:p>
            <a:pPr marL="285750" indent="-285750">
              <a:buFont typeface="Calibri" panose="020B0604020202020204" pitchFamily="34" charset="0"/>
              <a:buChar char="-"/>
            </a:pPr>
            <a:endParaRPr lang="en-US" dirty="0">
              <a:cs typeface="Segoe UI"/>
            </a:endParaRPr>
          </a:p>
        </p:txBody>
      </p:sp>
      <p:sp>
        <p:nvSpPr>
          <p:cNvPr id="4" name="Title 5">
            <a:extLst>
              <a:ext uri="{FF2B5EF4-FFF2-40B4-BE49-F238E27FC236}">
                <a16:creationId xmlns:a16="http://schemas.microsoft.com/office/drawing/2014/main" id="{BA7A6E51-4E2E-A8C6-12CA-CF24A53F43E6}"/>
              </a:ext>
            </a:extLst>
          </p:cNvPr>
          <p:cNvSpPr txBox="1">
            <a:spLocks/>
          </p:cNvSpPr>
          <p:nvPr/>
        </p:nvSpPr>
        <p:spPr>
          <a:xfrm>
            <a:off x="838200" y="182674"/>
            <a:ext cx="10515600" cy="84260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4400" b="1">
                <a:cs typeface="Segoe UI"/>
              </a:rPr>
              <a:t>Data Preprocessing</a:t>
            </a:r>
          </a:p>
        </p:txBody>
      </p:sp>
    </p:spTree>
    <p:extLst>
      <p:ext uri="{BB962C8B-B14F-4D97-AF65-F5344CB8AC3E}">
        <p14:creationId xmlns:p14="http://schemas.microsoft.com/office/powerpoint/2010/main" val="1059264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0D82F-A050-60A4-04D3-28AC6CC7A59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FFA92B6F-291A-1421-6B5C-08F8B17AC4C6}"/>
              </a:ext>
            </a:extLst>
          </p:cNvPr>
          <p:cNvSpPr>
            <a:spLocks noGrp="1"/>
          </p:cNvSpPr>
          <p:nvPr>
            <p:ph type="title"/>
          </p:nvPr>
        </p:nvSpPr>
        <p:spPr>
          <a:xfrm>
            <a:off x="839788" y="457200"/>
            <a:ext cx="4222012" cy="1600200"/>
          </a:xfrm>
        </p:spPr>
        <p:txBody>
          <a:bodyPr anchor="b">
            <a:normAutofit/>
          </a:bodyPr>
          <a:lstStyle/>
          <a:p>
            <a:r>
              <a:rPr lang="en-US" b="1" dirty="0"/>
              <a:t>Data Cleaning</a:t>
            </a:r>
          </a:p>
        </p:txBody>
      </p:sp>
      <p:sp>
        <p:nvSpPr>
          <p:cNvPr id="11" name="Text Placeholder 3">
            <a:extLst>
              <a:ext uri="{FF2B5EF4-FFF2-40B4-BE49-F238E27FC236}">
                <a16:creationId xmlns:a16="http://schemas.microsoft.com/office/drawing/2014/main" id="{102DCA8F-AB33-2771-6E20-ABF5256F4CA1}"/>
              </a:ext>
            </a:extLst>
          </p:cNvPr>
          <p:cNvSpPr>
            <a:spLocks noGrp="1"/>
          </p:cNvSpPr>
          <p:nvPr>
            <p:ph type="body" sz="half" idx="2"/>
          </p:nvPr>
        </p:nvSpPr>
        <p:spPr>
          <a:xfrm>
            <a:off x="839788" y="2057400"/>
            <a:ext cx="10618517" cy="4478662"/>
          </a:xfrm>
        </p:spPr>
        <p:txBody>
          <a:bodyPr vert="horz" lIns="91440" tIns="45720" rIns="91440" bIns="45720" rtlCol="0" anchor="t">
            <a:noAutofit/>
          </a:bodyPr>
          <a:lstStyle/>
          <a:p>
            <a:pPr marL="285750" indent="-285750">
              <a:buFont typeface="Calibri" panose="020B0604020202020204" pitchFamily="34" charset="0"/>
              <a:buChar char="-"/>
            </a:pPr>
            <a:r>
              <a:rPr lang="en-US" sz="2800" dirty="0">
                <a:ea typeface="+mn-lt"/>
                <a:cs typeface="+mn-lt"/>
              </a:rPr>
              <a:t>Now our dataset will contain about 10 folder for each footballers, in which now quite a clean data of face image has been cropped</a:t>
            </a:r>
            <a:endParaRPr lang="en-US" sz="2800" dirty="0">
              <a:cs typeface="Segoe UI"/>
            </a:endParaRPr>
          </a:p>
          <a:p>
            <a:pPr marL="285750" indent="-285750">
              <a:buFont typeface="Calibri" panose="020B0604020202020204" pitchFamily="34" charset="0"/>
              <a:buChar char="-"/>
            </a:pPr>
            <a:endParaRPr lang="en-US" sz="2800" dirty="0">
              <a:cs typeface="Segoe UI"/>
            </a:endParaRPr>
          </a:p>
          <a:p>
            <a:pPr marL="285750" indent="-285750">
              <a:buFont typeface="Calibri" panose="020B0604020202020204" pitchFamily="34" charset="0"/>
              <a:buChar char="-"/>
            </a:pPr>
            <a:r>
              <a:rPr lang="en-US" sz="2800" dirty="0">
                <a:cs typeface="Segoe UI"/>
              </a:rPr>
              <a:t>All of image after being detected will be cropped into another image file, make a new folder which consist of only face</a:t>
            </a:r>
          </a:p>
          <a:p>
            <a:pPr marL="285750" indent="-285750">
              <a:buFont typeface="Calibri" panose="020B0604020202020204" pitchFamily="34" charset="0"/>
              <a:buChar char="-"/>
            </a:pPr>
            <a:endParaRPr lang="en-US" sz="2800" dirty="0">
              <a:cs typeface="Segoe UI"/>
            </a:endParaRPr>
          </a:p>
          <a:p>
            <a:pPr marL="285750" indent="-285750">
              <a:buFont typeface="Calibri" panose="020B0604020202020204" pitchFamily="34" charset="0"/>
              <a:buChar char="-"/>
            </a:pPr>
            <a:r>
              <a:rPr lang="en-US" sz="2800" dirty="0">
                <a:cs typeface="Segoe UI"/>
              </a:rPr>
              <a:t>Though still some crop error or error image when crawling that we need to get rid of</a:t>
            </a:r>
            <a:endParaRPr lang="vi-VN" sz="2800" dirty="0">
              <a:cs typeface="Segoe UI"/>
            </a:endParaRPr>
          </a:p>
          <a:p>
            <a:pPr marL="285750" indent="-285750">
              <a:buFont typeface="Calibri" panose="020B0604020202020204" pitchFamily="34" charset="0"/>
              <a:buChar char="-"/>
            </a:pPr>
            <a:endParaRPr lang="en-US" sz="2800" dirty="0">
              <a:cs typeface="Segoe UI"/>
            </a:endParaRPr>
          </a:p>
          <a:p>
            <a:endParaRPr lang="en-US" dirty="0">
              <a:cs typeface="Segoe UI"/>
            </a:endParaRPr>
          </a:p>
        </p:txBody>
      </p:sp>
      <p:sp>
        <p:nvSpPr>
          <p:cNvPr id="4" name="Title 5">
            <a:extLst>
              <a:ext uri="{FF2B5EF4-FFF2-40B4-BE49-F238E27FC236}">
                <a16:creationId xmlns:a16="http://schemas.microsoft.com/office/drawing/2014/main" id="{BA7A6E51-4E2E-A8C6-12CA-CF24A53F43E6}"/>
              </a:ext>
            </a:extLst>
          </p:cNvPr>
          <p:cNvSpPr txBox="1">
            <a:spLocks/>
          </p:cNvSpPr>
          <p:nvPr/>
        </p:nvSpPr>
        <p:spPr>
          <a:xfrm>
            <a:off x="838200" y="182674"/>
            <a:ext cx="10515600" cy="84260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4400" b="1">
                <a:cs typeface="Segoe UI"/>
              </a:rPr>
              <a:t>Data Preprocessing</a:t>
            </a:r>
          </a:p>
        </p:txBody>
      </p:sp>
    </p:spTree>
    <p:extLst>
      <p:ext uri="{BB962C8B-B14F-4D97-AF65-F5344CB8AC3E}">
        <p14:creationId xmlns:p14="http://schemas.microsoft.com/office/powerpoint/2010/main" val="510697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28FFD-0858-52A4-9F48-401D8454BA97}"/>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95E79E04-EFA3-E03D-2A24-DC4DBFCAD992}"/>
              </a:ext>
            </a:extLst>
          </p:cNvPr>
          <p:cNvSpPr>
            <a:spLocks noGrp="1"/>
          </p:cNvSpPr>
          <p:nvPr>
            <p:ph type="title"/>
          </p:nvPr>
        </p:nvSpPr>
        <p:spPr>
          <a:xfrm>
            <a:off x="839788" y="457200"/>
            <a:ext cx="4222012" cy="1600200"/>
          </a:xfrm>
        </p:spPr>
        <p:txBody>
          <a:bodyPr anchor="b">
            <a:normAutofit/>
          </a:bodyPr>
          <a:lstStyle/>
          <a:p>
            <a:r>
              <a:rPr lang="en-US" b="1" dirty="0"/>
              <a:t>Some error</a:t>
            </a:r>
          </a:p>
        </p:txBody>
      </p:sp>
      <p:sp>
        <p:nvSpPr>
          <p:cNvPr id="11" name="Text Placeholder 3">
            <a:extLst>
              <a:ext uri="{FF2B5EF4-FFF2-40B4-BE49-F238E27FC236}">
                <a16:creationId xmlns:a16="http://schemas.microsoft.com/office/drawing/2014/main" id="{E779CDF3-207A-3B8C-3D31-75B720E55E88}"/>
              </a:ext>
            </a:extLst>
          </p:cNvPr>
          <p:cNvSpPr>
            <a:spLocks noGrp="1"/>
          </p:cNvSpPr>
          <p:nvPr>
            <p:ph type="body" sz="half" idx="2"/>
          </p:nvPr>
        </p:nvSpPr>
        <p:spPr>
          <a:xfrm>
            <a:off x="839788" y="2057400"/>
            <a:ext cx="10618517" cy="4478662"/>
          </a:xfrm>
        </p:spPr>
        <p:txBody>
          <a:bodyPr vert="horz" lIns="91440" tIns="45720" rIns="91440" bIns="45720" rtlCol="0" anchor="t">
            <a:noAutofit/>
          </a:bodyPr>
          <a:lstStyle/>
          <a:p>
            <a:pPr marL="285750" indent="-285750">
              <a:buFont typeface="Calibri" panose="020B0604020202020204" pitchFamily="34" charset="0"/>
              <a:buChar char="-"/>
            </a:pPr>
            <a:r>
              <a:rPr lang="en-US" sz="2800" dirty="0">
                <a:cs typeface="Segoe UI"/>
              </a:rPr>
              <a:t>Crawling error(Google image):</a:t>
            </a:r>
          </a:p>
          <a:p>
            <a:pPr marL="285750" indent="-285750">
              <a:buFont typeface="Calibri" panose="020B0604020202020204" pitchFamily="34" charset="0"/>
              <a:buChar char="-"/>
            </a:pPr>
            <a:endParaRPr lang="en-US" sz="2800" dirty="0">
              <a:cs typeface="Segoe UI"/>
            </a:endParaRPr>
          </a:p>
          <a:p>
            <a:pPr marL="285750" indent="-285750">
              <a:buFont typeface="Calibri" panose="020B0604020202020204" pitchFamily="34" charset="0"/>
              <a:buChar char="-"/>
            </a:pPr>
            <a:endParaRPr lang="en-US" sz="2800" dirty="0">
              <a:cs typeface="Segoe UI"/>
            </a:endParaRPr>
          </a:p>
          <a:p>
            <a:pPr marL="285750" indent="-285750">
              <a:buFont typeface="Calibri" panose="020B0604020202020204" pitchFamily="34" charset="0"/>
              <a:buChar char="-"/>
            </a:pPr>
            <a:endParaRPr lang="en-US" sz="2800" dirty="0">
              <a:cs typeface="Segoe UI"/>
            </a:endParaRPr>
          </a:p>
          <a:p>
            <a:pPr marL="285750" indent="-285750">
              <a:buFont typeface="Calibri" panose="020B0604020202020204" pitchFamily="34" charset="0"/>
              <a:buChar char="-"/>
            </a:pPr>
            <a:r>
              <a:rPr lang="en-US" sz="2800" dirty="0">
                <a:cs typeface="Segoe UI"/>
              </a:rPr>
              <a:t>Cropping error(</a:t>
            </a:r>
            <a:r>
              <a:rPr lang="en-US" sz="2800" dirty="0" err="1">
                <a:cs typeface="Segoe UI"/>
              </a:rPr>
              <a:t>haarcascade</a:t>
            </a:r>
            <a:r>
              <a:rPr lang="en-US" sz="2800" dirty="0">
                <a:cs typeface="Segoe UI"/>
              </a:rPr>
              <a:t> model):</a:t>
            </a:r>
          </a:p>
        </p:txBody>
      </p:sp>
      <p:sp>
        <p:nvSpPr>
          <p:cNvPr id="4" name="Title 5">
            <a:extLst>
              <a:ext uri="{FF2B5EF4-FFF2-40B4-BE49-F238E27FC236}">
                <a16:creationId xmlns:a16="http://schemas.microsoft.com/office/drawing/2014/main" id="{B0F1EE0E-8F72-9552-485C-0B2ACA5160C0}"/>
              </a:ext>
            </a:extLst>
          </p:cNvPr>
          <p:cNvSpPr txBox="1">
            <a:spLocks/>
          </p:cNvSpPr>
          <p:nvPr/>
        </p:nvSpPr>
        <p:spPr>
          <a:xfrm>
            <a:off x="838200" y="182674"/>
            <a:ext cx="10515600" cy="84260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4400" b="1">
                <a:cs typeface="Segoe UI"/>
              </a:rPr>
              <a:t>Data Preprocessing</a:t>
            </a:r>
          </a:p>
        </p:txBody>
      </p:sp>
      <p:pic>
        <p:nvPicPr>
          <p:cNvPr id="3" name="Picture 2">
            <a:extLst>
              <a:ext uri="{FF2B5EF4-FFF2-40B4-BE49-F238E27FC236}">
                <a16:creationId xmlns:a16="http://schemas.microsoft.com/office/drawing/2014/main" id="{90A26E01-D02B-4A4D-B2B2-920B2F86F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0444" y="2560610"/>
            <a:ext cx="1428134" cy="1428134"/>
          </a:xfrm>
          <a:prstGeom prst="rect">
            <a:avLst/>
          </a:prstGeom>
        </p:spPr>
      </p:pic>
      <p:pic>
        <p:nvPicPr>
          <p:cNvPr id="1028" name="Picture 4" descr="Argentina make huge Lionel Messi decision, years after attempting the same  for Diego Maradona | Marca">
            <a:extLst>
              <a:ext uri="{FF2B5EF4-FFF2-40B4-BE49-F238E27FC236}">
                <a16:creationId xmlns:a16="http://schemas.microsoft.com/office/drawing/2014/main" id="{5B634B17-F1F7-46F4-9BE9-5DC460E9FE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8830" y="2516601"/>
            <a:ext cx="2241832" cy="14945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ạnh tranh giữa Messi–Ronaldo – Wikipedia tiếng Việt">
            <a:extLst>
              <a:ext uri="{FF2B5EF4-FFF2-40B4-BE49-F238E27FC236}">
                <a16:creationId xmlns:a16="http://schemas.microsoft.com/office/drawing/2014/main" id="{1456672B-C1DA-4655-9F6F-592AFD2551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0915" y="2494189"/>
            <a:ext cx="1121262" cy="149455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ionel Messi: A Paris Saint-Germain legend | Paris Saint-Germain">
            <a:extLst>
              <a:ext uri="{FF2B5EF4-FFF2-40B4-BE49-F238E27FC236}">
                <a16:creationId xmlns:a16="http://schemas.microsoft.com/office/drawing/2014/main" id="{9A13EC2F-CFC5-4A1B-BDEA-CE0738F210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1557" y="2516601"/>
            <a:ext cx="2247368" cy="14945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C2EBA40-B73E-40AE-9A21-19276235ED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6827" y="4972666"/>
            <a:ext cx="1428134" cy="1428134"/>
          </a:xfrm>
          <a:prstGeom prst="rect">
            <a:avLst/>
          </a:prstGeom>
        </p:spPr>
      </p:pic>
      <p:pic>
        <p:nvPicPr>
          <p:cNvPr id="9" name="Picture 8">
            <a:extLst>
              <a:ext uri="{FF2B5EF4-FFF2-40B4-BE49-F238E27FC236}">
                <a16:creationId xmlns:a16="http://schemas.microsoft.com/office/drawing/2014/main" id="{CB0B0F79-EF4D-44F2-8670-5F36F7910B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1892" y="4972667"/>
            <a:ext cx="1435852" cy="1428133"/>
          </a:xfrm>
          <a:prstGeom prst="rect">
            <a:avLst/>
          </a:prstGeom>
        </p:spPr>
      </p:pic>
      <p:pic>
        <p:nvPicPr>
          <p:cNvPr id="12" name="Picture 11">
            <a:extLst>
              <a:ext uri="{FF2B5EF4-FFF2-40B4-BE49-F238E27FC236}">
                <a16:creationId xmlns:a16="http://schemas.microsoft.com/office/drawing/2014/main" id="{16B0881A-0619-44EF-856E-E96714448BA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20274" y="4972666"/>
            <a:ext cx="1877043" cy="1387875"/>
          </a:xfrm>
          <a:prstGeom prst="rect">
            <a:avLst/>
          </a:prstGeom>
        </p:spPr>
      </p:pic>
    </p:spTree>
    <p:extLst>
      <p:ext uri="{BB962C8B-B14F-4D97-AF65-F5344CB8AC3E}">
        <p14:creationId xmlns:p14="http://schemas.microsoft.com/office/powerpoint/2010/main" val="2506126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9F6D5B-5F46-86D3-DD98-7DCA16F1C7E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6ED7C5E9-1D54-2AF7-3BFE-3299055DF782}"/>
              </a:ext>
            </a:extLst>
          </p:cNvPr>
          <p:cNvSpPr>
            <a:spLocks noGrp="1"/>
          </p:cNvSpPr>
          <p:nvPr>
            <p:ph type="title"/>
          </p:nvPr>
        </p:nvSpPr>
        <p:spPr>
          <a:xfrm>
            <a:off x="829628" y="457200"/>
            <a:ext cx="6736584" cy="1610360"/>
          </a:xfrm>
        </p:spPr>
        <p:txBody>
          <a:bodyPr anchor="b">
            <a:normAutofit/>
          </a:bodyPr>
          <a:lstStyle/>
          <a:p>
            <a:r>
              <a:rPr lang="en-US" b="1" dirty="0"/>
              <a:t>Wavelet transform(detail: report)</a:t>
            </a:r>
          </a:p>
        </p:txBody>
      </p:sp>
      <p:sp>
        <p:nvSpPr>
          <p:cNvPr id="11" name="Text Placeholder 3">
            <a:extLst>
              <a:ext uri="{FF2B5EF4-FFF2-40B4-BE49-F238E27FC236}">
                <a16:creationId xmlns:a16="http://schemas.microsoft.com/office/drawing/2014/main" id="{0A4AB822-0B1B-E521-9294-634E66D629EF}"/>
              </a:ext>
            </a:extLst>
          </p:cNvPr>
          <p:cNvSpPr>
            <a:spLocks noGrp="1"/>
          </p:cNvSpPr>
          <p:nvPr>
            <p:ph type="body" sz="half" idx="2"/>
          </p:nvPr>
        </p:nvSpPr>
        <p:spPr>
          <a:xfrm>
            <a:off x="839788" y="2240280"/>
            <a:ext cx="10618517" cy="4478662"/>
          </a:xfrm>
        </p:spPr>
        <p:txBody>
          <a:bodyPr vert="horz" lIns="91440" tIns="45720" rIns="91440" bIns="45720" rtlCol="0" anchor="t">
            <a:noAutofit/>
          </a:bodyPr>
          <a:lstStyle/>
          <a:p>
            <a:pPr marL="285750" indent="-285750">
              <a:buFont typeface="Calibri" panose="020B0604020202020204" pitchFamily="34" charset="0"/>
              <a:buChar char="-"/>
            </a:pPr>
            <a:r>
              <a:rPr lang="en-US" sz="2800" dirty="0">
                <a:cs typeface="Segoe UI"/>
              </a:rPr>
              <a:t>Use wavelet transform as a feature for training our model, we use 1 image of this and 3 raw image stack for training.</a:t>
            </a:r>
          </a:p>
          <a:p>
            <a:pPr marL="285750" indent="-285750">
              <a:buFont typeface="Calibri" panose="020B0604020202020204" pitchFamily="34" charset="0"/>
              <a:buChar char="-"/>
            </a:pPr>
            <a:endParaRPr lang="en-US" sz="2800" dirty="0">
              <a:cs typeface="Segoe UI"/>
            </a:endParaRPr>
          </a:p>
          <a:p>
            <a:pPr marL="285750" indent="-285750">
              <a:buFont typeface="Calibri" panose="020B0604020202020204" pitchFamily="34" charset="0"/>
              <a:buChar char="-"/>
            </a:pPr>
            <a:r>
              <a:rPr lang="en-US" sz="2800" dirty="0">
                <a:cs typeface="Segoe UI"/>
              </a:rPr>
              <a:t>In wavelet transformed image,  you can see edges clearly and that can give us clues on various facial features such as eyes, nose, lips.</a:t>
            </a:r>
          </a:p>
          <a:p>
            <a:pPr marL="285750" indent="-285750">
              <a:buFont typeface="Calibri" panose="020B0604020202020204" pitchFamily="34" charset="0"/>
              <a:buChar char="-"/>
            </a:pPr>
            <a:endParaRPr lang="en-US" dirty="0">
              <a:cs typeface="Segoe UI"/>
            </a:endParaRPr>
          </a:p>
        </p:txBody>
      </p:sp>
      <p:sp>
        <p:nvSpPr>
          <p:cNvPr id="4" name="Title 5">
            <a:extLst>
              <a:ext uri="{FF2B5EF4-FFF2-40B4-BE49-F238E27FC236}">
                <a16:creationId xmlns:a16="http://schemas.microsoft.com/office/drawing/2014/main" id="{D5954596-B0DB-D852-C9E8-B01E808DAF92}"/>
              </a:ext>
            </a:extLst>
          </p:cNvPr>
          <p:cNvSpPr txBox="1">
            <a:spLocks/>
          </p:cNvSpPr>
          <p:nvPr/>
        </p:nvSpPr>
        <p:spPr>
          <a:xfrm>
            <a:off x="838200" y="182674"/>
            <a:ext cx="10515600" cy="84260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4400" b="1">
                <a:cs typeface="Segoe UI"/>
              </a:rPr>
              <a:t>Data Preprocessing</a:t>
            </a:r>
          </a:p>
        </p:txBody>
      </p:sp>
      <p:pic>
        <p:nvPicPr>
          <p:cNvPr id="3" name="Picture 2">
            <a:extLst>
              <a:ext uri="{FF2B5EF4-FFF2-40B4-BE49-F238E27FC236}">
                <a16:creationId xmlns:a16="http://schemas.microsoft.com/office/drawing/2014/main" id="{09C18376-8D9B-4C89-B085-587F638C0F14}"/>
              </a:ext>
            </a:extLst>
          </p:cNvPr>
          <p:cNvPicPr>
            <a:picLocks noChangeAspect="1"/>
          </p:cNvPicPr>
          <p:nvPr/>
        </p:nvPicPr>
        <p:blipFill>
          <a:blip r:embed="rId3"/>
          <a:stretch>
            <a:fillRect/>
          </a:stretch>
        </p:blipFill>
        <p:spPr>
          <a:xfrm>
            <a:off x="3540073" y="4598228"/>
            <a:ext cx="2156228" cy="2120714"/>
          </a:xfrm>
          <a:prstGeom prst="rect">
            <a:avLst/>
          </a:prstGeom>
        </p:spPr>
      </p:pic>
      <p:pic>
        <p:nvPicPr>
          <p:cNvPr id="7" name="Picture 6">
            <a:extLst>
              <a:ext uri="{FF2B5EF4-FFF2-40B4-BE49-F238E27FC236}">
                <a16:creationId xmlns:a16="http://schemas.microsoft.com/office/drawing/2014/main" id="{317B6026-FC76-4892-8CCD-3091A487726B}"/>
              </a:ext>
            </a:extLst>
          </p:cNvPr>
          <p:cNvPicPr>
            <a:picLocks noChangeAspect="1"/>
          </p:cNvPicPr>
          <p:nvPr/>
        </p:nvPicPr>
        <p:blipFill>
          <a:blip r:embed="rId4"/>
          <a:stretch>
            <a:fillRect/>
          </a:stretch>
        </p:blipFill>
        <p:spPr>
          <a:xfrm>
            <a:off x="6488098" y="4598228"/>
            <a:ext cx="2156228" cy="2120714"/>
          </a:xfrm>
          <a:prstGeom prst="rect">
            <a:avLst/>
          </a:prstGeom>
        </p:spPr>
      </p:pic>
    </p:spTree>
    <p:extLst>
      <p:ext uri="{BB962C8B-B14F-4D97-AF65-F5344CB8AC3E}">
        <p14:creationId xmlns:p14="http://schemas.microsoft.com/office/powerpoint/2010/main" val="2731047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73E4-52CB-8469-CDD9-CEAAB4067443}"/>
              </a:ext>
            </a:extLst>
          </p:cNvPr>
          <p:cNvSpPr>
            <a:spLocks noGrp="1"/>
          </p:cNvSpPr>
          <p:nvPr>
            <p:ph type="ctrTitle"/>
          </p:nvPr>
        </p:nvSpPr>
        <p:spPr/>
        <p:txBody>
          <a:bodyPr/>
          <a:lstStyle/>
          <a:p>
            <a:r>
              <a:rPr lang="en-US" b="1">
                <a:cs typeface="Segoe UI"/>
              </a:rPr>
              <a:t>Model</a:t>
            </a:r>
          </a:p>
        </p:txBody>
      </p:sp>
      <p:sp>
        <p:nvSpPr>
          <p:cNvPr id="3" name="Subtitle 2">
            <a:extLst>
              <a:ext uri="{FF2B5EF4-FFF2-40B4-BE49-F238E27FC236}">
                <a16:creationId xmlns:a16="http://schemas.microsoft.com/office/drawing/2014/main" id="{7C5EB6FB-263A-31AC-21B2-67DE861B5D9D}"/>
              </a:ext>
            </a:extLst>
          </p:cNvPr>
          <p:cNvSpPr>
            <a:spLocks noGrp="1"/>
          </p:cNvSpPr>
          <p:nvPr>
            <p:ph type="subTitle" idx="1"/>
          </p:nvPr>
        </p:nvSpPr>
        <p:spPr/>
        <p:txBody>
          <a:bodyPr/>
          <a:lstStyle/>
          <a:p>
            <a:r>
              <a:rPr lang="en-US" b="1" dirty="0">
                <a:cs typeface="Segoe UI"/>
              </a:rPr>
              <a:t>We utilize 3 different basic ML models </a:t>
            </a:r>
            <a:endParaRPr lang="en-US" b="1" dirty="0"/>
          </a:p>
        </p:txBody>
      </p:sp>
    </p:spTree>
    <p:extLst>
      <p:ext uri="{BB962C8B-B14F-4D97-AF65-F5344CB8AC3E}">
        <p14:creationId xmlns:p14="http://schemas.microsoft.com/office/powerpoint/2010/main" val="1387251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1">
      <a:dk1>
        <a:srgbClr val="800000"/>
      </a:dk1>
      <a:lt1>
        <a:srgbClr val="FFFFFF"/>
      </a:lt1>
      <a:dk2>
        <a:srgbClr val="800000"/>
      </a:dk2>
      <a:lt2>
        <a:srgbClr val="FFFFFF"/>
      </a:lt2>
      <a:accent1>
        <a:srgbClr val="993300"/>
      </a:accent1>
      <a:accent2>
        <a:srgbClr val="993300"/>
      </a:accent2>
      <a:accent3>
        <a:srgbClr val="993300"/>
      </a:accent3>
      <a:accent4>
        <a:srgbClr val="993300"/>
      </a:accent4>
      <a:accent5>
        <a:srgbClr val="993300"/>
      </a:accent5>
      <a:accent6>
        <a:srgbClr val="993300"/>
      </a:accent6>
      <a:hlink>
        <a:srgbClr val="00B0F0"/>
      </a:hlink>
      <a:folHlink>
        <a:srgbClr val="00B0F0"/>
      </a:folHlink>
    </a:clrScheme>
    <a:fontScheme name="Custom 6">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goritms for Solving Sudoku" id="{FD471C07-1D8E-4EE4-B3D5-1F952F5273EA}" vid="{39945FD7-EA6E-44F2-ADC8-824B43B91C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5a86bdc-a53b-47ac-a75e-6ba985eb3c8d">
      <Terms xmlns="http://schemas.microsoft.com/office/infopath/2007/PartnerControls"/>
    </lcf76f155ced4ddcb4097134ff3c332f>
    <TaxCatchAll xmlns="097d56de-d116-4019-ac70-948dd41330b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1BFF1952FCA144982E74808A7AB1EBC" ma:contentTypeVersion="11" ma:contentTypeDescription="Create a new document." ma:contentTypeScope="" ma:versionID="8e55db492956b9e7a1b5d8feac70d950">
  <xsd:schema xmlns:xsd="http://www.w3.org/2001/XMLSchema" xmlns:xs="http://www.w3.org/2001/XMLSchema" xmlns:p="http://schemas.microsoft.com/office/2006/metadata/properties" xmlns:ns2="35a86bdc-a53b-47ac-a75e-6ba985eb3c8d" xmlns:ns3="097d56de-d116-4019-ac70-948dd41330b1" targetNamespace="http://schemas.microsoft.com/office/2006/metadata/properties" ma:root="true" ma:fieldsID="d63d8461ed0195eacdbc8dd5a339dfb5" ns2:_="" ns3:_="">
    <xsd:import namespace="35a86bdc-a53b-47ac-a75e-6ba985eb3c8d"/>
    <xsd:import namespace="097d56de-d116-4019-ac70-948dd41330b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lcf76f155ced4ddcb4097134ff3c332f" minOccurs="0"/>
                <xsd:element ref="ns3:TaxCatchAll"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a86bdc-a53b-47ac-a75e-6ba985eb3c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546fe6cf-c6c6-432e-bc3b-e1a865b2857d"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97d56de-d116-4019-ac70-948dd41330b1"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6465fafc-2808-4eff-a955-591e2f4d9e88}" ma:internalName="TaxCatchAll" ma:showField="CatchAllData" ma:web="097d56de-d116-4019-ac70-948dd41330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9147FB-1CF8-45B2-AD8C-64FCC1F15FA5}">
  <ds:schemaRefs>
    <ds:schemaRef ds:uri="9324405d-ea1e-43bc-a33f-0db1eb5beaf5"/>
    <ds:schemaRef ds:uri="d75950b8-cc20-4b12-94f0-0f10ff6a63e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BC3D2FA-E0A5-42F7-9C0C-A483327210D5}"/>
</file>

<file path=customXml/itemProps3.xml><?xml version="1.0" encoding="utf-8"?>
<ds:datastoreItem xmlns:ds="http://schemas.openxmlformats.org/officeDocument/2006/customXml" ds:itemID="{DAE69B5F-3893-45EB-80D3-580AAE574F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Chinh_ppt_template</Template>
  <TotalTime>1743</TotalTime>
  <Words>828</Words>
  <Application>Microsoft Office PowerPoint</Application>
  <PresentationFormat>Widescreen</PresentationFormat>
  <Paragraphs>86</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Segoe UI</vt:lpstr>
      <vt:lpstr>Segoe UI </vt:lpstr>
      <vt:lpstr>Office Theme</vt:lpstr>
      <vt:lpstr>Footballers Classification</vt:lpstr>
      <vt:lpstr>Content</vt:lpstr>
      <vt:lpstr>Introduction</vt:lpstr>
      <vt:lpstr>Dataset Description</vt:lpstr>
      <vt:lpstr>Data Cleaning</vt:lpstr>
      <vt:lpstr>Data Cleaning</vt:lpstr>
      <vt:lpstr>Some error</vt:lpstr>
      <vt:lpstr>Wavelet transform(detail: report)</vt:lpstr>
      <vt:lpstr>Model</vt:lpstr>
      <vt:lpstr>PowerPoint Presentation</vt:lpstr>
      <vt:lpstr>Multiclass Classification using SVM</vt:lpstr>
      <vt:lpstr>Random Forest Model</vt:lpstr>
      <vt:lpstr>PowerPoint Presentation</vt:lpstr>
      <vt:lpstr>PowerPoint Presentation</vt:lpstr>
      <vt:lpstr>Experiment Results</vt:lpstr>
      <vt:lpstr>Experiment Results</vt:lpstr>
      <vt:lpstr>Experiment Results</vt:lpstr>
      <vt:lpstr>Experiment Results</vt:lpstr>
      <vt:lpstr>Conclusion and improvement</vt:lpstr>
      <vt:lpstr>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for Solving Sudoku</dc:title>
  <dc:creator>meof anti</dc:creator>
  <cp:lastModifiedBy>Minh Viết</cp:lastModifiedBy>
  <cp:revision>69</cp:revision>
  <dcterms:created xsi:type="dcterms:W3CDTF">2023-11-28T15:17:12Z</dcterms:created>
  <dcterms:modified xsi:type="dcterms:W3CDTF">2024-02-02T02:54:09Z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0x010100E1BFF1952FCA144982E74808A7AB1EBC</vt:lpwstr>
  </property>
</Properties>
</file>