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 id="2147483713" r:id="rId5"/>
    <p:sldMasterId id="2147483739" r:id="rId6"/>
  </p:sldMasterIdLst>
  <p:notesMasterIdLst>
    <p:notesMasterId r:id="rId32"/>
  </p:notesMasterIdLst>
  <p:sldIdLst>
    <p:sldId id="256" r:id="rId7"/>
    <p:sldId id="257" r:id="rId8"/>
    <p:sldId id="262" r:id="rId9"/>
    <p:sldId id="259" r:id="rId10"/>
    <p:sldId id="261" r:id="rId11"/>
    <p:sldId id="265" r:id="rId12"/>
    <p:sldId id="267" r:id="rId13"/>
    <p:sldId id="266" r:id="rId14"/>
    <p:sldId id="291" r:id="rId15"/>
    <p:sldId id="271" r:id="rId16"/>
    <p:sldId id="273" r:id="rId17"/>
    <p:sldId id="268" r:id="rId18"/>
    <p:sldId id="274" r:id="rId19"/>
    <p:sldId id="270" r:id="rId20"/>
    <p:sldId id="287" r:id="rId21"/>
    <p:sldId id="288" r:id="rId22"/>
    <p:sldId id="276" r:id="rId23"/>
    <p:sldId id="275" r:id="rId24"/>
    <p:sldId id="279" r:id="rId25"/>
    <p:sldId id="269" r:id="rId26"/>
    <p:sldId id="290" r:id="rId27"/>
    <p:sldId id="277" r:id="rId28"/>
    <p:sldId id="286" r:id="rId29"/>
    <p:sldId id="289" r:id="rId30"/>
    <p:sldId id="264"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5CD120B-1C82-4EDB-B595-0A5F1ED2D278}" type="datetimeFigureOut">
              <a:rPr lang="en-US" smtClean="0"/>
              <a:t>2/22/2023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E898302-D9C6-40FF-A1E5-CA1B5E2B5356}" type="slidenum">
              <a:rPr lang="en-US" smtClean="0"/>
              <a:t>‹#›</a:t>
            </a:fld>
            <a:endParaRPr lang="en-US"/>
          </a:p>
        </p:txBody>
      </p:sp>
    </p:spTree>
    <p:extLst>
      <p:ext uri="{BB962C8B-B14F-4D97-AF65-F5344CB8AC3E}">
        <p14:creationId xmlns:p14="http://schemas.microsoft.com/office/powerpoint/2010/main" val="75881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98302-D9C6-40FF-A1E5-CA1B5E2B5356}" type="slidenum">
              <a:rPr lang="en-US" smtClean="0"/>
              <a:t>23</a:t>
            </a:fld>
            <a:endParaRPr lang="en-US"/>
          </a:p>
        </p:txBody>
      </p:sp>
    </p:spTree>
    <p:extLst>
      <p:ext uri="{BB962C8B-B14F-4D97-AF65-F5344CB8AC3E}">
        <p14:creationId xmlns:p14="http://schemas.microsoft.com/office/powerpoint/2010/main" val="3148975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54" name="PlaceHolder 2"/>
          <p:cNvSpPr>
            <a:spLocks noGrp="1"/>
          </p:cNvSpPr>
          <p:nvPr>
            <p:ph type="body"/>
          </p:nvPr>
        </p:nvSpPr>
        <p:spPr>
          <a:xfrm>
            <a:off x="337680" y="1032480"/>
            <a:ext cx="11515320" cy="49384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1" name="PlaceHolder 1"/>
          <p:cNvSpPr>
            <a:spLocks noGrp="1"/>
          </p:cNvSpPr>
          <p:nvPr>
            <p:ph type="body"/>
          </p:nvPr>
        </p:nvSpPr>
        <p:spPr>
          <a:xfrm>
            <a:off x="4558320" y="1248480"/>
            <a:ext cx="7391160" cy="52048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92" name="PlaceHolder 2"/>
          <p:cNvSpPr>
            <a:spLocks noGrp="1"/>
          </p:cNvSpPr>
          <p:nvPr>
            <p:ph type="title"/>
          </p:nvPr>
        </p:nvSpPr>
        <p:spPr>
          <a:xfrm>
            <a:off x="4558320" y="404280"/>
            <a:ext cx="7391160" cy="435600"/>
          </a:xfrm>
          <a:prstGeom prst="rect">
            <a:avLst/>
          </a:prstGeom>
        </p:spPr>
        <p:txBody>
          <a:bodyPr lIns="90000" tIns="45000" rIns="90000" bIns="45000">
            <a:noAutofit/>
          </a:bodyPr>
          <a:lstStyle/>
          <a:p>
            <a:pPr>
              <a:lnSpc>
                <a:spcPct val="90000"/>
              </a:lnSpc>
            </a:pPr>
            <a:r>
              <a:rPr lang="en-US" sz="2800" b="1" strike="noStrike" spc="-1">
                <a:solidFill>
                  <a:srgbClr val="000000"/>
                </a:solidFill>
                <a:latin typeface="Lato"/>
                <a:ea typeface="Lato"/>
              </a:rPr>
              <a:t>Title 4:……………………………………..</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startAt="3"/>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Constraint programming (CP)</a:t>
            </a: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This algorithm applies all the conditions of this project which have been modeled to the mathematics formula. It will use all the constraints to boost the time it find feasible answer and then try the next one always better than the previous</a:t>
            </a: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To help with this method, we use OR-tools library for implementation.</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We use constraint optimization in this library for our code. OR-tools is a Google powerful tool, giving us the most optimal solution in less than a second.</a:t>
            </a:r>
          </a:p>
          <a:p>
            <a:pPr marL="514350" indent="-514350">
              <a:lnSpc>
                <a:spcPts val="3800"/>
              </a:lnSpc>
              <a:buFont typeface="+mj-lt"/>
              <a:buAutoNum type="alphaLcPeriod" startAt="3"/>
            </a:pP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lnSpc>
                <a:spcPts val="3800"/>
              </a:lnSpc>
              <a:buFont typeface="+mj-lt"/>
              <a:buAutoNum type="alphaLcPeriod" startAt="3"/>
            </a:pP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sp>
        <p:nvSpPr>
          <p:cNvPr id="313" name="TextShape 2"/>
          <p:cNvSpPr txBox="1"/>
          <p:nvPr/>
        </p:nvSpPr>
        <p:spPr>
          <a:xfrm>
            <a:off x="338760" y="61881"/>
            <a:ext cx="11514240" cy="435600"/>
          </a:xfrm>
          <a:prstGeom prst="rect">
            <a:avLst/>
          </a:prstGeom>
          <a:noFill/>
          <a:ln>
            <a:noFill/>
          </a:ln>
        </p:spPr>
        <p:txBody>
          <a:bodyPr lIns="90000" tIns="45000" rIns="90000" bIns="45000">
            <a:noAutofit/>
          </a:bodyPr>
          <a:lstStyle/>
          <a:p>
            <a:endParaRPr lang="en-US" sz="2800" b="0" strike="noStrike" spc="-1" dirty="0">
              <a:solidFill>
                <a:schemeClr val="accent5">
                  <a:lumMod val="20000"/>
                  <a:lumOff val="80000"/>
                </a:schemeClr>
              </a:solidFill>
              <a:latin typeface="Congenial" panose="02000503040000020004" pitchFamily="2" charset="0"/>
            </a:endParaRPr>
          </a:p>
        </p:txBody>
      </p:sp>
      <p:sp>
        <p:nvSpPr>
          <p:cNvPr id="2" name="TextShape 2">
            <a:extLst>
              <a:ext uri="{FF2B5EF4-FFF2-40B4-BE49-F238E27FC236}">
                <a16:creationId xmlns:a16="http://schemas.microsoft.com/office/drawing/2014/main" id="{30C40F4A-4C73-68C5-5F01-3312DC2D0D35}"/>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pic>
        <p:nvPicPr>
          <p:cNvPr id="6" name="Picture 5">
            <a:extLst>
              <a:ext uri="{FF2B5EF4-FFF2-40B4-BE49-F238E27FC236}">
                <a16:creationId xmlns:a16="http://schemas.microsoft.com/office/drawing/2014/main" id="{604B6CF1-B417-FD4D-7953-09DD88679140}"/>
              </a:ext>
            </a:extLst>
          </p:cNvPr>
          <p:cNvPicPr>
            <a:picLocks noChangeAspect="1"/>
          </p:cNvPicPr>
          <p:nvPr/>
        </p:nvPicPr>
        <p:blipFill>
          <a:blip r:embed="rId2"/>
          <a:stretch>
            <a:fillRect/>
          </a:stretch>
        </p:blipFill>
        <p:spPr>
          <a:xfrm>
            <a:off x="4260206" y="5038344"/>
            <a:ext cx="3544253" cy="511302"/>
          </a:xfrm>
          <a:prstGeom prst="rect">
            <a:avLst/>
          </a:prstGeom>
        </p:spPr>
      </p:pic>
    </p:spTree>
    <p:extLst>
      <p:ext uri="{BB962C8B-B14F-4D97-AF65-F5344CB8AC3E}">
        <p14:creationId xmlns:p14="http://schemas.microsoft.com/office/powerpoint/2010/main" val="88651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startAt="4"/>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Mix-Integer programming (MIP)</a:t>
            </a:r>
            <a:b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This is the best method we have so far. In this algorithm, we not only use the all conditions which have been modeled in the above section but also use geometry to apply to the Mix-Integer problem.</a:t>
            </a: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Our problem has Semi-Integer variables, so it is harder to construct in others than in this algorithm which is the best way.</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We use Gurobi library to help us with this method. An extremely powerful tool that even gives the optimal answer in a shorter time than CP using OR-tools.</a:t>
            </a:r>
          </a:p>
        </p:txBody>
      </p:sp>
      <p:sp>
        <p:nvSpPr>
          <p:cNvPr id="2" name="TextShape 2">
            <a:extLst>
              <a:ext uri="{FF2B5EF4-FFF2-40B4-BE49-F238E27FC236}">
                <a16:creationId xmlns:a16="http://schemas.microsoft.com/office/drawing/2014/main" id="{6036A98A-DAC6-FA43-C42E-F41C4459BBA4}"/>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pic>
        <p:nvPicPr>
          <p:cNvPr id="4" name="Picture 3">
            <a:extLst>
              <a:ext uri="{FF2B5EF4-FFF2-40B4-BE49-F238E27FC236}">
                <a16:creationId xmlns:a16="http://schemas.microsoft.com/office/drawing/2014/main" id="{BCF4F9E0-2242-71BB-5A0F-822C79C2DCD8}"/>
              </a:ext>
            </a:extLst>
          </p:cNvPr>
          <p:cNvPicPr>
            <a:picLocks noChangeAspect="1"/>
          </p:cNvPicPr>
          <p:nvPr/>
        </p:nvPicPr>
        <p:blipFill>
          <a:blip r:embed="rId2"/>
          <a:stretch>
            <a:fillRect/>
          </a:stretch>
        </p:blipFill>
        <p:spPr>
          <a:xfrm>
            <a:off x="1042696" y="5003568"/>
            <a:ext cx="10106608" cy="860526"/>
          </a:xfrm>
          <a:prstGeom prst="rect">
            <a:avLst/>
          </a:prstGeom>
        </p:spPr>
      </p:pic>
    </p:spTree>
    <p:extLst>
      <p:ext uri="{BB962C8B-B14F-4D97-AF65-F5344CB8AC3E}">
        <p14:creationId xmlns:p14="http://schemas.microsoft.com/office/powerpoint/2010/main" val="380373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E43A53C1-AF27-5DE2-4C61-C1549106672E}"/>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455F6D56-A755-6106-3314-C6F1B41A8770}"/>
              </a:ext>
            </a:extLst>
          </p:cNvPr>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startAt="5"/>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Heuristic 1</a:t>
            </a:r>
            <a:b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First, we arrange the list of index of profit of products in descending order:</a:t>
            </a:r>
          </a:p>
          <a:p>
            <a:pPr>
              <a:lnSpc>
                <a:spcPts val="3800"/>
              </a:lnSpc>
            </a:pPr>
            <a: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t> </a:t>
            </a:r>
          </a:p>
        </p:txBody>
      </p:sp>
      <p:pic>
        <p:nvPicPr>
          <p:cNvPr id="15" name="Picture 14" descr="A screenshot of a computer&#10;&#10;Description automatically generated with medium confidence">
            <a:extLst>
              <a:ext uri="{FF2B5EF4-FFF2-40B4-BE49-F238E27FC236}">
                <a16:creationId xmlns:a16="http://schemas.microsoft.com/office/drawing/2014/main" id="{A9292F4B-38C2-7958-B9E7-1E86C5F7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0251"/>
            <a:ext cx="12192000" cy="3230795"/>
          </a:xfrm>
          <a:prstGeom prst="rect">
            <a:avLst/>
          </a:prstGeom>
        </p:spPr>
      </p:pic>
    </p:spTree>
    <p:extLst>
      <p:ext uri="{BB962C8B-B14F-4D97-AF65-F5344CB8AC3E}">
        <p14:creationId xmlns:p14="http://schemas.microsoft.com/office/powerpoint/2010/main" val="72233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609234" y="1431235"/>
            <a:ext cx="4824158" cy="4522874"/>
          </a:xfrm>
          <a:prstGeom prst="rect">
            <a:avLst/>
          </a:prstGeom>
          <a:noFill/>
          <a:ln>
            <a:noFill/>
          </a:ln>
        </p:spPr>
        <p:txBody>
          <a:bodyPr lIns="90000" tIns="45000" rIns="90000" bIns="45000">
            <a:noAutofit/>
          </a:bodyPr>
          <a:lstStyle/>
          <a:p>
            <a:pPr>
              <a:lnSpc>
                <a:spcPts val="3800"/>
              </a:lnSpc>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Then we loop through the SortedProfit_index list and if the index i of the product which satisfies U = min(C//c[i], A//a[i]) and U &gt; m[i], we will produce U units of product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i-th</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and update the MaxProfit, C, A and Answer, respectively. </a:t>
            </a:r>
          </a:p>
        </p:txBody>
      </p:sp>
      <p:sp>
        <p:nvSpPr>
          <p:cNvPr id="313" name="TextShape 2"/>
          <p:cNvSpPr txBox="1"/>
          <p:nvPr/>
        </p:nvSpPr>
        <p:spPr>
          <a:xfrm>
            <a:off x="338760" y="61881"/>
            <a:ext cx="11514240" cy="435600"/>
          </a:xfrm>
          <a:prstGeom prst="rect">
            <a:avLst/>
          </a:prstGeom>
          <a:noFill/>
          <a:ln>
            <a:noFill/>
          </a:ln>
        </p:spPr>
        <p:txBody>
          <a:bodyPr lIns="90000" tIns="45000" rIns="90000" bIns="45000">
            <a:noAutofit/>
          </a:bodyPr>
          <a:lstStyle/>
          <a:p>
            <a:endParaRPr lang="en-US" sz="2800" b="0" strike="noStrike" spc="-1" dirty="0">
              <a:solidFill>
                <a:schemeClr val="accent5">
                  <a:lumMod val="20000"/>
                  <a:lumOff val="80000"/>
                </a:schemeClr>
              </a:solidFill>
              <a:latin typeface="Congenial" panose="02000503040000020004" pitchFamily="2" charset="0"/>
            </a:endParaRPr>
          </a:p>
        </p:txBody>
      </p:sp>
      <p:sp>
        <p:nvSpPr>
          <p:cNvPr id="2" name="TextShape 2">
            <a:extLst>
              <a:ext uri="{FF2B5EF4-FFF2-40B4-BE49-F238E27FC236}">
                <a16:creationId xmlns:a16="http://schemas.microsoft.com/office/drawing/2014/main" id="{D732A5FA-ADE3-C779-B6A7-FEFACF9506D0}"/>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pic>
        <p:nvPicPr>
          <p:cNvPr id="10" name="Picture 9" descr="Text&#10;&#10;Description automatically generated">
            <a:extLst>
              <a:ext uri="{FF2B5EF4-FFF2-40B4-BE49-F238E27FC236}">
                <a16:creationId xmlns:a16="http://schemas.microsoft.com/office/drawing/2014/main" id="{E22ED94D-3A93-14DC-0184-A005AB819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371" y="762330"/>
            <a:ext cx="7464091" cy="5351613"/>
          </a:xfrm>
          <a:prstGeom prst="rect">
            <a:avLst/>
          </a:prstGeom>
        </p:spPr>
      </p:pic>
    </p:spTree>
    <p:extLst>
      <p:ext uri="{BB962C8B-B14F-4D97-AF65-F5344CB8AC3E}">
        <p14:creationId xmlns:p14="http://schemas.microsoft.com/office/powerpoint/2010/main" val="63053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A32B5374-B6A0-6429-0DF2-3ADE9258A97A}"/>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11D1BDA7-DBDE-501F-181C-79BB59AF296D}"/>
              </a:ext>
            </a:extLst>
          </p:cNvPr>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4000"/>
              </a:lnSpc>
              <a:buFont typeface="+mj-lt"/>
              <a:buAutoNum type="alphaLcPeriod" startAt="6"/>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Heuristic 2.0, 2.1, 2.2</a:t>
            </a: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We have implemented 3 kinds of heuristic based on an idea:</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Find the index i that satisfies all these conditions: </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U = min(C//c[i], A//a[i])</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U &gt;= m[i]</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U*f[i] max</a:t>
            </a:r>
          </a:p>
        </p:txBody>
      </p:sp>
    </p:spTree>
    <p:extLst>
      <p:ext uri="{BB962C8B-B14F-4D97-AF65-F5344CB8AC3E}">
        <p14:creationId xmlns:p14="http://schemas.microsoft.com/office/powerpoint/2010/main" val="43632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4BD8FDA0-9D08-5120-3952-ECA6F7C2F56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DFEB6426-08CE-DB96-89D0-B27D437255CD}"/>
              </a:ext>
            </a:extLst>
          </p:cNvPr>
          <p:cNvSpPr txBox="1"/>
          <p:nvPr/>
        </p:nvSpPr>
        <p:spPr>
          <a:xfrm>
            <a:off x="576252" y="1715247"/>
            <a:ext cx="5181966" cy="3722757"/>
          </a:xfrm>
          <a:prstGeom prst="rect">
            <a:avLst/>
          </a:prstGeom>
          <a:noFill/>
          <a:ln>
            <a:noFill/>
          </a:ln>
        </p:spPr>
        <p:txBody>
          <a:bodyPr lIns="90000" tIns="45000" rIns="90000" bIns="45000">
            <a:noAutofit/>
          </a:bodyPr>
          <a:lstStyle/>
          <a:p>
            <a:pPr marL="514350" indent="-514350">
              <a:lnSpc>
                <a:spcPts val="3800"/>
              </a:lnSpc>
              <a:buFont typeface="Arial" panose="020B0604020202020204" pitchFamily="34" charset="0"/>
              <a:buChar char="•"/>
            </a:pPr>
            <a: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t>Heuristic 2.0</a:t>
            </a:r>
            <a:br>
              <a:rPr lang="en-US" sz="26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With found index i, we will produce U units of product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i-th</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and update C, A, Answer and MaxProfit, respectively (similarly in Heuristic 1). If index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does not exist, we break the loop.</a:t>
            </a:r>
          </a:p>
          <a:p>
            <a:pPr marL="514350" indent="-514350">
              <a:buFont typeface="Arial" panose="020B0604020202020204" pitchFamily="34" charset="0"/>
              <a:buChar char="•"/>
            </a:pP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pic>
        <p:nvPicPr>
          <p:cNvPr id="15" name="Picture 14" descr="Text&#10;&#10;Description automatically generated">
            <a:extLst>
              <a:ext uri="{FF2B5EF4-FFF2-40B4-BE49-F238E27FC236}">
                <a16:creationId xmlns:a16="http://schemas.microsoft.com/office/drawing/2014/main" id="{6074140A-67C8-6F27-5FB4-D22B3AFA4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591" y="400047"/>
            <a:ext cx="5529157" cy="6353155"/>
          </a:xfrm>
          <a:prstGeom prst="rect">
            <a:avLst/>
          </a:prstGeom>
        </p:spPr>
      </p:pic>
    </p:spTree>
    <p:extLst>
      <p:ext uri="{BB962C8B-B14F-4D97-AF65-F5344CB8AC3E}">
        <p14:creationId xmlns:p14="http://schemas.microsoft.com/office/powerpoint/2010/main" val="233513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4BD8FDA0-9D08-5120-3952-ECA6F7C2F56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DFEB6426-08CE-DB96-89D0-B27D437255CD}"/>
              </a:ext>
            </a:extLst>
          </p:cNvPr>
          <p:cNvSpPr txBox="1"/>
          <p:nvPr/>
        </p:nvSpPr>
        <p:spPr>
          <a:xfrm>
            <a:off x="583048" y="1623299"/>
            <a:ext cx="5489886" cy="4061239"/>
          </a:xfrm>
          <a:prstGeom prst="rect">
            <a:avLst/>
          </a:prstGeom>
          <a:noFill/>
          <a:ln>
            <a:noFill/>
          </a:ln>
        </p:spPr>
        <p:txBody>
          <a:bodyPr lIns="90000" tIns="45000" rIns="90000" bIns="45000">
            <a:noAutofit/>
          </a:bodyPr>
          <a:lstStyle/>
          <a:p>
            <a:pPr marL="514350" indent="-514350">
              <a:lnSpc>
                <a:spcPts val="3800"/>
              </a:lnSpc>
              <a:buFont typeface="Arial" panose="020B0604020202020204" pitchFamily="34" charset="0"/>
              <a:buChar char="•"/>
            </a:pPr>
            <a: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t>Heuristic 2.1</a:t>
            </a:r>
            <a:b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With found index i, we will produce m[i] units of product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i-th</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and update C, A, Answer and MaxProfit, respectively (similarly in Heuristic 1) and denote m[i] = 1. If index i does not exist, we break the loop.</a:t>
            </a:r>
          </a:p>
          <a:p>
            <a:pPr>
              <a:lnSpc>
                <a:spcPts val="3800"/>
              </a:lnSpc>
            </a:pPr>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pic>
        <p:nvPicPr>
          <p:cNvPr id="3" name="Picture 2" descr="Text&#10;&#10;Description automatically generated">
            <a:extLst>
              <a:ext uri="{FF2B5EF4-FFF2-40B4-BE49-F238E27FC236}">
                <a16:creationId xmlns:a16="http://schemas.microsoft.com/office/drawing/2014/main" id="{1C72BE1B-886F-767C-F78F-CA7062CFF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934" y="424070"/>
            <a:ext cx="5489887" cy="6308034"/>
          </a:xfrm>
          <a:prstGeom prst="rect">
            <a:avLst/>
          </a:prstGeom>
        </p:spPr>
      </p:pic>
    </p:spTree>
    <p:extLst>
      <p:ext uri="{BB962C8B-B14F-4D97-AF65-F5344CB8AC3E}">
        <p14:creationId xmlns:p14="http://schemas.microsoft.com/office/powerpoint/2010/main" val="82721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4BD8FDA0-9D08-5120-3952-ECA6F7C2F56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6" name="TextShape 1">
            <a:extLst>
              <a:ext uri="{FF2B5EF4-FFF2-40B4-BE49-F238E27FC236}">
                <a16:creationId xmlns:a16="http://schemas.microsoft.com/office/drawing/2014/main" id="{99FB21AE-90EB-3633-021A-BBE32B3821FC}"/>
              </a:ext>
            </a:extLst>
          </p:cNvPr>
          <p:cNvSpPr txBox="1"/>
          <p:nvPr/>
        </p:nvSpPr>
        <p:spPr>
          <a:xfrm>
            <a:off x="576252" y="1790711"/>
            <a:ext cx="5519749" cy="3737784"/>
          </a:xfrm>
          <a:prstGeom prst="rect">
            <a:avLst/>
          </a:prstGeom>
          <a:noFill/>
          <a:ln>
            <a:noFill/>
          </a:ln>
        </p:spPr>
        <p:txBody>
          <a:bodyPr lIns="90000" tIns="45000" rIns="90000" bIns="45000">
            <a:noAutofit/>
          </a:bodyPr>
          <a:lstStyle/>
          <a:p>
            <a:pPr marL="514350" indent="-514350">
              <a:lnSpc>
                <a:spcPts val="3800"/>
              </a:lnSpc>
              <a:buFont typeface="Arial" panose="020B0604020202020204" pitchFamily="34" charset="0"/>
              <a:buChar char="•"/>
            </a:pPr>
            <a: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t>Heuristic 2.2</a:t>
            </a:r>
            <a:b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With found index I, we will produce (U + m[i])//2 units of product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i-th</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and update C, A, Answer and MaxProfit, respectively (similarly in Heuristic 1). If index i does not exist, we break the loop.</a:t>
            </a:r>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pic>
        <p:nvPicPr>
          <p:cNvPr id="8" name="Picture 7" descr="Text&#10;&#10;Description automatically generated">
            <a:extLst>
              <a:ext uri="{FF2B5EF4-FFF2-40B4-BE49-F238E27FC236}">
                <a16:creationId xmlns:a16="http://schemas.microsoft.com/office/drawing/2014/main" id="{3AB88C46-DA67-9933-70D0-8BCFE6FF4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305" y="230603"/>
            <a:ext cx="5476443" cy="6858000"/>
          </a:xfrm>
          <a:prstGeom prst="rect">
            <a:avLst/>
          </a:prstGeom>
        </p:spPr>
      </p:pic>
    </p:spTree>
    <p:extLst>
      <p:ext uri="{BB962C8B-B14F-4D97-AF65-F5344CB8AC3E}">
        <p14:creationId xmlns:p14="http://schemas.microsoft.com/office/powerpoint/2010/main" val="281872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a:pPr>
            <a: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t>Accuracy</a:t>
            </a: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In terms of accuracy, we experimented with 6 sizes of test (each size has 5 random tests). The results are shown for our 4 heuristic algorithms (He1.0, He2.0, He2.1, He2.2).</a:t>
            </a:r>
          </a:p>
        </p:txBody>
      </p:sp>
      <p:sp>
        <p:nvSpPr>
          <p:cNvPr id="313" name="TextShape 2"/>
          <p:cNvSpPr txBox="1"/>
          <p:nvPr/>
        </p:nvSpPr>
        <p:spPr>
          <a:xfrm>
            <a:off x="338760" y="61881"/>
            <a:ext cx="11514240" cy="435600"/>
          </a:xfrm>
          <a:prstGeom prst="rect">
            <a:avLst/>
          </a:prstGeom>
          <a:noFill/>
          <a:ln>
            <a:noFill/>
          </a:ln>
        </p:spPr>
        <p:txBody>
          <a:bodyPr lIns="90000" tIns="45000" rIns="90000" bIns="45000">
            <a:noAutofit/>
          </a:bodyPr>
          <a:lstStyle/>
          <a:p>
            <a:endParaRPr lang="en-US" sz="2800" b="0" strike="noStrike" spc="-1" dirty="0">
              <a:solidFill>
                <a:schemeClr val="accent5">
                  <a:lumMod val="20000"/>
                  <a:lumOff val="80000"/>
                </a:schemeClr>
              </a:solidFill>
              <a:latin typeface="Congenial" panose="02000503040000020004" pitchFamily="2" charset="0"/>
            </a:endParaRPr>
          </a:p>
        </p:txBody>
      </p:sp>
      <p:sp>
        <p:nvSpPr>
          <p:cNvPr id="2" name="TextShape 2">
            <a:extLst>
              <a:ext uri="{FF2B5EF4-FFF2-40B4-BE49-F238E27FC236}">
                <a16:creationId xmlns:a16="http://schemas.microsoft.com/office/drawing/2014/main" id="{F676FC9A-11B7-F596-4CDF-F6F375DEFF3A}"/>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spTree>
    <p:extLst>
      <p:ext uri="{BB962C8B-B14F-4D97-AF65-F5344CB8AC3E}">
        <p14:creationId xmlns:p14="http://schemas.microsoft.com/office/powerpoint/2010/main" val="15177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739E1A88-17A3-AD8E-97CD-FEDA2C663ED7}"/>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graphicFrame>
        <p:nvGraphicFramePr>
          <p:cNvPr id="5" name="Table 5">
            <a:extLst>
              <a:ext uri="{FF2B5EF4-FFF2-40B4-BE49-F238E27FC236}">
                <a16:creationId xmlns:a16="http://schemas.microsoft.com/office/drawing/2014/main" id="{18EDBA64-F0BD-402F-01CD-7E237DE88FEB}"/>
              </a:ext>
            </a:extLst>
          </p:cNvPr>
          <p:cNvGraphicFramePr>
            <a:graphicFrameLocks noGrp="1"/>
          </p:cNvGraphicFramePr>
          <p:nvPr>
            <p:extLst>
              <p:ext uri="{D42A27DB-BD31-4B8C-83A1-F6EECF244321}">
                <p14:modId xmlns:p14="http://schemas.microsoft.com/office/powerpoint/2010/main" val="2494265833"/>
              </p:ext>
            </p:extLst>
          </p:nvPr>
        </p:nvGraphicFramePr>
        <p:xfrm>
          <a:off x="639011" y="981462"/>
          <a:ext cx="10976736" cy="4569103"/>
        </p:xfrm>
        <a:graphic>
          <a:graphicData uri="http://schemas.openxmlformats.org/drawingml/2006/table">
            <a:tbl>
              <a:tblPr firstRow="1" bandRow="1">
                <a:tableStyleId>{2D5ABB26-0587-4C30-8999-92F81FD0307C}</a:tableStyleId>
              </a:tblPr>
              <a:tblGrid>
                <a:gridCol w="2489200">
                  <a:extLst>
                    <a:ext uri="{9D8B030D-6E8A-4147-A177-3AD203B41FA5}">
                      <a16:colId xmlns:a16="http://schemas.microsoft.com/office/drawing/2014/main" val="3843429851"/>
                    </a:ext>
                  </a:extLst>
                </a:gridCol>
                <a:gridCol w="2121884">
                  <a:extLst>
                    <a:ext uri="{9D8B030D-6E8A-4147-A177-3AD203B41FA5}">
                      <a16:colId xmlns:a16="http://schemas.microsoft.com/office/drawing/2014/main" val="977559183"/>
                    </a:ext>
                  </a:extLst>
                </a:gridCol>
                <a:gridCol w="2121884">
                  <a:extLst>
                    <a:ext uri="{9D8B030D-6E8A-4147-A177-3AD203B41FA5}">
                      <a16:colId xmlns:a16="http://schemas.microsoft.com/office/drawing/2014/main" val="2089460806"/>
                    </a:ext>
                  </a:extLst>
                </a:gridCol>
                <a:gridCol w="2121884">
                  <a:extLst>
                    <a:ext uri="{9D8B030D-6E8A-4147-A177-3AD203B41FA5}">
                      <a16:colId xmlns:a16="http://schemas.microsoft.com/office/drawing/2014/main" val="1293197646"/>
                    </a:ext>
                  </a:extLst>
                </a:gridCol>
                <a:gridCol w="2121884">
                  <a:extLst>
                    <a:ext uri="{9D8B030D-6E8A-4147-A177-3AD203B41FA5}">
                      <a16:colId xmlns:a16="http://schemas.microsoft.com/office/drawing/2014/main" val="2699864494"/>
                    </a:ext>
                  </a:extLst>
                </a:gridCol>
              </a:tblGrid>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6704124"/>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76.55%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96.39%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164978"/>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45.56%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84.97%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96.25%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91.90%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221195"/>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32.19%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89.14%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98.26%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97.81%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317625"/>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10.05%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88.21%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98.92%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84554"/>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86.17%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TOO MUCH</a:t>
                      </a:r>
                    </a:p>
                    <a:p>
                      <a:pPr algn="ctr"/>
                      <a:r>
                        <a:rPr lang="en-US" sz="2200" dirty="0">
                          <a:latin typeface="Lato" panose="020F0502020204030203" pitchFamily="34" charset="0"/>
                          <a:ea typeface="Lato" panose="020F0502020204030203" pitchFamily="34" charset="0"/>
                          <a:cs typeface="Lato" panose="020F0502020204030203" pitchFamily="34" charset="0"/>
                        </a:rPr>
                        <a:t>TIME TO </a:t>
                      </a:r>
                    </a:p>
                    <a:p>
                      <a:pPr algn="ctr"/>
                      <a:r>
                        <a:rPr lang="en-US" sz="2200" dirty="0">
                          <a:latin typeface="Lato" panose="020F0502020204030203" pitchFamily="34" charset="0"/>
                          <a:ea typeface="Lato" panose="020F0502020204030203" pitchFamily="34" charset="0"/>
                          <a:cs typeface="Lato" panose="020F0502020204030203" pitchFamily="34" charset="0"/>
                        </a:rPr>
                        <a:t>HANDLE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98.38%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242270"/>
                  </a:ext>
                </a:extLst>
              </a:tr>
              <a:tr h="652729">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2.47%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82.39%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94.56%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436675"/>
                  </a:ext>
                </a:extLst>
              </a:tr>
            </a:tbl>
          </a:graphicData>
        </a:graphic>
      </p:graphicFrame>
      <p:sp>
        <p:nvSpPr>
          <p:cNvPr id="8" name="TextBox 7">
            <a:extLst>
              <a:ext uri="{FF2B5EF4-FFF2-40B4-BE49-F238E27FC236}">
                <a16:creationId xmlns:a16="http://schemas.microsoft.com/office/drawing/2014/main" id="{45B9DB5F-906D-9674-120A-DB263ACFFE3E}"/>
              </a:ext>
            </a:extLst>
          </p:cNvPr>
          <p:cNvSpPr txBox="1"/>
          <p:nvPr/>
        </p:nvSpPr>
        <p:spPr>
          <a:xfrm>
            <a:off x="639010" y="5779833"/>
            <a:ext cx="11200064" cy="646331"/>
          </a:xfrm>
          <a:prstGeom prst="rect">
            <a:avLst/>
          </a:prstGeom>
          <a:noFill/>
        </p:spPr>
        <p:txBody>
          <a:bodyPr wrap="square" rtlCol="0">
            <a:spAutoFit/>
          </a:bodyPr>
          <a:lstStyle/>
          <a:p>
            <a:r>
              <a:rPr lang="en-US" i="1" dirty="0">
                <a:latin typeface="Lato" panose="020F0502020204030203" pitchFamily="34" charset="0"/>
                <a:ea typeface="Lato" panose="020F0502020204030203" pitchFamily="34" charset="0"/>
                <a:cs typeface="Lato" panose="020F0502020204030203" pitchFamily="34" charset="0"/>
              </a:rPr>
              <a:t>Table 1: Comparison of the accuracy among our heuristic methods (calculated by Profit of solution/Actual maximum profit*100%)</a:t>
            </a:r>
          </a:p>
        </p:txBody>
      </p:sp>
    </p:spTree>
    <p:extLst>
      <p:ext uri="{BB962C8B-B14F-4D97-AF65-F5344CB8AC3E}">
        <p14:creationId xmlns:p14="http://schemas.microsoft.com/office/powerpoint/2010/main" val="72534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695520" y="2269440"/>
            <a:ext cx="8251560" cy="848520"/>
          </a:xfrm>
          <a:prstGeom prst="rect">
            <a:avLst/>
          </a:prstGeom>
          <a:noFill/>
          <a:ln>
            <a:noFill/>
          </a:ln>
        </p:spPr>
        <p:style>
          <a:lnRef idx="0">
            <a:scrgbClr r="0" g="0" b="0"/>
          </a:lnRef>
          <a:fillRef idx="0">
            <a:scrgbClr r="0" g="0" b="0"/>
          </a:fillRef>
          <a:effectRef idx="0">
            <a:scrgbClr r="0" g="0" b="0"/>
          </a:effectRef>
          <a:fontRef idx="minor"/>
        </p:style>
        <p:txBody>
          <a:bodyPr/>
          <a:lstStyle/>
          <a:p>
            <a:pPr algn="ctr"/>
            <a:r>
              <a:rPr lang="en-US" sz="5400" dirty="0">
                <a:latin typeface="Congenial Black" panose="020B0604020202020204" pitchFamily="2" charset="0"/>
              </a:rPr>
              <a:t>OPTIMIZATION PROJECT</a:t>
            </a:r>
          </a:p>
        </p:txBody>
      </p:sp>
      <p:sp>
        <p:nvSpPr>
          <p:cNvPr id="308" name="CustomShape 2"/>
          <p:cNvSpPr/>
          <p:nvPr/>
        </p:nvSpPr>
        <p:spPr>
          <a:xfrm>
            <a:off x="1337732" y="3429000"/>
            <a:ext cx="4615107" cy="848520"/>
          </a:xfrm>
          <a:prstGeom prst="rect">
            <a:avLst/>
          </a:prstGeom>
          <a:noFill/>
          <a:ln>
            <a:noFill/>
          </a:ln>
        </p:spPr>
        <p:style>
          <a:lnRef idx="0">
            <a:scrgbClr r="0" g="0" b="0"/>
          </a:lnRef>
          <a:fillRef idx="0">
            <a:scrgbClr r="0" g="0" b="0"/>
          </a:fillRef>
          <a:effectRef idx="0">
            <a:scrgbClr r="0" g="0" b="0"/>
          </a:effectRef>
          <a:fontRef idx="minor"/>
        </p:style>
        <p:txBody>
          <a:bodyPr/>
          <a:lstStyle/>
          <a:p>
            <a:pPr algn="ctr"/>
            <a:r>
              <a:rPr lang="en-US" sz="2800" dirty="0">
                <a:latin typeface="Congenial" panose="02000503040000020004" pitchFamily="2" charset="0"/>
              </a:rPr>
              <a:t>Problem 6:</a:t>
            </a:r>
          </a:p>
          <a:p>
            <a:pPr algn="ctr"/>
            <a:r>
              <a:rPr lang="en-US" sz="2800" dirty="0">
                <a:latin typeface="Congenial" panose="02000503040000020004" pitchFamily="2" charset="0"/>
              </a:rPr>
              <a:t>Production scheduling</a:t>
            </a:r>
          </a:p>
        </p:txBody>
      </p:sp>
      <p:sp>
        <p:nvSpPr>
          <p:cNvPr id="309" name="CustomShape 3"/>
          <p:cNvSpPr/>
          <p:nvPr/>
        </p:nvSpPr>
        <p:spPr>
          <a:xfrm>
            <a:off x="6962400" y="326988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r>
              <a:rPr lang="en-US" dirty="0">
                <a:latin typeface="Congenial" panose="02000503040000020004" pitchFamily="2" charset="0"/>
              </a:rPr>
              <a:t>Group 17</a:t>
            </a:r>
          </a:p>
          <a:p>
            <a:r>
              <a:rPr lang="en-US" dirty="0">
                <a:solidFill>
                  <a:srgbClr val="000000"/>
                </a:solidFill>
                <a:latin typeface="Congenial" panose="02000503040000020004" pitchFamily="2" charset="0"/>
              </a:rPr>
              <a:t>Nguyen Minh Cuong - 20210140</a:t>
            </a:r>
            <a:endParaRPr lang="en-US" sz="1800" b="0" i="0" u="none" strike="noStrike" dirty="0">
              <a:solidFill>
                <a:srgbClr val="000000"/>
              </a:solidFill>
              <a:effectLst/>
              <a:latin typeface="Congenial" panose="02000503040000020004" pitchFamily="2" charset="0"/>
            </a:endParaRPr>
          </a:p>
          <a:p>
            <a:r>
              <a:rPr lang="en-US" sz="1800" b="0" i="0" u="none" strike="noStrike" dirty="0">
                <a:solidFill>
                  <a:srgbClr val="000000"/>
                </a:solidFill>
                <a:effectLst/>
                <a:latin typeface="Congenial" panose="02000503040000020004" pitchFamily="2" charset="0"/>
              </a:rPr>
              <a:t>Nguyen Viet Minh-20214917</a:t>
            </a:r>
            <a:endParaRPr lang="en-US" dirty="0">
              <a:effectLst/>
              <a:latin typeface="Congenial" panose="02000503040000020004" pitchFamily="2" charset="0"/>
            </a:endParaRPr>
          </a:p>
          <a:p>
            <a:r>
              <a:rPr lang="en-US" sz="1800" b="0" i="0" u="none" strike="noStrike" dirty="0">
                <a:solidFill>
                  <a:srgbClr val="000000"/>
                </a:solidFill>
                <a:effectLst/>
                <a:latin typeface="Congenial" panose="02000503040000020004" pitchFamily="2" charset="0"/>
              </a:rPr>
              <a:t>Nguyen Tuan Long-20214963</a:t>
            </a:r>
            <a:endParaRPr lang="en-US" dirty="0">
              <a:effectLst/>
              <a:latin typeface="Congenial" panose="02000503040000020004"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0C225B12-4C1C-2A43-5C29-02640DFDDDBB}"/>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2ED7D845-418E-C6C5-9273-873F083611AD}"/>
              </a:ext>
            </a:extLst>
          </p:cNvPr>
          <p:cNvSpPr txBox="1"/>
          <p:nvPr/>
        </p:nvSpPr>
        <p:spPr>
          <a:xfrm>
            <a:off x="476894" y="898387"/>
            <a:ext cx="11238211" cy="5061225"/>
          </a:xfrm>
          <a:prstGeom prst="rect">
            <a:avLst/>
          </a:prstGeom>
          <a:noFill/>
          <a:ln>
            <a:noFill/>
          </a:ln>
        </p:spPr>
        <p:txBody>
          <a:bodyPr lIns="90000" tIns="45000" rIns="90000" bIns="45000">
            <a:noAutofit/>
          </a:bodyPr>
          <a:lstStyle/>
          <a:p>
            <a:pPr marL="457200" indent="-457200">
              <a:lnSpc>
                <a:spcPts val="40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He1.0 has the lowest accuracy, and its accuracy tends to go lower as the size of the test becomes larger (76.55% at N=5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 2.47% at N=1000).</a:t>
            </a:r>
          </a:p>
          <a:p>
            <a:pPr marL="457200" indent="-457200">
              <a:lnSpc>
                <a:spcPts val="40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He2.0 has acceptable accuracy (always higher than 80%).</a:t>
            </a:r>
          </a:p>
          <a:p>
            <a:pPr marL="457200" indent="-457200">
              <a:lnSpc>
                <a:spcPts val="40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He2.0 is slightly better than He2.2 at small-size tests, while He2.2 has much better accuracy (about 10%) with greater test sizes.</a:t>
            </a:r>
          </a:p>
          <a:p>
            <a:pPr marL="457200" indent="-457200">
              <a:lnSpc>
                <a:spcPts val="40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He2.1 has almost perfect accuracy with small-size tests. However, when the test size becomes more significant, the running time exceeds the limit most of the time. </a:t>
            </a:r>
          </a:p>
          <a:p>
            <a:pPr marL="457200" indent="-457200">
              <a:lnSpc>
                <a:spcPts val="40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Sometimes, He1.0, He2.0 and He2.1 give the actual maximum solution, while He2.2 has seen no case.</a:t>
            </a:r>
          </a:p>
        </p:txBody>
      </p:sp>
    </p:spTree>
    <p:extLst>
      <p:ext uri="{BB962C8B-B14F-4D97-AF65-F5344CB8AC3E}">
        <p14:creationId xmlns:p14="http://schemas.microsoft.com/office/powerpoint/2010/main" val="390032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startAt="2"/>
            </a:pPr>
            <a: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t>Time Complexity</a:t>
            </a: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Regarding time complexity, we experimented with 6 sizes of test (each size has 5             random tests). The results are shown for all our algorithms: </a:t>
            </a:r>
            <a:r>
              <a:rPr lang="en-US" sz="24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Exhaustive Search (ES), Dynamic Programming (DP), Constraint Programming (CP), Mix-Integer Programming (MIP) and 4 kinds of Heuristic (He1.0, He2.0, He2.1, He2.2).</a:t>
            </a:r>
          </a:p>
          <a:p>
            <a:pPr marL="514350" indent="-514350">
              <a:lnSpc>
                <a:spcPts val="3800"/>
              </a:lnSpc>
              <a:buFont typeface="+mj-lt"/>
              <a:buAutoNum type="alphaLcPeriod" startAt="2"/>
            </a:pP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sp>
        <p:nvSpPr>
          <p:cNvPr id="313" name="TextShape 2"/>
          <p:cNvSpPr txBox="1"/>
          <p:nvPr/>
        </p:nvSpPr>
        <p:spPr>
          <a:xfrm>
            <a:off x="338760" y="61881"/>
            <a:ext cx="11514240" cy="435600"/>
          </a:xfrm>
          <a:prstGeom prst="rect">
            <a:avLst/>
          </a:prstGeom>
          <a:noFill/>
          <a:ln>
            <a:noFill/>
          </a:ln>
        </p:spPr>
        <p:txBody>
          <a:bodyPr lIns="90000" tIns="45000" rIns="90000" bIns="45000">
            <a:noAutofit/>
          </a:bodyPr>
          <a:lstStyle/>
          <a:p>
            <a:endParaRPr lang="en-US" sz="2800" b="0" strike="noStrike" spc="-1" dirty="0">
              <a:solidFill>
                <a:schemeClr val="accent5">
                  <a:lumMod val="20000"/>
                  <a:lumOff val="80000"/>
                </a:schemeClr>
              </a:solidFill>
              <a:latin typeface="Congenial" panose="02000503040000020004" pitchFamily="2" charset="0"/>
            </a:endParaRPr>
          </a:p>
        </p:txBody>
      </p:sp>
      <p:sp>
        <p:nvSpPr>
          <p:cNvPr id="2" name="TextShape 2">
            <a:extLst>
              <a:ext uri="{FF2B5EF4-FFF2-40B4-BE49-F238E27FC236}">
                <a16:creationId xmlns:a16="http://schemas.microsoft.com/office/drawing/2014/main" id="{F676FC9A-11B7-F596-4CDF-F6F375DEFF3A}"/>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spTree>
    <p:extLst>
      <p:ext uri="{BB962C8B-B14F-4D97-AF65-F5344CB8AC3E}">
        <p14:creationId xmlns:p14="http://schemas.microsoft.com/office/powerpoint/2010/main" val="576393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9D0740BB-242F-572C-282C-C1E0BF672869}"/>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graphicFrame>
        <p:nvGraphicFramePr>
          <p:cNvPr id="7" name="Table 7">
            <a:extLst>
              <a:ext uri="{FF2B5EF4-FFF2-40B4-BE49-F238E27FC236}">
                <a16:creationId xmlns:a16="http://schemas.microsoft.com/office/drawing/2014/main" id="{30D44A95-3885-66C0-03F3-0CD8586DA112}"/>
              </a:ext>
            </a:extLst>
          </p:cNvPr>
          <p:cNvGraphicFramePr>
            <a:graphicFrameLocks noGrp="1"/>
          </p:cNvGraphicFramePr>
          <p:nvPr>
            <p:extLst>
              <p:ext uri="{D42A27DB-BD31-4B8C-83A1-F6EECF244321}">
                <p14:modId xmlns:p14="http://schemas.microsoft.com/office/powerpoint/2010/main" val="899397738"/>
              </p:ext>
            </p:extLst>
          </p:nvPr>
        </p:nvGraphicFramePr>
        <p:xfrm>
          <a:off x="246645" y="927125"/>
          <a:ext cx="11698710" cy="5003749"/>
        </p:xfrm>
        <a:graphic>
          <a:graphicData uri="http://schemas.openxmlformats.org/drawingml/2006/table">
            <a:tbl>
              <a:tblPr firstRow="1" bandRow="1">
                <a:tableStyleId>{2D5ABB26-0587-4C30-8999-92F81FD0307C}</a:tableStyleId>
              </a:tblPr>
              <a:tblGrid>
                <a:gridCol w="2994934">
                  <a:extLst>
                    <a:ext uri="{9D8B030D-6E8A-4147-A177-3AD203B41FA5}">
                      <a16:colId xmlns:a16="http://schemas.microsoft.com/office/drawing/2014/main" val="3142469526"/>
                    </a:ext>
                  </a:extLst>
                </a:gridCol>
                <a:gridCol w="1087972">
                  <a:extLst>
                    <a:ext uri="{9D8B030D-6E8A-4147-A177-3AD203B41FA5}">
                      <a16:colId xmlns:a16="http://schemas.microsoft.com/office/drawing/2014/main" val="2983509086"/>
                    </a:ext>
                  </a:extLst>
                </a:gridCol>
                <a:gridCol w="1087972">
                  <a:extLst>
                    <a:ext uri="{9D8B030D-6E8A-4147-A177-3AD203B41FA5}">
                      <a16:colId xmlns:a16="http://schemas.microsoft.com/office/drawing/2014/main" val="785320474"/>
                    </a:ext>
                  </a:extLst>
                </a:gridCol>
                <a:gridCol w="1087972">
                  <a:extLst>
                    <a:ext uri="{9D8B030D-6E8A-4147-A177-3AD203B41FA5}">
                      <a16:colId xmlns:a16="http://schemas.microsoft.com/office/drawing/2014/main" val="1156663248"/>
                    </a:ext>
                  </a:extLst>
                </a:gridCol>
                <a:gridCol w="1087972">
                  <a:extLst>
                    <a:ext uri="{9D8B030D-6E8A-4147-A177-3AD203B41FA5}">
                      <a16:colId xmlns:a16="http://schemas.microsoft.com/office/drawing/2014/main" val="2460560728"/>
                    </a:ext>
                  </a:extLst>
                </a:gridCol>
                <a:gridCol w="1087972">
                  <a:extLst>
                    <a:ext uri="{9D8B030D-6E8A-4147-A177-3AD203B41FA5}">
                      <a16:colId xmlns:a16="http://schemas.microsoft.com/office/drawing/2014/main" val="1281370515"/>
                    </a:ext>
                  </a:extLst>
                </a:gridCol>
                <a:gridCol w="1087972">
                  <a:extLst>
                    <a:ext uri="{9D8B030D-6E8A-4147-A177-3AD203B41FA5}">
                      <a16:colId xmlns:a16="http://schemas.microsoft.com/office/drawing/2014/main" val="975332178"/>
                    </a:ext>
                  </a:extLst>
                </a:gridCol>
                <a:gridCol w="1087972">
                  <a:extLst>
                    <a:ext uri="{9D8B030D-6E8A-4147-A177-3AD203B41FA5}">
                      <a16:colId xmlns:a16="http://schemas.microsoft.com/office/drawing/2014/main" val="1929319797"/>
                    </a:ext>
                  </a:extLst>
                </a:gridCol>
                <a:gridCol w="1087972">
                  <a:extLst>
                    <a:ext uri="{9D8B030D-6E8A-4147-A177-3AD203B41FA5}">
                      <a16:colId xmlns:a16="http://schemas.microsoft.com/office/drawing/2014/main" val="2906817804"/>
                    </a:ext>
                  </a:extLst>
                </a:gridCol>
              </a:tblGrid>
              <a:tr h="581002">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DP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CP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MIP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He2.2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093739"/>
                  </a:ext>
                </a:extLst>
              </a:tr>
              <a:tr h="581002">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24.58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0.184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6990583"/>
                  </a:ext>
                </a:extLst>
              </a:tr>
              <a:tr h="676905">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 </a:t>
                      </a:r>
                    </a:p>
                    <a:p>
                      <a:pPr algn="ctr"/>
                      <a:r>
                        <a:rPr lang="en-US" sz="2200" dirty="0">
                          <a:latin typeface="Lato" panose="020F0502020204030203" pitchFamily="34" charset="0"/>
                          <a:ea typeface="Lato" panose="020F0502020204030203" pitchFamily="34" charset="0"/>
                          <a:cs typeface="Lato" panose="020F0502020204030203" pitchFamily="34" charset="0"/>
                        </a:rPr>
                        <a:t>(100 &lt; A, C &lt; 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115789"/>
                  </a:ext>
                </a:extLst>
              </a:tr>
              <a:tr h="974743">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a:t>
                      </a:r>
                    </a:p>
                    <a:p>
                      <a:pPr algn="ctr"/>
                      <a:r>
                        <a:rPr lang="en-US" sz="2200" dirty="0">
                          <a:latin typeface="Lato" panose="020F0502020204030203" pitchFamily="34" charset="0"/>
                          <a:ea typeface="Lato" panose="020F0502020204030203" pitchFamily="34" charset="0"/>
                          <a:cs typeface="Lato" panose="020F0502020204030203" pitchFamily="34" charset="0"/>
                        </a:rPr>
                        <a:t>(1000 &lt; A, C &lt; 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405.01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endPar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387896"/>
                  </a:ext>
                </a:extLst>
              </a:tr>
              <a:tr h="581002">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0.242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952722"/>
                  </a:ext>
                </a:extLst>
              </a:tr>
              <a:tr h="676905">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1000</a:t>
                      </a:r>
                    </a:p>
                    <a:p>
                      <a:pPr algn="ctr"/>
                      <a:r>
                        <a:rPr lang="en-US" sz="2200" dirty="0">
                          <a:latin typeface="Lato" panose="020F0502020204030203" pitchFamily="34" charset="0"/>
                          <a:ea typeface="Lato" panose="020F0502020204030203" pitchFamily="34" charset="0"/>
                          <a:cs typeface="Lato" panose="020F0502020204030203" pitchFamily="34" charset="0"/>
                        </a:rPr>
                        <a:t>(10</a:t>
                      </a:r>
                      <a:r>
                        <a:rPr lang="en-US" sz="2200" baseline="30000" dirty="0">
                          <a:latin typeface="Lato" panose="020F0502020204030203" pitchFamily="34" charset="0"/>
                          <a:ea typeface="Lato" panose="020F0502020204030203" pitchFamily="34" charset="0"/>
                          <a:cs typeface="Lato" panose="020F0502020204030203" pitchFamily="34" charset="0"/>
                        </a:rPr>
                        <a:t>6 </a:t>
                      </a:r>
                      <a:r>
                        <a:rPr lang="en-US" sz="2200" baseline="0" dirty="0">
                          <a:latin typeface="Lato" panose="020F0502020204030203" pitchFamily="34" charset="0"/>
                          <a:ea typeface="Lato" panose="020F0502020204030203" pitchFamily="34" charset="0"/>
                          <a:cs typeface="Lato" panose="020F0502020204030203" pitchFamily="34" charset="0"/>
                        </a:rPr>
                        <a:t>&lt; A, C &lt; 10</a:t>
                      </a:r>
                      <a:r>
                        <a:rPr lang="en-US" sz="2200" baseline="30000" dirty="0">
                          <a:latin typeface="Lato" panose="020F0502020204030203" pitchFamily="34" charset="0"/>
                          <a:ea typeface="Lato" panose="020F0502020204030203" pitchFamily="34" charset="0"/>
                          <a:cs typeface="Lato" panose="020F0502020204030203" pitchFamily="34" charset="0"/>
                        </a:rPr>
                        <a:t>7</a:t>
                      </a:r>
                      <a:r>
                        <a:rPr lang="en-US" sz="2200" baseline="0" dirty="0">
                          <a:latin typeface="Lato" panose="020F0502020204030203" pitchFamily="34" charset="0"/>
                          <a:ea typeface="Lato" panose="020F0502020204030203" pitchFamily="34" charset="0"/>
                          <a:cs typeface="Lato" panose="020F0502020204030203" pitchFamily="34" charset="0"/>
                        </a:rPr>
                        <a:t>)</a:t>
                      </a:r>
                      <a:endParaRPr lang="en-US" sz="2200" dirty="0">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0.136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15.21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523967"/>
                  </a:ext>
                </a:extLst>
              </a:tr>
              <a:tr h="676905">
                <a:tc>
                  <a:txBody>
                    <a:bodyPr/>
                    <a:lstStyle/>
                    <a:p>
                      <a:pPr algn="ctr"/>
                      <a:r>
                        <a:rPr lang="en-US" sz="2200" dirty="0">
                          <a:latin typeface="Lato" panose="020F0502020204030203" pitchFamily="34" charset="0"/>
                          <a:ea typeface="Lato" panose="020F0502020204030203" pitchFamily="34" charset="0"/>
                          <a:cs typeface="Lato" panose="020F0502020204030203" pitchFamily="34" charset="0"/>
                        </a:rPr>
                        <a:t>N = 1000</a:t>
                      </a:r>
                    </a:p>
                    <a:p>
                      <a:pPr algn="ctr"/>
                      <a:r>
                        <a:rPr lang="en-US" sz="2200" dirty="0">
                          <a:latin typeface="Lato" panose="020F0502020204030203" pitchFamily="34" charset="0"/>
                          <a:ea typeface="Lato" panose="020F0502020204030203" pitchFamily="34" charset="0"/>
                          <a:cs typeface="Lato" panose="020F0502020204030203" pitchFamily="34" charset="0"/>
                        </a:rPr>
                        <a:t>(10</a:t>
                      </a:r>
                      <a:r>
                        <a:rPr lang="en-US" sz="2200" baseline="30000" dirty="0">
                          <a:latin typeface="Lato" panose="020F0502020204030203" pitchFamily="34" charset="0"/>
                          <a:ea typeface="Lato" panose="020F0502020204030203" pitchFamily="34" charset="0"/>
                          <a:cs typeface="Lato" panose="020F0502020204030203" pitchFamily="34" charset="0"/>
                        </a:rPr>
                        <a:t>11</a:t>
                      </a:r>
                      <a:r>
                        <a:rPr lang="en-US" sz="2200" baseline="0" dirty="0">
                          <a:latin typeface="Lato" panose="020F0502020204030203" pitchFamily="34" charset="0"/>
                          <a:ea typeface="Lato" panose="020F0502020204030203" pitchFamily="34" charset="0"/>
                          <a:cs typeface="Lato" panose="020F0502020204030203" pitchFamily="34" charset="0"/>
                        </a:rPr>
                        <a:t> &lt; A, C &lt; 10</a:t>
                      </a:r>
                      <a:r>
                        <a:rPr lang="en-US" sz="2200" baseline="30000" dirty="0">
                          <a:latin typeface="Lato" panose="020F0502020204030203" pitchFamily="34" charset="0"/>
                          <a:ea typeface="Lato" panose="020F0502020204030203" pitchFamily="34" charset="0"/>
                          <a:cs typeface="Lato" panose="020F0502020204030203" pitchFamily="34" charset="0"/>
                        </a:rPr>
                        <a:t>12</a:t>
                      </a:r>
                      <a:r>
                        <a:rPr lang="en-US" sz="2200" baseline="0" dirty="0">
                          <a:latin typeface="Lato" panose="020F0502020204030203" pitchFamily="34" charset="0"/>
                          <a:ea typeface="Lato" panose="020F0502020204030203" pitchFamily="34" charset="0"/>
                          <a:cs typeface="Lato" panose="020F0502020204030203" pitchFamily="34" charset="0"/>
                        </a:rPr>
                        <a:t>)</a:t>
                      </a:r>
                      <a:endParaRPr lang="en-US" sz="2200" dirty="0">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&gt;1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0.016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425975"/>
                  </a:ext>
                </a:extLst>
              </a:tr>
            </a:tbl>
          </a:graphicData>
        </a:graphic>
      </p:graphicFrame>
      <p:sp>
        <p:nvSpPr>
          <p:cNvPr id="10" name="TextBox 9">
            <a:extLst>
              <a:ext uri="{FF2B5EF4-FFF2-40B4-BE49-F238E27FC236}">
                <a16:creationId xmlns:a16="http://schemas.microsoft.com/office/drawing/2014/main" id="{C8E01AA4-5A82-A83A-EDB3-8D7ED5DBA3C9}"/>
              </a:ext>
            </a:extLst>
          </p:cNvPr>
          <p:cNvSpPr txBox="1"/>
          <p:nvPr/>
        </p:nvSpPr>
        <p:spPr>
          <a:xfrm>
            <a:off x="962526" y="6097600"/>
            <a:ext cx="10266947" cy="369332"/>
          </a:xfrm>
          <a:prstGeom prst="rect">
            <a:avLst/>
          </a:prstGeom>
          <a:noFill/>
        </p:spPr>
        <p:txBody>
          <a:bodyPr wrap="square">
            <a:spAutoFit/>
          </a:bodyPr>
          <a:lstStyle/>
          <a:p>
            <a:pPr algn="just" rtl="0">
              <a:spcBef>
                <a:spcPts val="1200"/>
              </a:spcBef>
              <a:spcAft>
                <a:spcPts val="1200"/>
              </a:spcAft>
            </a:pPr>
            <a:r>
              <a:rPr lang="en-US" sz="1800" b="0" i="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Table 2: The comparison of the experimental results time among our methods (unit: second)</a:t>
            </a:r>
            <a:endParaRPr lang="en-US" i="1"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4720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2CD2E129-0D9D-D8A5-8135-0822690773D0}"/>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Comparison </a:t>
            </a:r>
            <a:endParaRPr lang="en-US" sz="3600" b="0" strike="noStrike" spc="-1" dirty="0">
              <a:solidFill>
                <a:schemeClr val="accent5">
                  <a:lumMod val="20000"/>
                  <a:lumOff val="80000"/>
                </a:schemeClr>
              </a:solidFill>
              <a:latin typeface="Congenial" panose="02000503040000020004" pitchFamily="2" charset="0"/>
            </a:endParaRPr>
          </a:p>
        </p:txBody>
      </p:sp>
      <p:sp>
        <p:nvSpPr>
          <p:cNvPr id="2" name="TextShape 1">
            <a:extLst>
              <a:ext uri="{FF2B5EF4-FFF2-40B4-BE49-F238E27FC236}">
                <a16:creationId xmlns:a16="http://schemas.microsoft.com/office/drawing/2014/main" id="{752FC3C5-3940-E2F2-6E62-D7980F2FE96F}"/>
              </a:ext>
            </a:extLst>
          </p:cNvPr>
          <p:cNvSpPr txBox="1"/>
          <p:nvPr/>
        </p:nvSpPr>
        <p:spPr>
          <a:xfrm>
            <a:off x="211667" y="946484"/>
            <a:ext cx="11641333" cy="3866147"/>
          </a:xfrm>
          <a:prstGeom prst="rect">
            <a:avLst/>
          </a:prstGeom>
          <a:noFill/>
          <a:ln>
            <a:noFill/>
          </a:ln>
        </p:spPr>
        <p:txBody>
          <a:bodyPr lIns="90000" tIns="45000" rIns="90000" bIns="45000">
            <a:noAutofit/>
          </a:bodyPr>
          <a:lstStyle/>
          <a:p>
            <a:pPr marL="514350" indent="-514350">
              <a:lnSpc>
                <a:spcPts val="4200"/>
              </a:lnSpc>
              <a:buFont typeface="Arial" panose="020B0604020202020204" pitchFamily="34" charset="0"/>
              <a:buChar char="•"/>
            </a:pP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At N = 5,10 and A, C small, all algorithms give answers instantly.</a:t>
            </a:r>
          </a:p>
          <a:p>
            <a:pPr marL="514350" indent="-514350">
              <a:lnSpc>
                <a:spcPts val="4200"/>
              </a:lnSpc>
              <a:buFont typeface="Arial" panose="020B0604020202020204" pitchFamily="34" charset="0"/>
              <a:buChar char="•"/>
            </a:pP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As the tests get bigger, ES runs slowest, while DP struggle as N ≥ 100.</a:t>
            </a:r>
          </a:p>
          <a:p>
            <a:pPr marL="514350" indent="-514350">
              <a:lnSpc>
                <a:spcPts val="4200"/>
              </a:lnSpc>
              <a:buFont typeface="Arial" panose="020B0604020202020204" pitchFamily="34" charset="0"/>
              <a:buChar char="•"/>
            </a:pP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CP and MIP are stable methods throughout, but MIP is shown to be slightly better.</a:t>
            </a:r>
          </a:p>
          <a:p>
            <a:pPr marL="514350" indent="-514350">
              <a:lnSpc>
                <a:spcPts val="4200"/>
              </a:lnSpc>
              <a:buFont typeface="Arial" panose="020B0604020202020204" pitchFamily="34" charset="0"/>
              <a:buChar char="•"/>
            </a:pP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For all Heuristic algorithms, He1.0 and He2.0 run the quickest, even faster than CP and MIP. He2.2 becomes a bit slower at significant size tests, while He2.1 cannot be solved under 1 hour at the largest size.</a:t>
            </a:r>
          </a:p>
          <a:p>
            <a:pPr marL="514350" indent="-514350">
              <a:lnSpc>
                <a:spcPts val="4200"/>
              </a:lnSpc>
              <a:buFont typeface="Arial" panose="020B0604020202020204" pitchFamily="34" charset="0"/>
              <a:buChar char="•"/>
            </a:pPr>
            <a:endParaRPr lang="en-US" sz="2400" spc="-1"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514350" indent="-514350">
              <a:lnSpc>
                <a:spcPts val="3800"/>
              </a:lnSpc>
              <a:buFont typeface="Arial" panose="020B0604020202020204" pitchFamily="34" charset="0"/>
              <a:buChar char="•"/>
            </a:pPr>
            <a:endParaRPr lang="en-US" sz="2800" spc="-1"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514350" indent="-514350">
              <a:lnSpc>
                <a:spcPts val="3800"/>
              </a:lnSpc>
              <a:buFont typeface="Arial" panose="020B0604020202020204" pitchFamily="34" charset="0"/>
              <a:buChar char="•"/>
            </a:pPr>
            <a:endParaRPr lang="en-US" sz="2800" spc="-1"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D2B82A8B-31DA-CAB5-B935-F3849300BBE2}"/>
              </a:ext>
            </a:extLst>
          </p:cNvPr>
          <p:cNvSpPr/>
          <p:nvPr/>
        </p:nvSpPr>
        <p:spPr>
          <a:xfrm>
            <a:off x="2319130" y="5103181"/>
            <a:ext cx="8759687" cy="9541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A01BB8B-A559-65D3-F1F2-F6BB46CB2D83}"/>
              </a:ext>
            </a:extLst>
          </p:cNvPr>
          <p:cNvSpPr txBox="1"/>
          <p:nvPr/>
        </p:nvSpPr>
        <p:spPr>
          <a:xfrm>
            <a:off x="2120347" y="5164735"/>
            <a:ext cx="9144001" cy="830997"/>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r>
              <a:rPr lang="en-US" sz="2400" i="1" dirty="0">
                <a:latin typeface="Lato" panose="020F0502020204030203" pitchFamily="34" charset="0"/>
                <a:ea typeface="Lato" panose="020F0502020204030203" pitchFamily="34" charset="0"/>
                <a:cs typeface="Lato" panose="020F0502020204030203" pitchFamily="34" charset="0"/>
              </a:rPr>
              <a:t>All algorithms surely can give solutions, even the slowest, if given enough time.</a:t>
            </a:r>
          </a:p>
        </p:txBody>
      </p:sp>
      <p:sp>
        <p:nvSpPr>
          <p:cNvPr id="5" name="Arrow: Right 4">
            <a:extLst>
              <a:ext uri="{FF2B5EF4-FFF2-40B4-BE49-F238E27FC236}">
                <a16:creationId xmlns:a16="http://schemas.microsoft.com/office/drawing/2014/main" id="{1FFE9D74-6E00-E989-A99C-3EB09489A4EE}"/>
              </a:ext>
            </a:extLst>
          </p:cNvPr>
          <p:cNvSpPr/>
          <p:nvPr/>
        </p:nvSpPr>
        <p:spPr>
          <a:xfrm>
            <a:off x="927652" y="5422099"/>
            <a:ext cx="1093303" cy="196822"/>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053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54FAE41A-8494-4D5A-361B-0CE2480031B3}"/>
              </a:ext>
            </a:extLst>
          </p:cNvPr>
          <p:cNvSpPr txBox="1"/>
          <p:nvPr/>
        </p:nvSpPr>
        <p:spPr>
          <a:xfrm>
            <a:off x="538615" y="863316"/>
            <a:ext cx="11114770" cy="5351954"/>
          </a:xfrm>
          <a:prstGeom prst="rect">
            <a:avLst/>
          </a:prstGeom>
          <a:noFill/>
          <a:ln>
            <a:noFill/>
          </a:ln>
        </p:spPr>
        <p:txBody>
          <a:bodyPr lIns="90000" tIns="45000" rIns="90000" bIns="45000">
            <a:noAutofit/>
          </a:bodyPr>
          <a:lstStyle/>
          <a:p>
            <a:pPr marL="457200" indent="-457200">
              <a:lnSpc>
                <a:spcPts val="42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MIP and CP are the most efficient.</a:t>
            </a:r>
          </a:p>
          <a:p>
            <a:pPr marL="457200" indent="-457200">
              <a:lnSpc>
                <a:spcPts val="42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For small-size tests (N = 5,10), all algorithms can solve in an acceptable time. In 4 exact methods, the fastest is MIP, followed by CP, DP and ES. </a:t>
            </a:r>
          </a:p>
          <a:p>
            <a:pPr marL="457200" indent="-457200">
              <a:lnSpc>
                <a:spcPts val="4200"/>
              </a:lnSpc>
              <a:buFont typeface="Arial" panose="020B0604020202020204" pitchFamily="34" charset="0"/>
              <a:buChar char="•"/>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Regarding the 4 Heuristic algorithms, we not only compare in time but also the accuracy. </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In time complexity: He1.0 ~ He2.0 &gt; He2.2 &gt; He2.1</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For the accuracy: He2.1 &gt; He2.2 &gt; He2.0 &gt; He1.0. </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Combining these factors, we conclude about the optimality : He2.2 &gt; He2.0 &gt; He2.1 &gt; He1.0. Although He2.1 has better accuracy than the others 3, the drawback is the time running of large-size tests is unacceptable (&gt;1hour)</a:t>
            </a:r>
          </a:p>
        </p:txBody>
      </p:sp>
      <p:sp>
        <p:nvSpPr>
          <p:cNvPr id="5" name="TextShape 2">
            <a:extLst>
              <a:ext uri="{FF2B5EF4-FFF2-40B4-BE49-F238E27FC236}">
                <a16:creationId xmlns:a16="http://schemas.microsoft.com/office/drawing/2014/main" id="{AB9E5F91-2437-BB3A-6674-297884249B6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Conclusion </a:t>
            </a:r>
            <a:endParaRPr lang="en-US" sz="3600" b="0" strike="noStrike" spc="-1" dirty="0">
              <a:solidFill>
                <a:schemeClr val="accent5">
                  <a:lumMod val="20000"/>
                  <a:lumOff val="80000"/>
                </a:schemeClr>
              </a:solidFill>
              <a:latin typeface="Congenial" panose="02000503040000020004" pitchFamily="2" charset="0"/>
            </a:endParaRPr>
          </a:p>
        </p:txBody>
      </p:sp>
    </p:spTree>
    <p:extLst>
      <p:ext uri="{BB962C8B-B14F-4D97-AF65-F5344CB8AC3E}">
        <p14:creationId xmlns:p14="http://schemas.microsoft.com/office/powerpoint/2010/main" val="2706818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539917" y="2811378"/>
            <a:ext cx="7652084" cy="12352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5400" b="0" strike="noStrike" spc="-1" dirty="0">
                <a:solidFill>
                  <a:srgbClr val="FF0000"/>
                </a:solidFill>
                <a:latin typeface="Congenial" panose="02000503040000020004" pitchFamily="2" charset="0"/>
              </a:rPr>
              <a:t>Thank you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0ADB66-A4DC-CE6B-DC5F-24F3C7B587C8}"/>
              </a:ext>
            </a:extLst>
          </p:cNvPr>
          <p:cNvSpPr/>
          <p:nvPr/>
        </p:nvSpPr>
        <p:spPr>
          <a:xfrm>
            <a:off x="4445000" y="685800"/>
            <a:ext cx="7747000" cy="575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TextShape 1"/>
          <p:cNvSpPr txBox="1"/>
          <p:nvPr/>
        </p:nvSpPr>
        <p:spPr>
          <a:xfrm>
            <a:off x="4445000" y="935261"/>
            <a:ext cx="7391160" cy="5922739"/>
          </a:xfrm>
          <a:prstGeom prst="rect">
            <a:avLst/>
          </a:prstGeom>
          <a:noFill/>
          <a:ln>
            <a:noFill/>
          </a:ln>
        </p:spPr>
        <p:txBody>
          <a:bodyPr lIns="90000" tIns="45000" rIns="90000" bIns="45000">
            <a:noAutofit/>
          </a:bodyPr>
          <a:lstStyle/>
          <a:p>
            <a:pPr marL="514350" indent="-514350">
              <a:buAutoNum type="arabicPeriod"/>
            </a:pPr>
            <a:r>
              <a:rPr lang="en-US" sz="2000" b="1" strike="noStrike" spc="-1" dirty="0">
                <a:solidFill>
                  <a:srgbClr val="000000"/>
                </a:solidFill>
                <a:latin typeface="Lato" panose="020B0604020202020204" pitchFamily="34" charset="0"/>
                <a:ea typeface="Lato" panose="020B0604020202020204" pitchFamily="34" charset="0"/>
                <a:cs typeface="Lato" panose="020B0604020202020204" pitchFamily="34" charset="0"/>
              </a:rPr>
              <a:t>Presentatio</a:t>
            </a: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n of subject</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a. Introduction</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b. Description</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c. Input format</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d. Output format</a:t>
            </a:r>
          </a:p>
          <a:p>
            <a:pPr marL="514350" indent="-514350">
              <a:buAutoNum type="arabicPeriod"/>
            </a:pP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Problem modeling</a:t>
            </a:r>
          </a:p>
          <a:p>
            <a:pPr marL="514350" indent="-514350">
              <a:buFontTx/>
              <a:buAutoNum type="arabicPeriod"/>
            </a:pP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Algorithms</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a. Exhaustive search</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b. Dynamic programming</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c. Constraint programming</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d. Mix-Integer programming</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e. Heuristic </a:t>
            </a:r>
            <a:r>
              <a:rPr lang="vi-VN" sz="2000" spc="-1" dirty="0">
                <a:solidFill>
                  <a:srgbClr val="000000"/>
                </a:solidFill>
                <a:latin typeface="Lato" panose="020B0604020202020204" pitchFamily="34" charset="0"/>
                <a:ea typeface="Lato" panose="020B0604020202020204" pitchFamily="34" charset="0"/>
                <a:cs typeface="Lato" panose="020B0604020202020204" pitchFamily="34" charset="0"/>
              </a:rPr>
              <a:t>1			                                         f. </a:t>
            </a: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Heuristic 2.0, 2.1, 2.2 </a:t>
            </a:r>
            <a:endParaRPr lang="vi-VN" sz="20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buFontTx/>
              <a:buAutoNum type="arabicPeriod"/>
            </a:pP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Implementation</a:t>
            </a:r>
          </a:p>
          <a:p>
            <a:pPr marL="514350" indent="-514350">
              <a:buAutoNum type="arabicPeriod"/>
            </a:pP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Comparison</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a. Accuracy</a:t>
            </a:r>
            <a:b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000" spc="-1" dirty="0">
                <a:solidFill>
                  <a:srgbClr val="000000"/>
                </a:solidFill>
                <a:latin typeface="Lato" panose="020B0604020202020204" pitchFamily="34" charset="0"/>
                <a:ea typeface="Lato" panose="020B0604020202020204" pitchFamily="34" charset="0"/>
                <a:cs typeface="Lato" panose="020B0604020202020204" pitchFamily="34" charset="0"/>
              </a:rPr>
              <a:t>b. Time complexity</a:t>
            </a:r>
          </a:p>
          <a:p>
            <a:pPr marL="514350" indent="-514350">
              <a:buAutoNum type="arabicPeriod"/>
            </a:pPr>
            <a:r>
              <a:rPr lang="en-US" sz="2000" b="1" spc="-1" dirty="0">
                <a:solidFill>
                  <a:srgbClr val="000000"/>
                </a:solidFill>
                <a:latin typeface="Lato" panose="020B0604020202020204" pitchFamily="34" charset="0"/>
                <a:ea typeface="Lato" panose="020B0604020202020204" pitchFamily="34" charset="0"/>
                <a:cs typeface="Lato" panose="020B0604020202020204" pitchFamily="34" charset="0"/>
              </a:rPr>
              <a:t>Conclusion</a:t>
            </a:r>
          </a:p>
        </p:txBody>
      </p:sp>
      <p:sp>
        <p:nvSpPr>
          <p:cNvPr id="318" name="TextShape 2"/>
          <p:cNvSpPr txBox="1"/>
          <p:nvPr/>
        </p:nvSpPr>
        <p:spPr>
          <a:xfrm>
            <a:off x="4961467" y="129334"/>
            <a:ext cx="7106547" cy="435600"/>
          </a:xfrm>
          <a:prstGeom prst="rect">
            <a:avLst/>
          </a:prstGeom>
          <a:noFill/>
          <a:ln>
            <a:noFill/>
          </a:ln>
        </p:spPr>
        <p:txBody>
          <a:bodyPr lIns="90000" tIns="45000" rIns="90000" bIns="45000">
            <a:noAutofit/>
          </a:bodyPr>
          <a:lstStyle/>
          <a:p>
            <a:r>
              <a:rPr lang="en-US" sz="3200" spc="-1" dirty="0">
                <a:solidFill>
                  <a:srgbClr val="000000"/>
                </a:solidFill>
                <a:latin typeface="Congenial" panose="02000503040000020004" pitchFamily="2" charset="0"/>
              </a:rPr>
              <a:t>CONTENT</a:t>
            </a:r>
            <a:endParaRPr lang="en-US" sz="3200" b="0" strike="noStrike" spc="-1" dirty="0">
              <a:solidFill>
                <a:srgbClr val="000000"/>
              </a:solidFill>
              <a:latin typeface="Congenial" panose="020005030400000200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lnSpc>
                <a:spcPts val="3600"/>
              </a:lnSpc>
              <a:buAutoNum type="alphaLcPeriod"/>
            </a:pPr>
            <a:r>
              <a:rPr lang="en-US" sz="2600" b="1" spc="-1" dirty="0">
                <a:solidFill>
                  <a:srgbClr val="000000"/>
                </a:solidFill>
                <a:latin typeface="Lato" panose="020B0604020202020204" pitchFamily="34" charset="0"/>
                <a:ea typeface="Lato" panose="020B0604020202020204" pitchFamily="34" charset="0"/>
                <a:cs typeface="Lato" panose="020B0604020202020204" pitchFamily="34" charset="0"/>
              </a:rPr>
              <a:t>Introduction</a:t>
            </a:r>
            <a:br>
              <a:rPr lang="en-US" sz="26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Production scheduling includes setting up production schedules, coordinating and assigning labor to each person, group of people, and machine, and arranging the work order at each workplace to ensure production completion on schedule.</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Production scheduling aims to maximize the efficiency of the operation, utilize the maximum resources available and reduce costs. It is also an important tool for manufacturing and engineering, where it has a major impact on the process of production. </a:t>
            </a:r>
          </a:p>
        </p:txBody>
      </p:sp>
      <p:sp>
        <p:nvSpPr>
          <p:cNvPr id="313" name="TextShape 2"/>
          <p:cNvSpPr txBox="1"/>
          <p:nvPr/>
        </p:nvSpPr>
        <p:spPr>
          <a:xfrm>
            <a:off x="84574"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Presentatio</a:t>
            </a:r>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n of subject</a:t>
            </a:r>
            <a:endParaRPr lang="en-US" sz="3600" b="0" strike="noStrike" spc="-1" dirty="0">
              <a:solidFill>
                <a:schemeClr val="accent5">
                  <a:lumMod val="20000"/>
                  <a:lumOff val="80000"/>
                </a:schemeClr>
              </a:solidFill>
              <a:latin typeface="Congenial" panose="020005030400000200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2"/>
          <p:cNvSpPr txBox="1"/>
          <p:nvPr/>
        </p:nvSpPr>
        <p:spPr>
          <a:xfrm>
            <a:off x="203108" y="888547"/>
            <a:ext cx="11649800" cy="4357222"/>
          </a:xfrm>
          <a:prstGeom prst="rect">
            <a:avLst/>
          </a:prstGeom>
          <a:noFill/>
          <a:ln>
            <a:noFill/>
          </a:ln>
        </p:spPr>
        <p:txBody>
          <a:bodyPr lIns="90000" tIns="45000" rIns="90000" bIns="45000">
            <a:noAutofit/>
          </a:bodyPr>
          <a:lstStyle/>
          <a:p>
            <a:pPr marL="514350" indent="-514350">
              <a:lnSpc>
                <a:spcPts val="3700"/>
              </a:lnSpc>
              <a:buAutoNum type="alphaLcPeriod" startAt="2"/>
            </a:pPr>
            <a:r>
              <a:rPr lang="en-US" sz="2800" b="1" spc="-1" dirty="0">
                <a:solidFill>
                  <a:srgbClr val="000000"/>
                </a:solidFill>
                <a:latin typeface="Lato" panose="020F0502020204030203" pitchFamily="34" charset="0"/>
                <a:ea typeface="Lato" panose="020F0502020204030203" pitchFamily="34" charset="0"/>
                <a:cs typeface="Lato" panose="020F0502020204030203" pitchFamily="34" charset="0"/>
              </a:rPr>
              <a:t>Description</a:t>
            </a:r>
            <a:br>
              <a:rPr lang="en-US" sz="28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An agricultural food-providing company needs to produce N</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products 1, 2, 3, … N</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The proposed cost of producing 1 unit of product i is c(i)</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The area of field needed to produce 1 unit of  product i is a(i)</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The profit obtained from producing 1 unit of product i is f(i)</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Knowing that m(i) is the minimum number of units of product </a:t>
            </a:r>
            <a:r>
              <a:rPr lang="en-US" sz="2400" spc="-1" dirty="0" err="1">
                <a:solidFill>
                  <a:srgbClr val="000000"/>
                </a:solidFill>
                <a:latin typeface="Lato" panose="020F0502020204030203" pitchFamily="34" charset="0"/>
                <a:ea typeface="Lato" panose="020F0502020204030203" pitchFamily="34" charset="0"/>
                <a:cs typeface="Lato" panose="020F0502020204030203" pitchFamily="34" charset="0"/>
              </a:rPr>
              <a:t>i</a:t>
            </a: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needed to produce when deciding to make that product</a:t>
            </a:r>
            <a:b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b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 The total area of the field is A</a:t>
            </a:r>
          </a:p>
        </p:txBody>
      </p:sp>
      <p:sp>
        <p:nvSpPr>
          <p:cNvPr id="2" name="TextShape 2">
            <a:extLst>
              <a:ext uri="{FF2B5EF4-FFF2-40B4-BE49-F238E27FC236}">
                <a16:creationId xmlns:a16="http://schemas.microsoft.com/office/drawing/2014/main" id="{2B277CAC-D398-22F2-118A-094D11EB02B5}"/>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Presentatio</a:t>
            </a:r>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n of subject</a:t>
            </a:r>
            <a:endParaRPr lang="en-US" sz="3600" b="0" strike="noStrike" spc="-1" dirty="0">
              <a:solidFill>
                <a:schemeClr val="accent5">
                  <a:lumMod val="20000"/>
                  <a:lumOff val="80000"/>
                </a:schemeClr>
              </a:solidFill>
              <a:latin typeface="Congenial" panose="02000503040000020004" pitchFamily="2" charset="0"/>
            </a:endParaRPr>
          </a:p>
        </p:txBody>
      </p:sp>
      <p:sp>
        <p:nvSpPr>
          <p:cNvPr id="4" name="Rectangle 3">
            <a:extLst>
              <a:ext uri="{FF2B5EF4-FFF2-40B4-BE49-F238E27FC236}">
                <a16:creationId xmlns:a16="http://schemas.microsoft.com/office/drawing/2014/main" id="{E985BFDC-5CA2-8CC9-465E-7B2E7F2C5BEB}"/>
              </a:ext>
            </a:extLst>
          </p:cNvPr>
          <p:cNvSpPr/>
          <p:nvPr/>
        </p:nvSpPr>
        <p:spPr>
          <a:xfrm>
            <a:off x="1332057" y="5245769"/>
            <a:ext cx="9150413" cy="9785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5495686-1E48-0575-9A80-6FF1B64985E3}"/>
              </a:ext>
            </a:extLst>
          </p:cNvPr>
          <p:cNvSpPr txBox="1"/>
          <p:nvPr/>
        </p:nvSpPr>
        <p:spPr>
          <a:xfrm>
            <a:off x="1332057" y="5245769"/>
            <a:ext cx="9053141" cy="830997"/>
          </a:xfrm>
          <a:prstGeom prst="rect">
            <a:avLst/>
          </a:prstGeom>
          <a:noFill/>
        </p:spPr>
        <p:txBody>
          <a:bodyPr wrap="square" rtlCol="0">
            <a:spAutoFit/>
          </a:bodyPr>
          <a:lstStyle/>
          <a:p>
            <a:pPr algn="ctr"/>
            <a:r>
              <a:rPr lang="en-US" sz="2400" b="1" spc="-1" dirty="0">
                <a:solidFill>
                  <a:srgbClr val="FF0000"/>
                </a:solidFill>
                <a:latin typeface="Lato" panose="020F0502020204030203" pitchFamily="34" charset="0"/>
                <a:ea typeface="Lato" panose="020F0502020204030203" pitchFamily="34" charset="0"/>
                <a:cs typeface="Lato" panose="020F0502020204030203" pitchFamily="34" charset="0"/>
              </a:rPr>
              <a:t>Goal:</a:t>
            </a:r>
            <a:r>
              <a:rPr lang="en-US" sz="2400" b="1" spc="-1"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2400" spc="-1" dirty="0">
                <a:solidFill>
                  <a:srgbClr val="000000"/>
                </a:solidFill>
                <a:latin typeface="Lato" panose="020F0502020204030203" pitchFamily="34" charset="0"/>
                <a:ea typeface="Lato" panose="020F0502020204030203" pitchFamily="34" charset="0"/>
                <a:cs typeface="Lato" panose="020F0502020204030203" pitchFamily="34" charset="0"/>
              </a:rPr>
              <a:t>the profit is the maximum and the total cost of production is less than or equal to a value of C</a:t>
            </a:r>
            <a:endParaRPr lang="en-US" sz="2400" b="1" spc="-1"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DB2DAE5C-1B19-EF87-D1C1-A46B9033372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Presentatio</a:t>
            </a:r>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n of subject</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4BC57388-7444-C3FA-470D-FBBBD5554641}"/>
              </a:ext>
            </a:extLst>
          </p:cNvPr>
          <p:cNvSpPr txBox="1"/>
          <p:nvPr/>
        </p:nvSpPr>
        <p:spPr>
          <a:xfrm>
            <a:off x="211667" y="889001"/>
            <a:ext cx="6560193" cy="5078360"/>
          </a:xfrm>
          <a:prstGeom prst="rect">
            <a:avLst/>
          </a:prstGeom>
          <a:noFill/>
          <a:ln>
            <a:noFill/>
          </a:ln>
        </p:spPr>
        <p:txBody>
          <a:bodyPr lIns="90000" tIns="45000" rIns="90000" bIns="45000">
            <a:noAutofit/>
          </a:bodyPr>
          <a:lstStyle/>
          <a:p>
            <a:pPr marL="514350" indent="-514350">
              <a:lnSpc>
                <a:spcPts val="3800"/>
              </a:lnSpc>
              <a:buFont typeface="+mj-lt"/>
              <a:buAutoNum type="alphaLcPeriod" startAt="3"/>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Input format</a:t>
            </a:r>
            <a:b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Line 1: N, A, C</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Line 2: c(1), c(2), c(3), … c(N)</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Line 3: a(1), a(2), a(3), … a(N)</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Line 4: f(1), f(2), f(3), … f(N)</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Line 5: m(1), m(2), m(3), … m(N)</a:t>
            </a:r>
          </a:p>
          <a:p>
            <a:pPr marL="514350" indent="-514350">
              <a:buFont typeface="+mj-lt"/>
              <a:buAutoNum type="alphaLcPeriod" startAt="3"/>
            </a:pPr>
            <a:endParaRPr lang="en-US" sz="28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buFont typeface="+mj-lt"/>
              <a:buAutoNum type="alphaLcPeriod" startAt="3"/>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Output format</a:t>
            </a: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The number of products decided to make</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The total profit</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sp>
        <p:nvSpPr>
          <p:cNvPr id="2" name="TextBox 1">
            <a:extLst>
              <a:ext uri="{FF2B5EF4-FFF2-40B4-BE49-F238E27FC236}">
                <a16:creationId xmlns:a16="http://schemas.microsoft.com/office/drawing/2014/main" id="{2AED1FE4-AC1C-D896-9C69-D508CBB0BED7}"/>
              </a:ext>
            </a:extLst>
          </p:cNvPr>
          <p:cNvSpPr txBox="1"/>
          <p:nvPr/>
        </p:nvSpPr>
        <p:spPr>
          <a:xfrm>
            <a:off x="7494321" y="1350689"/>
            <a:ext cx="4121427" cy="4154984"/>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Example:</a:t>
            </a:r>
          </a:p>
          <a:p>
            <a:r>
              <a:rPr lang="en-US" sz="2400" dirty="0">
                <a:latin typeface="Lato" panose="020F0502020204030203" pitchFamily="34" charset="0"/>
                <a:ea typeface="Lato" panose="020F0502020204030203" pitchFamily="34" charset="0"/>
                <a:cs typeface="Lato" panose="020F0502020204030203" pitchFamily="34" charset="0"/>
              </a:rPr>
              <a:t>Input:</a:t>
            </a:r>
          </a:p>
          <a:p>
            <a:r>
              <a:rPr lang="en-US" sz="2400" dirty="0">
                <a:latin typeface="Lato" panose="020F0502020204030203" pitchFamily="34" charset="0"/>
                <a:ea typeface="Lato" panose="020F0502020204030203" pitchFamily="34" charset="0"/>
                <a:cs typeface="Lato" panose="020F0502020204030203" pitchFamily="34" charset="0"/>
              </a:rPr>
              <a:t>	3, 10, 12</a:t>
            </a:r>
          </a:p>
          <a:p>
            <a:r>
              <a:rPr lang="en-US" sz="2400" dirty="0">
                <a:latin typeface="Lato" panose="020F0502020204030203" pitchFamily="34" charset="0"/>
                <a:ea typeface="Lato" panose="020F0502020204030203" pitchFamily="34" charset="0"/>
                <a:cs typeface="Lato" panose="020F0502020204030203" pitchFamily="34" charset="0"/>
              </a:rPr>
              <a:t>	[2, 3, 5]</a:t>
            </a:r>
          </a:p>
          <a:p>
            <a:r>
              <a:rPr lang="en-US" sz="2400" dirty="0">
                <a:latin typeface="Lato" panose="020F0502020204030203" pitchFamily="34" charset="0"/>
                <a:ea typeface="Lato" panose="020F0502020204030203" pitchFamily="34" charset="0"/>
                <a:cs typeface="Lato" panose="020F0502020204030203" pitchFamily="34" charset="0"/>
              </a:rPr>
              <a:t>	[1, 2, 3]</a:t>
            </a:r>
          </a:p>
          <a:p>
            <a:r>
              <a:rPr lang="en-US" sz="2400" dirty="0">
                <a:latin typeface="Lato" panose="020F0502020204030203" pitchFamily="34" charset="0"/>
                <a:ea typeface="Lato" panose="020F0502020204030203" pitchFamily="34" charset="0"/>
                <a:cs typeface="Lato" panose="020F0502020204030203" pitchFamily="34" charset="0"/>
              </a:rPr>
              <a:t>	[3, 4, </a:t>
            </a:r>
            <a:r>
              <a:rPr lang="vi-VN" sz="2400" dirty="0">
                <a:latin typeface="Lato" panose="020F0502020204030203" pitchFamily="34" charset="0"/>
                <a:ea typeface="Lato" panose="020F0502020204030203" pitchFamily="34" charset="0"/>
                <a:cs typeface="Lato" panose="020F0502020204030203" pitchFamily="34" charset="0"/>
              </a:rPr>
              <a:t>8</a:t>
            </a:r>
            <a:r>
              <a:rPr lang="en-US" sz="2400" dirty="0">
                <a:latin typeface="Lato" panose="020F0502020204030203" pitchFamily="34" charset="0"/>
                <a:ea typeface="Lato" panose="020F0502020204030203" pitchFamily="34" charset="0"/>
                <a:cs typeface="Lato" panose="020F0502020204030203" pitchFamily="34" charset="0"/>
              </a:rPr>
              <a:t>]</a:t>
            </a:r>
          </a:p>
          <a:p>
            <a:r>
              <a:rPr lang="en-US" sz="2400" dirty="0">
                <a:latin typeface="Lato" panose="020F0502020204030203" pitchFamily="34" charset="0"/>
                <a:ea typeface="Lato" panose="020F0502020204030203" pitchFamily="34" charset="0"/>
                <a:cs typeface="Lato" panose="020F0502020204030203" pitchFamily="34" charset="0"/>
              </a:rPr>
              <a:t>	[</a:t>
            </a:r>
            <a:r>
              <a:rPr lang="vi-VN" sz="2400" dirty="0">
                <a:latin typeface="Lato" panose="020F0502020204030203" pitchFamily="34" charset="0"/>
                <a:ea typeface="Lato" panose="020F0502020204030203" pitchFamily="34" charset="0"/>
                <a:cs typeface="Lato" panose="020F0502020204030203" pitchFamily="34" charset="0"/>
              </a:rPr>
              <a:t>1</a:t>
            </a:r>
            <a:r>
              <a:rPr lang="en-US" sz="2400" dirty="0">
                <a:latin typeface="Lato" panose="020F0502020204030203" pitchFamily="34" charset="0"/>
                <a:ea typeface="Lato" panose="020F0502020204030203" pitchFamily="34" charset="0"/>
                <a:cs typeface="Lato" panose="020F0502020204030203" pitchFamily="34" charset="0"/>
              </a:rPr>
              <a:t>, </a:t>
            </a:r>
            <a:r>
              <a:rPr lang="vi-VN" sz="2400" dirty="0">
                <a:latin typeface="Lato" panose="020F0502020204030203" pitchFamily="34" charset="0"/>
                <a:ea typeface="Lato" panose="020F0502020204030203" pitchFamily="34" charset="0"/>
                <a:cs typeface="Lato" panose="020F0502020204030203" pitchFamily="34" charset="0"/>
              </a:rPr>
              <a:t>2</a:t>
            </a:r>
            <a:r>
              <a:rPr lang="en-US" sz="2400" dirty="0">
                <a:latin typeface="Lato" panose="020F0502020204030203" pitchFamily="34" charset="0"/>
                <a:ea typeface="Lato" panose="020F0502020204030203" pitchFamily="34" charset="0"/>
                <a:cs typeface="Lato" panose="020F0502020204030203" pitchFamily="34" charset="0"/>
              </a:rPr>
              <a:t>, 1]</a:t>
            </a:r>
            <a:endParaRPr lang="vi-VN" sz="24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Output:</a:t>
            </a:r>
          </a:p>
          <a:p>
            <a:r>
              <a:rPr lang="vi-VN" sz="2400" dirty="0">
                <a:latin typeface="Lato" panose="020F0502020204030203" pitchFamily="34" charset="0"/>
                <a:ea typeface="Lato" panose="020F0502020204030203" pitchFamily="34" charset="0"/>
                <a:cs typeface="Lato" panose="020F0502020204030203" pitchFamily="34" charset="0"/>
              </a:rPr>
              <a:t>	[1, 0, 2]</a:t>
            </a:r>
          </a:p>
          <a:p>
            <a:r>
              <a:rPr lang="en-US" sz="2400" dirty="0">
                <a:latin typeface="Lato" panose="020F0502020204030203" pitchFamily="34" charset="0"/>
                <a:ea typeface="Lato" panose="020F0502020204030203" pitchFamily="34" charset="0"/>
                <a:cs typeface="Lato" panose="020F0502020204030203" pitchFamily="34" charset="0"/>
              </a:rPr>
              <a:t>	</a:t>
            </a:r>
            <a:r>
              <a:rPr lang="vi-VN" sz="2400" dirty="0">
                <a:latin typeface="Lato" panose="020F0502020204030203" pitchFamily="34" charset="0"/>
                <a:ea typeface="Lato" panose="020F0502020204030203" pitchFamily="34" charset="0"/>
                <a:cs typeface="Lato" panose="020F0502020204030203" pitchFamily="34" charset="0"/>
              </a:rPr>
              <a:t>19</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3915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53C2CEC4-B938-8B6D-CDDF-BFE1D87AE75F}"/>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Problem Modeling </a:t>
            </a:r>
            <a:endParaRPr lang="en-US" sz="3600" b="0" strike="noStrike" spc="-1" dirty="0">
              <a:solidFill>
                <a:schemeClr val="accent5">
                  <a:lumMod val="20000"/>
                  <a:lumOff val="80000"/>
                </a:schemeClr>
              </a:solidFill>
              <a:latin typeface="Congenial" panose="02000503040000020004" pitchFamily="2" charset="0"/>
            </a:endParaRPr>
          </a:p>
        </p:txBody>
      </p:sp>
      <mc:AlternateContent xmlns:mc="http://schemas.openxmlformats.org/markup-compatibility/2006" xmlns:a14="http://schemas.microsoft.com/office/drawing/2010/main">
        <mc:Choice Requires="a14">
          <p:sp>
            <p:nvSpPr>
              <p:cNvPr id="5" name="TextShape 1">
                <a:extLst>
                  <a:ext uri="{FF2B5EF4-FFF2-40B4-BE49-F238E27FC236}">
                    <a16:creationId xmlns:a16="http://schemas.microsoft.com/office/drawing/2014/main" id="{10B4FDDC-3D0B-6E74-BC94-697EB6E8F249}"/>
                  </a:ext>
                </a:extLst>
              </p:cNvPr>
              <p:cNvSpPr txBox="1"/>
              <p:nvPr/>
            </p:nvSpPr>
            <p:spPr>
              <a:xfrm>
                <a:off x="211667" y="889001"/>
                <a:ext cx="11641333" cy="5078360"/>
              </a:xfrm>
              <a:prstGeom prst="rect">
                <a:avLst/>
              </a:prstGeom>
              <a:noFill/>
              <a:ln>
                <a:noFill/>
              </a:ln>
            </p:spPr>
            <p:txBody>
              <a:bodyPr lIns="90000" tIns="45000" rIns="90000" bIns="45000">
                <a:noAutofit/>
              </a:bodyPr>
              <a:lstStyle/>
              <a:p>
                <a:pPr marL="514350" indent="-514350">
                  <a:buFont typeface="+mj-lt"/>
                  <a:buAutoNum type="alphaLcPeriod"/>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Variables:</a:t>
                </a:r>
                <a: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X</a:t>
                </a:r>
                <a:r>
                  <a:rPr lang="en-US" sz="2400" spc="-1" baseline="-25000" dirty="0">
                    <a:solidFill>
                      <a:srgbClr val="000000"/>
                    </a:solidFill>
                    <a:latin typeface="Lato" panose="020B0604020202020204" pitchFamily="34" charset="0"/>
                    <a:ea typeface="Lato" panose="020B0604020202020204" pitchFamily="34" charset="0"/>
                    <a:cs typeface="Lato" panose="020B0604020202020204" pitchFamily="34" charset="0"/>
                  </a:rPr>
                  <a:t>i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err="1">
                    <a:solidFill>
                      <a:srgbClr val="000000"/>
                    </a:solidFill>
                    <a:latin typeface="Lato" panose="020B0604020202020204" pitchFamily="34" charset="0"/>
                    <a:ea typeface="Lato" panose="020B0604020202020204" pitchFamily="34" charset="0"/>
                    <a:cs typeface="Lato" panose="020B0604020202020204" pitchFamily="34" charset="0"/>
                  </a:rPr>
                  <a:t>i</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 1, 2, 3, … N )</a:t>
                </a:r>
              </a:p>
              <a:p>
                <a:pPr marL="514350" indent="-514350">
                  <a:buFont typeface="+mj-lt"/>
                  <a:buAutoNum type="alphaLcPeriod"/>
                </a:pPr>
                <a:endPar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lnSpc>
                    <a:spcPts val="3800"/>
                  </a:lnSpc>
                  <a:buFont typeface="+mj-lt"/>
                  <a:buAutoNum type="alphaLcPeriod"/>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Constraint</a:t>
                </a:r>
                <a:br>
                  <a:rPr lang="en-US" sz="28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14:m>
                  <m:oMath xmlns:m="http://schemas.openxmlformats.org/officeDocument/2006/math">
                    <m:nary>
                      <m:naryPr>
                        <m:chr m:val="∑"/>
                        <m:ctrlPr>
                          <a:rPr lang="en-US" sz="2400" i="1" spc="-1" smtClean="0">
                            <a:solidFill>
                              <a:srgbClr val="000000"/>
                            </a:solidFill>
                            <a:latin typeface="Cambria Math" panose="02040503050406030204" pitchFamily="18" charset="0"/>
                            <a:ea typeface="Lato" panose="020B0604020202020204" pitchFamily="34" charset="0"/>
                            <a:cs typeface="Lato" panose="020B0604020202020204" pitchFamily="34" charset="0"/>
                          </a:rPr>
                        </m:ctrlPr>
                      </m:naryPr>
                      <m:sub>
                        <m:r>
                          <m:rPr>
                            <m:brk m:alnAt="23"/>
                          </m:rP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=1</m:t>
                        </m:r>
                      </m:sub>
                      <m:sup>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𝑁</m:t>
                        </m:r>
                      </m:sup>
                      <m:e>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𝑎𝑖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𝑋𝑖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𝐴</m:t>
                        </m:r>
                      </m:e>
                    </m:nary>
                  </m:oMath>
                </a14:m>
                <a: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t> </a:t>
                </a: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X</a:t>
                </a:r>
                <a:r>
                  <a:rPr lang="en-US" sz="2400" spc="-1" baseline="-25000" dirty="0">
                    <a:solidFill>
                      <a:srgbClr val="000000"/>
                    </a:solidFill>
                    <a:latin typeface="Lato" panose="020B0604020202020204" pitchFamily="34" charset="0"/>
                    <a:ea typeface="Lato" panose="020B0604020202020204" pitchFamily="34" charset="0"/>
                    <a:cs typeface="Lato" panose="020B0604020202020204" pitchFamily="34" charset="0"/>
                  </a:rPr>
                  <a:t>i</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&gt; mi ( i = 1, 2, 3,… N )</a:t>
                </a:r>
                <a: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or X</a:t>
                </a:r>
                <a:r>
                  <a:rPr lang="en-US" sz="2400" spc="-1" baseline="-25000" dirty="0">
                    <a:solidFill>
                      <a:srgbClr val="000000"/>
                    </a:solidFill>
                    <a:latin typeface="Lato" panose="020B0604020202020204" pitchFamily="34" charset="0"/>
                    <a:ea typeface="Lato" panose="020B0604020202020204" pitchFamily="34" charset="0"/>
                    <a:cs typeface="Lato" panose="020B0604020202020204" pitchFamily="34" charset="0"/>
                  </a:rPr>
                  <a:t>i</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 0</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14:m>
                  <m:oMath xmlns:m="http://schemas.openxmlformats.org/officeDocument/2006/math">
                    <m:nary>
                      <m:naryPr>
                        <m:chr m:val="∑"/>
                        <m:ctrlPr>
                          <a:rPr lang="en-US" sz="2400" i="1" spc="-1" smtClean="0">
                            <a:solidFill>
                              <a:srgbClr val="000000"/>
                            </a:solidFill>
                            <a:latin typeface="Cambria Math" panose="02040503050406030204" pitchFamily="18" charset="0"/>
                            <a:ea typeface="Lato" panose="020B0604020202020204" pitchFamily="34" charset="0"/>
                            <a:cs typeface="Lato" panose="020B0604020202020204" pitchFamily="34" charset="0"/>
                          </a:rPr>
                        </m:ctrlPr>
                      </m:naryPr>
                      <m:sub>
                        <m:r>
                          <m:rPr>
                            <m:brk m:alnAt="23"/>
                          </m:rP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=1</m:t>
                        </m:r>
                      </m:sub>
                      <m:sup>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𝑁</m:t>
                        </m:r>
                      </m:sup>
                      <m:e>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𝑐𝑖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𝑥𝑖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𝐶</m:t>
                        </m:r>
                      </m:e>
                    </m:nary>
                  </m:oMath>
                </a14:m>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buFont typeface="+mj-lt"/>
                  <a:buAutoNum type="alphaLcPeriod"/>
                </a:pPr>
                <a:endPar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buFont typeface="+mj-lt"/>
                  <a:buAutoNum type="alphaLcPeriod"/>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Objective function</a:t>
                </a:r>
                <a:b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Maximize </a:t>
                </a:r>
                <a14:m>
                  <m:oMath xmlns:m="http://schemas.openxmlformats.org/officeDocument/2006/math">
                    <m:nary>
                      <m:naryPr>
                        <m:chr m:val="∑"/>
                        <m:ctrlPr>
                          <a:rPr lang="en-US" sz="2400" i="1" spc="-1" smtClean="0">
                            <a:solidFill>
                              <a:srgbClr val="000000"/>
                            </a:solidFill>
                            <a:latin typeface="Cambria Math" panose="02040503050406030204" pitchFamily="18" charset="0"/>
                            <a:ea typeface="Lato" panose="020B0604020202020204" pitchFamily="34" charset="0"/>
                            <a:cs typeface="Lato" panose="020B0604020202020204" pitchFamily="34" charset="0"/>
                          </a:rPr>
                        </m:ctrlPr>
                      </m:naryPr>
                      <m:sub>
                        <m:r>
                          <m:rPr>
                            <m:brk m:alnAt="23"/>
                          </m:rP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=1</m:t>
                        </m:r>
                      </m:sub>
                      <m:sup>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𝑁</m:t>
                        </m:r>
                      </m:sup>
                      <m:e>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𝑓𝑖</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m:t>
                        </m:r>
                        <m:r>
                          <a:rPr lang="en-US" sz="2400" b="0" i="1" spc="-1" smtClean="0">
                            <a:solidFill>
                              <a:srgbClr val="000000"/>
                            </a:solidFill>
                            <a:latin typeface="Cambria Math" panose="02040503050406030204" pitchFamily="18" charset="0"/>
                            <a:ea typeface="Lato" panose="020B0604020202020204" pitchFamily="34" charset="0"/>
                            <a:cs typeface="Lato" panose="020B0604020202020204" pitchFamily="34" charset="0"/>
                          </a:rPr>
                          <m:t>𝑥𝑖</m:t>
                        </m:r>
                      </m:e>
                    </m:nary>
                  </m:oMath>
                </a14:m>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mc:Choice>
        <mc:Fallback xmlns="">
          <p:sp>
            <p:nvSpPr>
              <p:cNvPr id="5" name="TextShape 1">
                <a:extLst>
                  <a:ext uri="{FF2B5EF4-FFF2-40B4-BE49-F238E27FC236}">
                    <a16:creationId xmlns:a16="http://schemas.microsoft.com/office/drawing/2014/main" id="{10B4FDDC-3D0B-6E74-BC94-697EB6E8F249}"/>
                  </a:ext>
                </a:extLst>
              </p:cNvPr>
              <p:cNvSpPr txBox="1">
                <a:spLocks noRot="1" noChangeAspect="1" noMove="1" noResize="1" noEditPoints="1" noAdjustHandles="1" noChangeArrowheads="1" noChangeShapeType="1" noTextEdit="1"/>
              </p:cNvSpPr>
              <p:nvPr/>
            </p:nvSpPr>
            <p:spPr>
              <a:xfrm>
                <a:off x="211667" y="889001"/>
                <a:ext cx="11641333" cy="5078360"/>
              </a:xfrm>
              <a:prstGeom prst="rect">
                <a:avLst/>
              </a:prstGeom>
              <a:blipFill>
                <a:blip r:embed="rId2"/>
                <a:stretch>
                  <a:fillRect l="-1100" t="-1321"/>
                </a:stretch>
              </a:blipFill>
              <a:ln>
                <a:noFill/>
              </a:ln>
            </p:spPr>
            <p:txBody>
              <a:bodyPr/>
              <a:lstStyle/>
              <a:p>
                <a:r>
                  <a:rPr lang="en-US">
                    <a:noFill/>
                  </a:rPr>
                  <a:t> </a:t>
                </a:r>
              </a:p>
            </p:txBody>
          </p:sp>
        </mc:Fallback>
      </mc:AlternateContent>
      <p:pic>
        <p:nvPicPr>
          <p:cNvPr id="1026" name="Picture 2" descr="Production Scheduling Software - Optessa">
            <a:extLst>
              <a:ext uri="{FF2B5EF4-FFF2-40B4-BE49-F238E27FC236}">
                <a16:creationId xmlns:a16="http://schemas.microsoft.com/office/drawing/2014/main" id="{EE7EC875-4BE5-502B-E101-4746CA3D0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206" y="1079807"/>
            <a:ext cx="6825794" cy="562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0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8090A0BA-E756-19B5-4CBD-2D9C945ACFA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A7DD3A26-59A5-C794-34F5-356DE9FA3C70}"/>
              </a:ext>
            </a:extLst>
          </p:cNvPr>
          <p:cNvSpPr txBox="1"/>
          <p:nvPr/>
        </p:nvSpPr>
        <p:spPr>
          <a:xfrm>
            <a:off x="211667" y="889001"/>
            <a:ext cx="11641333" cy="4886157"/>
          </a:xfrm>
          <a:prstGeom prst="rect">
            <a:avLst/>
          </a:prstGeom>
          <a:noFill/>
          <a:ln>
            <a:noFill/>
          </a:ln>
        </p:spPr>
        <p:txBody>
          <a:bodyPr lIns="90000" tIns="45000" rIns="90000" bIns="45000">
            <a:noAutofit/>
          </a:bodyPr>
          <a:lstStyle/>
          <a:p>
            <a:pPr marL="514350" indent="-514350">
              <a:lnSpc>
                <a:spcPts val="3400"/>
              </a:lnSpc>
              <a:buFont typeface="+mj-lt"/>
              <a:buAutoNum type="alphaLcPeriod"/>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Exhaustive search</a:t>
            </a:r>
            <a:r>
              <a:rPr lang="vi-VN" sz="2800" b="1" spc="-1" dirty="0">
                <a:solidFill>
                  <a:srgbClr val="000000"/>
                </a:solidFill>
                <a:latin typeface="Lato" panose="020B0604020202020204" pitchFamily="34" charset="0"/>
                <a:ea typeface="Lato" panose="020B0604020202020204" pitchFamily="34" charset="0"/>
                <a:cs typeface="Lato" panose="020B0604020202020204" pitchFamily="34" charset="0"/>
              </a:rPr>
              <a:t> (ES)</a:t>
            </a:r>
            <a:b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Aim: search for every possible solution and then compare it with the variable saved previously. If the solution in this loop bigger than the saved variable, we update it and continue.</a:t>
            </a:r>
            <a:endParaRPr lang="vi-VN"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a:lnSpc>
                <a:spcPts val="3400"/>
              </a:lnSpc>
            </a:pP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vi-VN" sz="2400" spc="-1" dirty="0">
                <a:solidFill>
                  <a:srgbClr val="000000"/>
                </a:solidFill>
                <a:latin typeface="Lato" panose="020B0604020202020204" pitchFamily="34" charset="0"/>
                <a:ea typeface="Lato" panose="020B0604020202020204" pitchFamily="34" charset="0"/>
                <a:cs typeface="Lato" panose="020B0604020202020204" pitchFamily="34" charset="0"/>
              </a:rPr>
              <a:t>- Similar: DFS, it search to the end of</a:t>
            </a:r>
            <a:endParaRPr lang="en-US"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a:lnSpc>
                <a:spcPts val="3400"/>
              </a:lnSpc>
            </a:pPr>
            <a:r>
              <a:rPr lang="vi-VN"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vi-VN" sz="2400" spc="-1" dirty="0">
                <a:solidFill>
                  <a:srgbClr val="000000"/>
                </a:solidFill>
                <a:latin typeface="Lato" panose="020B0604020202020204" pitchFamily="34" charset="0"/>
                <a:ea typeface="Lato" panose="020B0604020202020204" pitchFamily="34" charset="0"/>
                <a:cs typeface="Lato" panose="020B0604020202020204" pitchFamily="34" charset="0"/>
              </a:rPr>
              <a:t>1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loop then continue with others</a:t>
            </a:r>
            <a:endParaRPr lang="vi-VN" sz="2400"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a:lnSpc>
                <a:spcPts val="3400"/>
              </a:lnSpc>
            </a:pP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sym typeface="Wingdings" panose="05000000000000000000" pitchFamily="2" charset="2"/>
              </a:rPr>
              <a:t></a:t>
            </a:r>
            <a: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t> </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Running time is very long O(2</a:t>
            </a:r>
            <a:r>
              <a:rPr lang="en-US" sz="2400" spc="-1" baseline="30000" dirty="0">
                <a:solidFill>
                  <a:srgbClr val="000000"/>
                </a:solidFill>
                <a:latin typeface="Lato" panose="020B0604020202020204" pitchFamily="34" charset="0"/>
                <a:ea typeface="Lato" panose="020B0604020202020204" pitchFamily="34" charset="0"/>
                <a:cs typeface="Lato" panose="020B0604020202020204" pitchFamily="34" charset="0"/>
              </a:rPr>
              <a:t>N</a:t>
            </a: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a:t>
            </a:r>
          </a:p>
          <a:p>
            <a:pPr marL="514350" indent="-514350">
              <a:lnSpc>
                <a:spcPts val="3400"/>
              </a:lnSpc>
              <a:buFont typeface="+mj-lt"/>
              <a:buAutoNum type="alphaLcPeriod"/>
            </a:pPr>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a:p>
            <a:endPar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pic>
        <p:nvPicPr>
          <p:cNvPr id="3" name="Picture 2">
            <a:extLst>
              <a:ext uri="{FF2B5EF4-FFF2-40B4-BE49-F238E27FC236}">
                <a16:creationId xmlns:a16="http://schemas.microsoft.com/office/drawing/2014/main" id="{A6F1242B-E974-8BCB-10C1-60A96B94D249}"/>
              </a:ext>
            </a:extLst>
          </p:cNvPr>
          <p:cNvPicPr>
            <a:picLocks noChangeAspect="1"/>
          </p:cNvPicPr>
          <p:nvPr/>
        </p:nvPicPr>
        <p:blipFill>
          <a:blip r:embed="rId2"/>
          <a:stretch>
            <a:fillRect/>
          </a:stretch>
        </p:blipFill>
        <p:spPr>
          <a:xfrm>
            <a:off x="6096000" y="2550451"/>
            <a:ext cx="4764662" cy="3418548"/>
          </a:xfrm>
          <a:prstGeom prst="rect">
            <a:avLst/>
          </a:prstGeom>
        </p:spPr>
      </p:pic>
    </p:spTree>
    <p:extLst>
      <p:ext uri="{BB962C8B-B14F-4D97-AF65-F5344CB8AC3E}">
        <p14:creationId xmlns:p14="http://schemas.microsoft.com/office/powerpoint/2010/main" val="383016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8090A0BA-E756-19B5-4CBD-2D9C945ACFA2}"/>
              </a:ext>
            </a:extLst>
          </p:cNvPr>
          <p:cNvSpPr txBox="1"/>
          <p:nvPr/>
        </p:nvSpPr>
        <p:spPr>
          <a:xfrm>
            <a:off x="101508" y="0"/>
            <a:ext cx="11514240" cy="575733"/>
          </a:xfrm>
          <a:prstGeom prst="rect">
            <a:avLst/>
          </a:prstGeom>
          <a:noFill/>
          <a:ln>
            <a:noFill/>
          </a:ln>
        </p:spPr>
        <p:txBody>
          <a:bodyPr lIns="90000" tIns="45000" rIns="90000" bIns="45000">
            <a:noAutofit/>
          </a:bodyPr>
          <a:lstStyle/>
          <a:p>
            <a:r>
              <a:rPr lang="en-US" sz="3600"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Algorithms</a:t>
            </a:r>
            <a:r>
              <a:rPr lang="en-US" sz="3600" b="0" strike="noStrike" spc="-1" dirty="0">
                <a:solidFill>
                  <a:schemeClr val="accent5">
                    <a:lumMod val="20000"/>
                    <a:lumOff val="80000"/>
                  </a:schemeClr>
                </a:solidFill>
                <a:latin typeface="Congenial" panose="02000503040000020004" pitchFamily="2" charset="0"/>
                <a:ea typeface="Lato" panose="020B0604020202020204" pitchFamily="34" charset="0"/>
                <a:cs typeface="Lato" panose="020B0604020202020204" pitchFamily="34" charset="0"/>
              </a:rPr>
              <a:t> </a:t>
            </a:r>
            <a:endParaRPr lang="en-US" sz="3600" b="0" strike="noStrike" spc="-1" dirty="0">
              <a:solidFill>
                <a:schemeClr val="accent5">
                  <a:lumMod val="20000"/>
                  <a:lumOff val="80000"/>
                </a:schemeClr>
              </a:solidFill>
              <a:latin typeface="Congenial" panose="02000503040000020004" pitchFamily="2" charset="0"/>
            </a:endParaRPr>
          </a:p>
        </p:txBody>
      </p:sp>
      <p:sp>
        <p:nvSpPr>
          <p:cNvPr id="5" name="TextShape 1">
            <a:extLst>
              <a:ext uri="{FF2B5EF4-FFF2-40B4-BE49-F238E27FC236}">
                <a16:creationId xmlns:a16="http://schemas.microsoft.com/office/drawing/2014/main" id="{A7DD3A26-59A5-C794-34F5-356DE9FA3C70}"/>
              </a:ext>
            </a:extLst>
          </p:cNvPr>
          <p:cNvSpPr txBox="1"/>
          <p:nvPr/>
        </p:nvSpPr>
        <p:spPr>
          <a:xfrm>
            <a:off x="211667" y="889001"/>
            <a:ext cx="11641333" cy="4886157"/>
          </a:xfrm>
          <a:prstGeom prst="rect">
            <a:avLst/>
          </a:prstGeom>
          <a:noFill/>
          <a:ln>
            <a:noFill/>
          </a:ln>
        </p:spPr>
        <p:txBody>
          <a:bodyPr lIns="90000" tIns="45000" rIns="90000" bIns="45000">
            <a:noAutofit/>
          </a:bodyPr>
          <a:lstStyle/>
          <a:p>
            <a:pPr>
              <a:lnSpc>
                <a:spcPts val="3400"/>
              </a:lnSpc>
            </a:pPr>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lnSpc>
                <a:spcPts val="3400"/>
              </a:lnSpc>
              <a:buFont typeface="+mj-lt"/>
              <a:buAutoNum type="alphaLcPeriod" startAt="2"/>
            </a:pPr>
            <a:r>
              <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rPr>
              <a:t>Dynamic programming (DP)</a:t>
            </a:r>
            <a:br>
              <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rPr>
            </a:br>
            <a:r>
              <a:rPr lang="en-US" sz="2400" spc="-1" dirty="0">
                <a:solidFill>
                  <a:srgbClr val="000000"/>
                </a:solidFill>
                <a:latin typeface="Lato" panose="020B0604020202020204" pitchFamily="34" charset="0"/>
                <a:ea typeface="Lato" panose="020B0604020202020204" pitchFamily="34" charset="0"/>
                <a:cs typeface="Lato" panose="020B0604020202020204" pitchFamily="34" charset="0"/>
              </a:rPr>
              <a:t>- Improved a lot compared to ES. It still goes through all feasible solutions and compares all to give the optimal one. The difference from ES is that it will keep the result of decision variables throughout its loop so it will not repeat the same result.</a:t>
            </a:r>
            <a:endParaRPr lang="en-US" sz="2400" b="1" spc="-1" dirty="0">
              <a:solidFill>
                <a:srgbClr val="000000"/>
              </a:solidFill>
              <a:latin typeface="Lato" panose="020B0604020202020204" pitchFamily="34" charset="0"/>
              <a:ea typeface="Lato" panose="020B0604020202020204" pitchFamily="34" charset="0"/>
              <a:cs typeface="Lato" panose="020B0604020202020204" pitchFamily="34" charset="0"/>
            </a:endParaRPr>
          </a:p>
          <a:p>
            <a:pPr marL="514350" indent="-514350">
              <a:buFont typeface="+mj-lt"/>
              <a:buAutoNum type="alphaLcPeriod" startAt="2"/>
            </a:pPr>
            <a:endParaRPr lang="en-US" sz="2800" b="1" spc="-1" dirty="0">
              <a:solidFill>
                <a:srgbClr val="000000"/>
              </a:solidFill>
              <a:latin typeface="Lato" panose="020B0604020202020204" pitchFamily="34" charset="0"/>
              <a:ea typeface="Lato" panose="020B0604020202020204" pitchFamily="34" charset="0"/>
              <a:cs typeface="Lato" panose="020B0604020202020204" pitchFamily="34" charset="0"/>
            </a:endParaRPr>
          </a:p>
        </p:txBody>
      </p:sp>
      <p:pic>
        <p:nvPicPr>
          <p:cNvPr id="3" name="Picture 2">
            <a:extLst>
              <a:ext uri="{FF2B5EF4-FFF2-40B4-BE49-F238E27FC236}">
                <a16:creationId xmlns:a16="http://schemas.microsoft.com/office/drawing/2014/main" id="{6B9ACCDA-FD42-AF9D-1B60-6B97279CC5E9}"/>
              </a:ext>
            </a:extLst>
          </p:cNvPr>
          <p:cNvPicPr>
            <a:picLocks noChangeAspect="1"/>
          </p:cNvPicPr>
          <p:nvPr/>
        </p:nvPicPr>
        <p:blipFill>
          <a:blip r:embed="rId2"/>
          <a:stretch>
            <a:fillRect/>
          </a:stretch>
        </p:blipFill>
        <p:spPr>
          <a:xfrm>
            <a:off x="2745940" y="3429000"/>
            <a:ext cx="6846947" cy="2634397"/>
          </a:xfrm>
          <a:prstGeom prst="rect">
            <a:avLst/>
          </a:prstGeom>
        </p:spPr>
      </p:pic>
    </p:spTree>
    <p:extLst>
      <p:ext uri="{BB962C8B-B14F-4D97-AF65-F5344CB8AC3E}">
        <p14:creationId xmlns:p14="http://schemas.microsoft.com/office/powerpoint/2010/main" val="404338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937</TotalTime>
  <Words>1918</Words>
  <Application>Microsoft Office PowerPoint</Application>
  <PresentationFormat>Widescreen</PresentationFormat>
  <Paragraphs>195</Paragraphs>
  <Slides>25</Slides>
  <Notes>1</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25</vt:i4>
      </vt:variant>
    </vt:vector>
  </HeadingPairs>
  <TitlesOfParts>
    <vt:vector size="39" baseType="lpstr">
      <vt:lpstr>Arial</vt:lpstr>
      <vt:lpstr>Calibri</vt:lpstr>
      <vt:lpstr>Cambria Math</vt:lpstr>
      <vt:lpstr>Congenial</vt:lpstr>
      <vt:lpstr>Congenial Black</vt:lpstr>
      <vt:lpstr>Lato</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Minh Viết</cp:lastModifiedBy>
  <cp:revision>16</cp:revision>
  <dcterms:created xsi:type="dcterms:W3CDTF">2020-12-31T09:57:48Z</dcterms:created>
  <dcterms:modified xsi:type="dcterms:W3CDTF">2023-02-22T02:02:01Z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