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339" r:id="rId5"/>
    <p:sldId id="258" r:id="rId6"/>
    <p:sldId id="343" r:id="rId7"/>
    <p:sldId id="345" r:id="rId8"/>
    <p:sldId id="347" r:id="rId9"/>
    <p:sldId id="348" r:id="rId10"/>
    <p:sldId id="349" r:id="rId11"/>
    <p:sldId id="351" r:id="rId12"/>
    <p:sldId id="350" r:id="rId13"/>
    <p:sldId id="353" r:id="rId14"/>
    <p:sldId id="352" r:id="rId15"/>
    <p:sldId id="354" r:id="rId16"/>
    <p:sldId id="355" r:id="rId17"/>
    <p:sldId id="356" r:id="rId18"/>
    <p:sldId id="357" r:id="rId19"/>
    <p:sldId id="360" r:id="rId20"/>
    <p:sldId id="358" r:id="rId21"/>
    <p:sldId id="311" r:id="rId22"/>
    <p:sldId id="313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77C97F-AD16-7306-61E3-58C22FBF3ADE}" name="Tran Van Toan 20214932" initials="TVT2" userId="S::Toan.TV214932@sis.hust.edu.vn::cab34314-403c-46c4-baac-963e133633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FC590-2B35-60E0-1898-0FA4A32AE973}" v="6" dt="2024-06-17T23:41:38.626"/>
    <p1510:client id="{46F75918-A6D0-53B7-C055-2595B030572E}" v="85" dt="2024-06-18T08:21:29.594"/>
    <p1510:client id="{67052D3F-052D-9F15-F451-E866324F3922}" v="4" dt="2024-06-17T22:31:36.482"/>
    <p1510:client id="{7DC13D02-EA38-374C-A32E-976BE7E73BD2}" v="14" dt="2024-06-16T17:33:08.504"/>
    <p1510:client id="{E63DD29F-E4DE-6B0F-D287-15FF43AB9A98}" v="1078" dt="2024-06-17T01:23:03.011"/>
    <p1510:client id="{FF79FEE0-D606-4727-2632-E316185BA986}" v="1876" dt="2024-06-17T22:28:50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DA1F-02B4-40FC-AB49-FCF6D59A236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1917D-44F2-470A-8DBC-74F6575CE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51E2-C16D-6EB3-A8B3-F3E2DD5A1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2AEF1-68AC-2F3E-A0CD-4E5455F31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6AA9-B494-38F8-6874-CAAEE25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9594-9A91-FE55-C6A3-EA81D7F2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4BA1-1F9E-5119-BB1B-67FEAA38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5312-B3E3-DBC4-815B-1F467259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7B54-94FA-4DEF-7DAA-62DC90E8D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BCAE-6D62-4B4D-F930-3C6EEA54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7F6D-CF37-644F-7A58-7733D61A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5A-173A-C34B-1597-0562CC18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5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9E35D-DFD8-D4AD-44C4-3C130CA80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11953-111F-0A1A-CD4F-67E000FF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9D4C-5C52-59B3-B7F7-120C3148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B18A-F54F-ACFB-801F-E3DE5250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C160-1F28-5B7B-6544-1140D55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250-4B8E-8134-0E28-D38AA45B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EBE2-54D8-F6FE-0A51-DE56F758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58F5-FCAB-9E23-DE92-233112D0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8CA6-2957-F5EB-AF53-CAB5A764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5E5A-752E-8C49-3A47-B9E3EFB0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C64-ACA0-8A8E-C7A1-E46ABC7B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BAE6-AEBA-EE6D-CFD3-4F903DE5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0A09-C0B0-74CE-2C45-D572C490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F1A1-0F7B-6D25-E1BC-2D6F6C5C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98BE-A0C5-3826-31D1-33EA7C34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3C41-6380-86D7-6E1F-C04BDD4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DFDB-18C6-A93D-C05A-935B5007D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779F2-F0F7-291A-A02D-98B671913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4D345-E714-69BA-FEE6-1B6E5356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D33F7-83AE-6848-7975-B76523B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E5565-FCDE-8FEF-1943-6349E349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BD11-48BC-BB49-B5BC-EC3738ED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19C4D-ECA5-A06B-52FC-08A4CB53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77438-CF7D-F266-655E-70E6B7C9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0EE18-0BE4-E122-4BE6-93830C9B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BB70-0029-2D11-04ED-F1B8DA396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FC963-F9B6-BFFD-0FAF-60222DF2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3FE2C-4D09-21F4-DF88-085BCD48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17851-600D-5AE6-5BE3-E99648F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0699-52CF-146D-97CF-6CD7C0DF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D23D-32E5-C76E-CF90-1B57CB7B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C028B-101F-9888-34F9-B4345CA4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35239-F8C4-8301-7ECC-6D6E0BE2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C8856-469B-FFF7-77F9-9B63CDFA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F4016-0490-AC5C-7534-61CAE02D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F94D-66E1-7ACE-9CDF-A2D1AFFF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0FFE-CD6A-B1C7-137E-276441D2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451E-9B2C-6C81-FE07-19F5A281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A80E-F2EB-4F8B-527C-23376F5A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3286-FC3E-59B8-7699-73BCA73C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1989-64C4-50D8-142E-2DB3847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F58F-7D7A-0DBA-0B58-3AD45928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275-63D9-D27C-1166-243585B5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21A9D-B1C7-67CA-4FA1-A89B821FA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33C3-C422-21B4-4C51-F6810226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65DB-6E84-FB6B-D591-BE2508D0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CEA2D-8406-B274-B577-A9100824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287B-FA3B-C3D8-AF87-1450C4D7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D1D4A-8E03-FC03-6AD4-AB671881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2B6D-BD4D-944D-A4F5-736679F5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A240-4D9D-92A3-4C82-46D5FAF4A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FB5E-119A-4D83-B6F5-6AE3347CDCB7}" type="datetime1">
              <a:rPr lang="vi-VN" smtClean="0"/>
              <a:pPr/>
              <a:t>18/06/2024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672E-84C9-3CA0-81FB-2703B7D60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308A-97EE-92F5-D207-805626417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57D14-7726-4514-5EEF-519FB8068B80}"/>
              </a:ext>
            </a:extLst>
          </p:cNvPr>
          <p:cNvSpPr/>
          <p:nvPr userDrawn="1"/>
        </p:nvSpPr>
        <p:spPr>
          <a:xfrm>
            <a:off x="0" y="0"/>
            <a:ext cx="277368" cy="6858000"/>
          </a:xfrm>
          <a:prstGeom prst="rect">
            <a:avLst/>
          </a:prstGeom>
          <a:ln w="28575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C76CC7E-A64C-53C1-C7A1-FEA77B1C5A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110" y="6412476"/>
            <a:ext cx="1386522" cy="2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-KiD/Spam-Review-Dete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2215-93AB-4FE6-1492-F28294BBA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81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/>
              <a:t>Spam Review Detection</a:t>
            </a:r>
            <a:endParaRPr lang="en-US" sz="7200" b="1">
              <a:cs typeface="Segoe U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65A28-AB03-CEAE-E51E-3E0BBBB7B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6404"/>
            <a:ext cx="9144000" cy="556494"/>
          </a:xfrm>
        </p:spPr>
        <p:txBody>
          <a:bodyPr>
            <a:normAutofit lnSpcReduction="10000"/>
          </a:bodyPr>
          <a:lstStyle/>
          <a:p>
            <a:r>
              <a:rPr lang="en-US" sz="3600" b="1"/>
              <a:t>Project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BC7EC8-052A-FBF1-14B4-EF6BE2F927E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141694"/>
          <a:ext cx="8127999" cy="73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08885615"/>
                    </a:ext>
                  </a:extLst>
                </a:gridCol>
              </a:tblGrid>
              <a:tr h="731276">
                <a:tc>
                  <a:txBody>
                    <a:bodyPr/>
                    <a:lstStyle/>
                    <a:p>
                      <a:r>
                        <a:rPr lang="en-US" sz="2000" b="1"/>
                        <a:t>Student: Nguyen Viet Minh – 20214917</a:t>
                      </a:r>
                    </a:p>
                    <a:p>
                      <a:r>
                        <a:rPr lang="en-US" sz="2000" b="1"/>
                        <a:t>Teacher: Ngo Thanh </a:t>
                      </a:r>
                      <a:r>
                        <a:rPr lang="en-US" sz="2000" b="1" err="1"/>
                        <a:t>Trung</a:t>
                      </a:r>
                      <a:endParaRPr lang="en-US" sz="2000" b="1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4299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61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Segoe UI"/>
              </a:rPr>
              <a:t>We still using </a:t>
            </a:r>
            <a:r>
              <a:rPr lang="en-US" sz="2800" err="1">
                <a:cs typeface="Segoe UI"/>
              </a:rPr>
              <a:t>CountVectorizer</a:t>
            </a:r>
            <a:r>
              <a:rPr lang="en-US" sz="2800">
                <a:cs typeface="Segoe UI"/>
              </a:rPr>
              <a:t> and </a:t>
            </a:r>
            <a:r>
              <a:rPr lang="en-US" sz="2800" err="1">
                <a:cs typeface="Segoe UI"/>
              </a:rPr>
              <a:t>TfIDFVectorizer</a:t>
            </a:r>
            <a:r>
              <a:rPr lang="en-US" sz="2800">
                <a:cs typeface="Segoe UI"/>
              </a:rPr>
              <a:t> as a basic method for feature extraction</a:t>
            </a:r>
          </a:p>
          <a:p>
            <a:r>
              <a:rPr lang="en-US" sz="2800">
                <a:cs typeface="Segoe UI"/>
              </a:rPr>
              <a:t>Additional, we have word embedding using Spacy library, BERT or pretrained model have word embedding by its self</a:t>
            </a: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DL – feature extraction</a:t>
            </a:r>
            <a:endParaRPr lang="en-US"/>
          </a:p>
        </p:txBody>
      </p:sp>
      <p:pic>
        <p:nvPicPr>
          <p:cNvPr id="3" name="Picture 2" descr="Dimensionality of Word Embeddings | Baeldung on Computer Science">
            <a:extLst>
              <a:ext uri="{FF2B5EF4-FFF2-40B4-BE49-F238E27FC236}">
                <a16:creationId xmlns:a16="http://schemas.microsoft.com/office/drawing/2014/main" id="{A30AB992-69AC-C15A-A411-BF7FC186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1329"/>
            <a:ext cx="5972175" cy="32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83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Segoe UI"/>
              </a:rPr>
              <a:t>One of the most DL model for NLP in general and text classification task is RNN. And LSTM is the most well-known type of RNN, it enhances by incorporating memory cells and three types of gates(input, output, forget). This help it overcome the limitation of traditional RNNs which is learning long-term dependencies.</a:t>
            </a: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DL - LSTM</a:t>
            </a:r>
            <a:endParaRPr lang="en-US"/>
          </a:p>
        </p:txBody>
      </p:sp>
      <p:pic>
        <p:nvPicPr>
          <p:cNvPr id="5" name="Picture 4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D864A56C-26B5-8B6A-026F-055BA38F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819525"/>
            <a:ext cx="4810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Segoe UI"/>
              </a:rPr>
              <a:t>Also a type of RNN architecture and kind of the same with LSTM, Although not famous as LSTM but introduced after LSTM quite a long time, it was hopefully can have better result and faster than LSTM by combining input and forget gates into update gate and merges the cell and hidden state.</a:t>
            </a: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DL - GRU</a:t>
            </a:r>
            <a:endParaRPr lang="en-US"/>
          </a:p>
        </p:txBody>
      </p:sp>
      <p:pic>
        <p:nvPicPr>
          <p:cNvPr id="2" name="Picture 1" descr="A diagram of a machine&#10;&#10;Description automatically generated">
            <a:extLst>
              <a:ext uri="{FF2B5EF4-FFF2-40B4-BE49-F238E27FC236}">
                <a16:creationId xmlns:a16="http://schemas.microsoft.com/office/drawing/2014/main" id="{F29E9F4F-B74F-AA81-AC09-019274F5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3763"/>
            <a:ext cx="5257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Segoe UI"/>
              </a:rPr>
              <a:t>Although the famous of CNN model in computer vision problem, it can also be used in NLP and success in capturing local patterns in data, work like n-gram features in our problem. This architecture highly depend on embedding layer and kernel size of CNN is n-grams size.</a:t>
            </a: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DL - CNN</a:t>
            </a:r>
            <a:endParaRPr lang="en-US"/>
          </a:p>
        </p:txBody>
      </p:sp>
      <p:pic>
        <p:nvPicPr>
          <p:cNvPr id="3" name="Picture 2" descr="Extreme Multi-label Text Classification:Kim-CNN &amp; XML-CNN | SaberDa的幻想乡">
            <a:extLst>
              <a:ext uri="{FF2B5EF4-FFF2-40B4-BE49-F238E27FC236}">
                <a16:creationId xmlns:a16="http://schemas.microsoft.com/office/drawing/2014/main" id="{EC432FEC-BB84-4736-4528-2A46F43A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1390"/>
            <a:ext cx="6934199" cy="30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9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Segoe UI"/>
              </a:rPr>
              <a:t>Bidirectional LSTM enhance standard LSTM by processing data in both forward and backward directions, allows network to have a comprehensive understanding of the entire context, both past and future, improve performance in tasks where context from both directions are vital.</a:t>
            </a: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DL - </a:t>
            </a:r>
            <a:r>
              <a:rPr lang="en-US" sz="4400" b="1" err="1">
                <a:cs typeface="Segoe UI"/>
              </a:rPr>
              <a:t>BiLSTM</a:t>
            </a:r>
            <a:endParaRPr lang="en-US" err="1"/>
          </a:p>
        </p:txBody>
      </p:sp>
      <p:pic>
        <p:nvPicPr>
          <p:cNvPr id="2" name="Picture 1" descr="Create Bidirectional LSTM (BiLSTM) Function - MATLAB &amp; Simulink">
            <a:extLst>
              <a:ext uri="{FF2B5EF4-FFF2-40B4-BE49-F238E27FC236}">
                <a16:creationId xmlns:a16="http://schemas.microsoft.com/office/drawing/2014/main" id="{56E5598E-5950-CF46-721C-BD86ABB2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5765"/>
            <a:ext cx="7829549" cy="288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3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783176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Segoe UI"/>
              </a:rPr>
              <a:t>Bidirectional Encoder Representations from Transformers. It is also a LLM by its self, it consists of multiple layers of transformers, each layer with applying self-attention mechanisms.  </a:t>
            </a:r>
            <a:endParaRPr lang="en-US"/>
          </a:p>
          <a:p>
            <a:r>
              <a:rPr lang="en-US" sz="2800">
                <a:cs typeface="Segoe UI"/>
              </a:rPr>
              <a:t>Encoder before all of this, inside have bidirectional and Decoder after.</a:t>
            </a:r>
          </a:p>
          <a:p>
            <a:r>
              <a:rPr lang="en-US" sz="2800">
                <a:cs typeface="Segoe UI"/>
              </a:rPr>
              <a:t>As a LLM model, BERT has been pre-trained on </a:t>
            </a:r>
          </a:p>
          <a:p>
            <a:r>
              <a:rPr lang="en-US" sz="2800">
                <a:cs typeface="Segoe UI"/>
              </a:rPr>
              <a:t>vast amounts of data with 2 main tasks which is </a:t>
            </a:r>
          </a:p>
          <a:p>
            <a:r>
              <a:rPr lang="en-US" sz="2800">
                <a:cs typeface="Segoe UI"/>
              </a:rPr>
              <a:t>mask language model: predict masked word and next sentence prediction: understand relationship between pairs of sentences.</a:t>
            </a: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LLM - BERT</a:t>
            </a:r>
            <a:endParaRPr lang="en-US" err="1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7B673939-99E1-B9C3-7E08-6DF1F926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46" y="1325671"/>
            <a:ext cx="2684516" cy="4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524863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Segoe UI"/>
              </a:rPr>
              <a:t>Generative Pre-trained Transformer, here we use version 2.0 for experiment</a:t>
            </a:r>
            <a:endParaRPr lang="en-US"/>
          </a:p>
          <a:p>
            <a:r>
              <a:rPr lang="en-US" sz="2800">
                <a:cs typeface="Segoe UI"/>
              </a:rPr>
              <a:t>Mamba is built with purpose directly compare with transformer </a:t>
            </a:r>
            <a:endParaRPr lang="en-US">
              <a:cs typeface="Segoe UI"/>
            </a:endParaRPr>
          </a:p>
          <a:p>
            <a:r>
              <a:rPr lang="en-US" sz="2800">
                <a:cs typeface="Segoe UI"/>
              </a:rPr>
              <a:t>LLM model like GPT. Architecture integrates the SSM</a:t>
            </a:r>
            <a:endParaRPr lang="en-US">
              <a:cs typeface="Segoe UI"/>
            </a:endParaRPr>
          </a:p>
          <a:p>
            <a:r>
              <a:rPr lang="en-US" sz="2800">
                <a:cs typeface="Segoe UI"/>
              </a:rPr>
              <a:t>(State Space sequence Model) to manage lengthy data sequence. Combine of the best features of recurrent, convolutional,</a:t>
            </a:r>
            <a:endParaRPr lang="en-US">
              <a:cs typeface="Segoe UI"/>
            </a:endParaRPr>
          </a:p>
          <a:p>
            <a:r>
              <a:rPr lang="en-US" sz="2800">
                <a:cs typeface="Segoe UI"/>
              </a:rPr>
              <a:t>continuous-time models, it can effectively simulate long-term</a:t>
            </a:r>
            <a:endParaRPr lang="en-US">
              <a:cs typeface="Segoe UI"/>
            </a:endParaRPr>
          </a:p>
          <a:p>
            <a:r>
              <a:rPr lang="en-US" sz="2800">
                <a:cs typeface="Segoe UI"/>
              </a:rPr>
              <a:t>dependencies .</a:t>
            </a:r>
            <a:endParaRPr lang="en-US">
              <a:cs typeface="Segoe UI"/>
            </a:endParaRPr>
          </a:p>
          <a:p>
            <a:r>
              <a:rPr lang="en-US" sz="2800">
                <a:cs typeface="Segoe UI"/>
              </a:rPr>
              <a:t>Its architecture revolves around a special selection mechanism and hoping to have shorter time running than Transformer</a:t>
            </a: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LLM - GPT2 and Mamba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6566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57" y="1563710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Experiment Result - DL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87C44B-04C4-10B1-BACF-DCF89ECC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11838"/>
              </p:ext>
            </p:extLst>
          </p:nvPr>
        </p:nvGraphicFramePr>
        <p:xfrm>
          <a:off x="838200" y="1028700"/>
          <a:ext cx="10569639" cy="580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13">
                  <a:extLst>
                    <a:ext uri="{9D8B030D-6E8A-4147-A177-3AD203B41FA5}">
                      <a16:colId xmlns:a16="http://schemas.microsoft.com/office/drawing/2014/main" val="2384746224"/>
                    </a:ext>
                  </a:extLst>
                </a:gridCol>
                <a:gridCol w="2713972">
                  <a:extLst>
                    <a:ext uri="{9D8B030D-6E8A-4147-A177-3AD203B41FA5}">
                      <a16:colId xmlns:a16="http://schemas.microsoft.com/office/drawing/2014/main" val="188589487"/>
                    </a:ext>
                  </a:extLst>
                </a:gridCol>
                <a:gridCol w="2693095">
                  <a:extLst>
                    <a:ext uri="{9D8B030D-6E8A-4147-A177-3AD203B41FA5}">
                      <a16:colId xmlns:a16="http://schemas.microsoft.com/office/drawing/2014/main" val="3296333783"/>
                    </a:ext>
                  </a:extLst>
                </a:gridCol>
                <a:gridCol w="2709559">
                  <a:extLst>
                    <a:ext uri="{9D8B030D-6E8A-4147-A177-3AD203B41FA5}">
                      <a16:colId xmlns:a16="http://schemas.microsoft.com/office/drawing/2014/main" val="3415615716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PR_AUC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97203"/>
                  </a:ext>
                </a:extLst>
              </a:tr>
              <a:tr h="134090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CountVectorizer</a:t>
                      </a:r>
                      <a:r>
                        <a:rPr lang="en-US" dirty="0"/>
                        <a:t>: 0.902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TfIDFVectorizer</a:t>
                      </a:r>
                      <a:r>
                        <a:rPr lang="en-US" dirty="0"/>
                        <a:t>: 0.907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BERT WEmb: 0.922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Spacy WEmb: 0.918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Pretrained: 0.909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0.961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0.964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 0.972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0.970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Pretrained: 0.963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94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94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 10000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19000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Pretrained: 2212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9492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0.902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0.911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 0.926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0.915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0.962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0.963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 0.975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0.970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83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83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 9817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08934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Max: 0.933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Mean: 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Max: 0.972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Mean: 0.973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Max: 15100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Mean: 15131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81165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err="1"/>
                        <a:t>BiLSTM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40703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(3 epochs)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35972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GPT2(3 epochs)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048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Mamba(1 epoch)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3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8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26AF-B929-EEFE-2E96-B927A360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Segoe UI"/>
              </a:rPr>
              <a:t>Conclusion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76CD-3684-F12D-8662-6465B0786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0080" y="1688390"/>
            <a:ext cx="9871840" cy="4591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"/>
                <a:cs typeface="Segoe UI"/>
              </a:rPr>
              <a:t>Although our ML model do quite well, we can use</a:t>
            </a:r>
          </a:p>
          <a:p>
            <a:pPr marL="0" indent="0">
              <a:buNone/>
            </a:pPr>
            <a:r>
              <a:rPr lang="en-US" dirty="0">
                <a:latin typeface="Segoe UI "/>
                <a:cs typeface="Segoe UI"/>
              </a:rPr>
              <a:t>stronger DL model like normal LTSM or GRU model.</a:t>
            </a:r>
          </a:p>
          <a:p>
            <a:r>
              <a:rPr lang="en-US" dirty="0">
                <a:latin typeface="Segoe UI "/>
                <a:cs typeface="Segoe UI"/>
              </a:rPr>
              <a:t>For this spam review detection, I suggest using Logistic Regression is enough for the trades off between speed and accuracy.</a:t>
            </a:r>
          </a:p>
          <a:p>
            <a:r>
              <a:rPr lang="en-US" dirty="0">
                <a:latin typeface="Segoe UI "/>
                <a:cs typeface="Segoe UI"/>
              </a:rPr>
              <a:t>If we want to improve performance and have a lot time to train, with fast infer, we suggest BERT or pre-trained GPT. But we think BERT will be suitable for more and more other problem.</a:t>
            </a:r>
          </a:p>
          <a:p>
            <a:r>
              <a:rPr lang="en-US" dirty="0">
                <a:latin typeface="Segoe UI "/>
                <a:cs typeface="Segoe UI"/>
              </a:rPr>
              <a:t>We can improve more by BERT large or newer version.</a:t>
            </a:r>
          </a:p>
          <a:p>
            <a:pPr marL="0" indent="0">
              <a:buNone/>
            </a:pPr>
            <a:endParaRPr lang="en-US">
              <a:latin typeface="Segoe UI "/>
              <a:cs typeface="Segoe UI"/>
            </a:endParaRPr>
          </a:p>
          <a:p>
            <a:pPr marL="0" indent="0">
              <a:buNone/>
            </a:pPr>
            <a:endParaRPr lang="en-US">
              <a:latin typeface="Segoe UI 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3767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AA3F-05C0-BA65-780C-E7457304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Segoe UI"/>
              </a:rPr>
              <a:t>DEMO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8B6CD-4A0E-A538-907E-5119284D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05365" cy="1655762"/>
          </a:xfrm>
        </p:spPr>
        <p:txBody>
          <a:bodyPr/>
          <a:lstStyle/>
          <a:p>
            <a:r>
              <a:rPr lang="en-US">
                <a:ea typeface="+mn-lt"/>
                <a:cs typeface="+mn-lt"/>
                <a:hlinkClick r:id="rId2"/>
              </a:rPr>
              <a:t>Click here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4339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437C-D2F9-1F54-1382-043F8659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297AA-1B90-A238-16FC-56324EFA1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760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Lato"/>
              <a:cs typeface="Segoe U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905268-FCD3-B604-D11D-0EE3EE13CF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3400">
                <a:latin typeface="Segoe UI"/>
                <a:cs typeface="Arial"/>
              </a:rPr>
              <a:t>Introduction</a:t>
            </a:r>
            <a:endParaRPr lang="en-US">
              <a:cs typeface="Segoe UI"/>
            </a:endParaRP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Dataset Description</a:t>
            </a: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Data Preprocessing</a:t>
            </a: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Model</a:t>
            </a: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Experiment Result</a:t>
            </a: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Conclusion</a:t>
            </a:r>
          </a:p>
          <a:p>
            <a:pPr marL="457200" indent="-457200">
              <a:buAutoNum type="arabicPeriod"/>
            </a:pPr>
            <a:endParaRPr lang="en-US" sz="3400">
              <a:latin typeface="Segoe U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00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2698D-3C76-FD9D-A7F4-7D6FDF8D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ảm ơn vì đã lắng nghe Tiếng Anh là gì">
            <a:extLst>
              <a:ext uri="{FF2B5EF4-FFF2-40B4-BE49-F238E27FC236}">
                <a16:creationId xmlns:a16="http://schemas.microsoft.com/office/drawing/2014/main" id="{07B9D163-D4BF-FA62-2C71-B7E54063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375" y="-629991"/>
            <a:ext cx="12466748" cy="81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EEE24-7280-C054-7A7C-92E99F27D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DCF4DF-6E27-D027-41B8-A0A36AF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F501886-43C3-A0DE-70D1-D75CECA64F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2507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ea typeface="+mn-lt"/>
                <a:cs typeface="+mn-lt"/>
              </a:rPr>
              <a:t>Text classification is </a:t>
            </a:r>
            <a:r>
              <a:rPr lang="en-US" sz="3000" b="0" i="0">
                <a:effectLst/>
                <a:ea typeface="+mn-lt"/>
                <a:cs typeface="+mn-lt"/>
              </a:rPr>
              <a:t>a </a:t>
            </a:r>
            <a:r>
              <a:rPr lang="en-US" sz="3000">
                <a:ea typeface="+mn-lt"/>
                <a:cs typeface="+mn-lt"/>
              </a:rPr>
              <a:t>fundamental </a:t>
            </a:r>
            <a:r>
              <a:rPr lang="en-US" sz="3000" b="0" i="0">
                <a:effectLst/>
                <a:ea typeface="+mn-lt"/>
                <a:cs typeface="+mn-lt"/>
              </a:rPr>
              <a:t>task </a:t>
            </a:r>
            <a:r>
              <a:rPr lang="en-US" sz="3000">
                <a:ea typeface="+mn-lt"/>
                <a:cs typeface="+mn-lt"/>
              </a:rPr>
              <a:t>in natural language processing (NLP) that involves categorizing text into predefined classes.</a:t>
            </a:r>
            <a:endParaRPr lang="en-US" sz="3000" b="0" i="0">
              <a:effectLst/>
              <a:cs typeface="Segoe UI"/>
            </a:endParaRPr>
          </a:p>
          <a:p>
            <a:r>
              <a:rPr lang="en-US" sz="3000">
                <a:ea typeface="+mn-lt"/>
                <a:cs typeface="+mn-lt"/>
              </a:rPr>
              <a:t>Spam review detection targets </a:t>
            </a:r>
            <a:r>
              <a:rPr lang="en-US" sz="3000" b="0" i="0">
                <a:effectLst/>
                <a:ea typeface="+mn-lt"/>
                <a:cs typeface="+mn-lt"/>
              </a:rPr>
              <a:t>the </a:t>
            </a:r>
            <a:r>
              <a:rPr lang="en-US" sz="3000">
                <a:ea typeface="+mn-lt"/>
                <a:cs typeface="+mn-lt"/>
              </a:rPr>
              <a:t>identification and filtering </a:t>
            </a:r>
            <a:r>
              <a:rPr lang="en-US" sz="3000" b="0" i="0">
                <a:effectLst/>
                <a:ea typeface="+mn-lt"/>
                <a:cs typeface="+mn-lt"/>
              </a:rPr>
              <a:t>of </a:t>
            </a:r>
            <a:r>
              <a:rPr lang="en-US" sz="3000">
                <a:ea typeface="+mn-lt"/>
                <a:cs typeface="+mn-lt"/>
              </a:rPr>
              <a:t>irrelevant or deceptive reviews</a:t>
            </a:r>
            <a:r>
              <a:rPr lang="en-US" sz="3000" b="0" i="0">
                <a:effectLst/>
                <a:ea typeface="+mn-lt"/>
                <a:cs typeface="+mn-lt"/>
              </a:rPr>
              <a:t>, </a:t>
            </a:r>
            <a:r>
              <a:rPr lang="en-US" sz="3000">
                <a:ea typeface="+mn-lt"/>
                <a:cs typeface="+mn-lt"/>
              </a:rPr>
              <a:t>which are often posted on websites </a:t>
            </a:r>
            <a:r>
              <a:rPr lang="en-US" sz="3000" b="0" i="0">
                <a:effectLst/>
                <a:ea typeface="+mn-lt"/>
                <a:cs typeface="+mn-lt"/>
              </a:rPr>
              <a:t>to </a:t>
            </a:r>
            <a:r>
              <a:rPr lang="en-US" sz="3000">
                <a:ea typeface="+mn-lt"/>
                <a:cs typeface="+mn-lt"/>
              </a:rPr>
              <a:t>mislead consumers or manipulate </a:t>
            </a:r>
            <a:r>
              <a:rPr lang="en-US" sz="3000" b="0" i="0">
                <a:effectLst/>
                <a:ea typeface="+mn-lt"/>
                <a:cs typeface="+mn-lt"/>
              </a:rPr>
              <a:t>product </a:t>
            </a:r>
            <a:r>
              <a:rPr lang="en-US" sz="3000">
                <a:ea typeface="+mn-lt"/>
                <a:cs typeface="+mn-lt"/>
              </a:rPr>
              <a:t>rating.</a:t>
            </a:r>
          </a:p>
          <a:p>
            <a:r>
              <a:rPr lang="en-US" sz="3000">
                <a:ea typeface="+mn-lt"/>
                <a:cs typeface="+mn-lt"/>
              </a:rPr>
              <a:t>Binary Classification problem</a:t>
            </a:r>
          </a:p>
        </p:txBody>
      </p:sp>
      <p:pic>
        <p:nvPicPr>
          <p:cNvPr id="2" name="Picture 1" descr="Introduction | Machine Learning | Google for Developers">
            <a:extLst>
              <a:ext uri="{FF2B5EF4-FFF2-40B4-BE49-F238E27FC236}">
                <a16:creationId xmlns:a16="http://schemas.microsoft.com/office/drawing/2014/main" id="{46ED7D77-9516-1458-6C36-058782BC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563012"/>
            <a:ext cx="3895723" cy="19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3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EEE24-7280-C054-7A7C-92E99F27D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DCF4DF-6E27-D027-41B8-A0A36AF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Dataset Description</a:t>
            </a:r>
            <a:endParaRPr lang="en-US">
              <a:solidFill>
                <a:srgbClr val="000000"/>
              </a:solidFill>
            </a:endParaRPr>
          </a:p>
          <a:p>
            <a:endParaRPr lang="en-US" b="1" kern="1200">
              <a:latin typeface="+mj-lt"/>
              <a:cs typeface="Segoe UI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F501886-43C3-A0DE-70D1-D75CECA64F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Dataset </a:t>
            </a:r>
            <a:r>
              <a:rPr lang="en-US" err="1">
                <a:ea typeface="+mn-lt"/>
                <a:cs typeface="+mn-lt"/>
              </a:rPr>
              <a:t>choosen</a:t>
            </a:r>
            <a:r>
              <a:rPr lang="en-US">
                <a:ea typeface="+mn-lt"/>
                <a:cs typeface="+mn-lt"/>
              </a:rPr>
              <a:t>: Amazon product reviews with spam and not spam labeling. This is </a:t>
            </a:r>
            <a:r>
              <a:rPr lang="en-US" b="0" i="0">
                <a:effectLst/>
                <a:ea typeface="+mn-lt"/>
                <a:cs typeface="+mn-lt"/>
              </a:rPr>
              <a:t>a </a:t>
            </a:r>
            <a:r>
              <a:rPr lang="en-US">
                <a:ea typeface="+mn-lt"/>
                <a:cs typeface="+mn-lt"/>
              </a:rPr>
              <a:t>large corpus that contains 26.7 million reviews and 15.4 million reviewers. The class label is spam and not spam</a:t>
            </a:r>
            <a:r>
              <a:rPr lang="en-US" b="0" i="0">
                <a:effectLst/>
                <a:ea typeface="+mn-lt"/>
                <a:cs typeface="+mn-lt"/>
              </a:rPr>
              <a:t>, </a:t>
            </a:r>
            <a:r>
              <a:rPr lang="en-US">
                <a:ea typeface="+mn-lt"/>
                <a:cs typeface="+mn-lt"/>
              </a:rPr>
              <a:t>where "0" indicates not spam and "1" indicates spam reviews. All in .</a:t>
            </a:r>
            <a:r>
              <a:rPr lang="en-US" err="1">
                <a:ea typeface="+mn-lt"/>
                <a:cs typeface="+mn-lt"/>
              </a:rPr>
              <a:t>json</a:t>
            </a:r>
            <a:r>
              <a:rPr lang="en-US">
                <a:ea typeface="+mn-lt"/>
                <a:cs typeface="+mn-lt"/>
              </a:rPr>
              <a:t> file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Imbalanced dataset: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B3619BE-AEEE-B27F-7863-5D50D8BE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8" y="3871695"/>
            <a:ext cx="5192138" cy="920480"/>
          </a:xfrm>
          <a:prstGeom prst="rect">
            <a:avLst/>
          </a:prstGeom>
        </p:spPr>
      </p:pic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B00A1B2B-04A2-8A8B-1910-EACEA535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40" y="5108931"/>
            <a:ext cx="2638318" cy="10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2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0D82F-A050-60A4-04D3-28AC6CC7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A92B6F-291A-1421-6B5C-08F8B17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22012" cy="1600200"/>
          </a:xfrm>
        </p:spPr>
        <p:txBody>
          <a:bodyPr anchor="b">
            <a:normAutofit/>
          </a:bodyPr>
          <a:lstStyle/>
          <a:p>
            <a:r>
              <a:rPr lang="en-US" b="1"/>
              <a:t>Data Cleaning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2DCA8F-AB33-2771-6E20-ABF5256F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18517" cy="44786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800">
                <a:ea typeface="+mn-lt"/>
                <a:cs typeface="+mn-lt"/>
              </a:rPr>
              <a:t>Only Toys and Games category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800">
                <a:ea typeface="+mn-lt"/>
                <a:cs typeface="+mn-lt"/>
              </a:rPr>
              <a:t>We take only </a:t>
            </a:r>
            <a:r>
              <a:rPr lang="en-US" sz="2800" err="1">
                <a:ea typeface="+mn-lt"/>
                <a:cs typeface="+mn-lt"/>
              </a:rPr>
              <a:t>reviewText</a:t>
            </a:r>
            <a:r>
              <a:rPr lang="en-US" sz="2800">
                <a:ea typeface="+mn-lt"/>
                <a:cs typeface="+mn-lt"/>
              </a:rPr>
              <a:t> and class and 100000 datapoints</a:t>
            </a:r>
            <a:endParaRPr lang="en-US" sz="28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800">
                <a:cs typeface="Segoe UI"/>
              </a:rPr>
              <a:t>Apply contractions, remove special</a:t>
            </a:r>
          </a:p>
          <a:p>
            <a:r>
              <a:rPr lang="en-US" sz="2800">
                <a:cs typeface="Segoe UI"/>
              </a:rPr>
              <a:t>characters like '$' and '!'</a:t>
            </a:r>
            <a:endParaRPr lang="en-US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800">
                <a:cs typeface="Segoe UI"/>
              </a:rPr>
              <a:t>Remove numeric digits like '19.99'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A7A6E51-4E2E-A8C6-12CA-CF24A53F43E6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Data Preprocessing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9F29940-ACB0-0AA3-257B-F0474DE8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25" y="3088328"/>
            <a:ext cx="3814053" cy="31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86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73E4-52CB-8469-CDD9-CEAAB4067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Segoe UI"/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EB6FB-263A-31AC-21B2-67DE861B5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cs typeface="Segoe UI"/>
              </a:rPr>
              <a:t>We run 7 ML models, 4 DL models with different configs and feature extraction methods to see the differences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3002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57" y="1563710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We propose 2 feature extraction methods</a:t>
            </a:r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800" err="1">
                <a:cs typeface="Segoe UI"/>
              </a:rPr>
              <a:t>CountVectorizer</a:t>
            </a:r>
            <a:r>
              <a:rPr lang="en-US" sz="2800">
                <a:cs typeface="Segoe UI"/>
              </a:rPr>
              <a:t>, remove stop words, ignore terms that appear in more than 80% documents, </a:t>
            </a:r>
            <a:r>
              <a:rPr lang="en-US" sz="2800">
                <a:ea typeface="+mn-lt"/>
                <a:cs typeface="+mn-lt"/>
              </a:rPr>
              <a:t>top 2000 most frequently occurring words in the corpus, </a:t>
            </a:r>
            <a:r>
              <a:rPr lang="en-US" sz="2800" err="1">
                <a:ea typeface="+mn-lt"/>
                <a:cs typeface="+mn-lt"/>
              </a:rPr>
              <a:t>ngram</a:t>
            </a:r>
            <a:r>
              <a:rPr lang="en-US" sz="2800">
                <a:ea typeface="+mn-lt"/>
                <a:cs typeface="+mn-lt"/>
              </a:rPr>
              <a:t> don’t work here</a:t>
            </a:r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800">
                <a:cs typeface="Segoe UI"/>
              </a:rPr>
              <a:t>TF-</a:t>
            </a:r>
            <a:r>
              <a:rPr lang="en-US" sz="2800" err="1">
                <a:cs typeface="Segoe UI"/>
              </a:rPr>
              <a:t>IDFVectorizer</a:t>
            </a:r>
            <a:r>
              <a:rPr lang="en-US" sz="2800">
                <a:cs typeface="Segoe UI"/>
              </a:rPr>
              <a:t>, same with </a:t>
            </a:r>
            <a:r>
              <a:rPr lang="en-US" sz="2800" err="1">
                <a:cs typeface="Segoe UI"/>
              </a:rPr>
              <a:t>CountVectorizer</a:t>
            </a:r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800">
                <a:cs typeface="Segoe UI"/>
              </a:rPr>
              <a:t>Combine of both, </a:t>
            </a:r>
            <a:r>
              <a:rPr lang="en-US" sz="2800" err="1">
                <a:cs typeface="Segoe UI"/>
              </a:rPr>
              <a:t>CountVectorizer</a:t>
            </a:r>
            <a:r>
              <a:rPr lang="en-US" sz="2800">
                <a:cs typeface="Segoe UI"/>
              </a:rPr>
              <a:t> then </a:t>
            </a:r>
            <a:r>
              <a:rPr lang="en-US" sz="2800" err="1">
                <a:cs typeface="Segoe UI"/>
              </a:rPr>
              <a:t>TfidfTransformer</a:t>
            </a:r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800">
                <a:cs typeface="Segoe UI"/>
              </a:rPr>
              <a:t>Word embedding for DL, embedding dimension is 100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Feature Extraction</a:t>
            </a:r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B211B0D3-A683-8B17-2523-6F1084CD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45" y="3425268"/>
            <a:ext cx="6287529" cy="6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57" y="1563710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Segoe UI"/>
              </a:rPr>
              <a:t>We choose combine 2 feature extraction </a:t>
            </a:r>
            <a:r>
              <a:rPr lang="en-US" sz="2800" err="1">
                <a:cs typeface="Segoe UI"/>
              </a:rPr>
              <a:t>CountVectorizer</a:t>
            </a:r>
            <a:r>
              <a:rPr lang="en-US" sz="2800">
                <a:cs typeface="Segoe UI"/>
              </a:rPr>
              <a:t> then </a:t>
            </a:r>
            <a:r>
              <a:rPr lang="en-US" sz="2800" err="1">
                <a:cs typeface="Segoe UI"/>
              </a:rPr>
              <a:t>TfidfTransformer</a:t>
            </a:r>
            <a:r>
              <a:rPr lang="en-US" sz="2800">
                <a:cs typeface="Segoe UI"/>
              </a:rPr>
              <a:t> for fine-tuning parameter, the hyper-parameter we do here is alphas of model multinomial NB which is a statistic model that I think suitable for best present this problem.</a:t>
            </a:r>
            <a:endParaRPr lang="en-US"/>
          </a:p>
          <a:p>
            <a:endParaRPr lang="en-US" sz="2800">
              <a:cs typeface="Segoe UI"/>
            </a:endParaRPr>
          </a:p>
          <a:p>
            <a:r>
              <a:rPr lang="en-US" sz="2800">
                <a:cs typeface="Segoe UI"/>
              </a:rPr>
              <a:t>It return best alpha is 0.1 and result accuracy is 0.887 and </a:t>
            </a:r>
            <a:r>
              <a:rPr lang="en-US" sz="2800" err="1">
                <a:cs typeface="Segoe UI"/>
              </a:rPr>
              <a:t>pr_auc_score</a:t>
            </a:r>
            <a:r>
              <a:rPr lang="en-US" sz="2800">
                <a:cs typeface="Segoe UI"/>
              </a:rPr>
              <a:t> is 0.944 which is a little bit better than model not fine-tuning but the problem that we use 2 feature extraction here. So we can conclude that maybe 1 feature extraction is enough. No need of 2, not better and time-consuming.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Model – fine tuning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57" y="1563710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Experiment Result - ML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7E9589-7469-25A0-DAA5-E663F3E7C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43088"/>
              </p:ext>
            </p:extLst>
          </p:nvPr>
        </p:nvGraphicFramePr>
        <p:xfrm>
          <a:off x="834081" y="1029729"/>
          <a:ext cx="10804789" cy="53028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01596">
                  <a:extLst>
                    <a:ext uri="{9D8B030D-6E8A-4147-A177-3AD203B41FA5}">
                      <a16:colId xmlns:a16="http://schemas.microsoft.com/office/drawing/2014/main" val="1691282624"/>
                    </a:ext>
                  </a:extLst>
                </a:gridCol>
                <a:gridCol w="3243648">
                  <a:extLst>
                    <a:ext uri="{9D8B030D-6E8A-4147-A177-3AD203B41FA5}">
                      <a16:colId xmlns:a16="http://schemas.microsoft.com/office/drawing/2014/main" val="3303801909"/>
                    </a:ext>
                  </a:extLst>
                </a:gridCol>
                <a:gridCol w="3959545">
                  <a:extLst>
                    <a:ext uri="{9D8B030D-6E8A-4147-A177-3AD203B41FA5}">
                      <a16:colId xmlns:a16="http://schemas.microsoft.com/office/drawing/2014/main" val="1079632166"/>
                    </a:ext>
                  </a:extLst>
                </a:gridCol>
              </a:tblGrid>
              <a:tr h="38104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2"/>
                          </a:solidFill>
                          <a:latin typeface="Segoe UI"/>
                        </a:rPr>
                        <a:t>Accuracy(Basic)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Segoe UI"/>
                        </a:rPr>
                        <a:t>PR-AUC-Score(Imbalanced Dataset)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7169"/>
                  </a:ext>
                </a:extLst>
              </a:tr>
              <a:tr h="9208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Segoe UI "/>
                        </a:rPr>
                        <a:t>Multinomial Naive Bayes</a:t>
                      </a:r>
                      <a:endParaRPr lang="en-US" sz="1800" i="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Count: 0.876</a:t>
                      </a:r>
                    </a:p>
                    <a:p>
                      <a:pPr lvl="0">
                        <a:buNone/>
                      </a:pPr>
                      <a:r>
                        <a:rPr lang="en-US" err="1"/>
                        <a:t>Tfidf</a:t>
                      </a:r>
                      <a:r>
                        <a:rPr lang="en-US"/>
                        <a:t>: 0.886</a:t>
                      </a:r>
                    </a:p>
                    <a:p>
                      <a:pPr lvl="0">
                        <a:buNone/>
                      </a:pPr>
                      <a:r>
                        <a:rPr lang="en-US" err="1"/>
                        <a:t>Count+Tfidf+bestAlpha</a:t>
                      </a:r>
                      <a:r>
                        <a:rPr lang="en-US"/>
                        <a:t>: 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0.965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0.942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Count+Tfidf+bestAlpha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32164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DecisionTreeClassifier</a:t>
                      </a:r>
                      <a:endParaRPr lang="en-US" sz="180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0.844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0.841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0.948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0.947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62569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LogisticRegression</a:t>
                      </a:r>
                      <a:endParaRPr lang="en-US" sz="1800" u="none" err="1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0.906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0.959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0.958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12549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RandomForestClassifier</a:t>
                      </a:r>
                      <a:endParaRPr lang="en-US" sz="180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0.894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0.892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0.948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0.947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93881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LinearSVC</a:t>
                      </a:r>
                      <a:endParaRPr lang="en-US" sz="180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0.905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0.958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0.961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558038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Segoe UI "/>
                        </a:rPr>
                        <a:t>Perceptron</a:t>
                      </a:r>
                      <a:endParaRPr lang="en-US" sz="1800" u="none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0.884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0.869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0.958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0.957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8455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XGBoost</a:t>
                      </a:r>
                      <a:endParaRPr lang="en-US" sz="1800" i="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0.909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Count: 0.959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>
                          <a:solidFill>
                            <a:srgbClr val="800000"/>
                          </a:solidFill>
                          <a:latin typeface="Segoe UI"/>
                        </a:rPr>
                        <a:t>: 0.958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7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92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800000"/>
      </a:dk1>
      <a:lt1>
        <a:srgbClr val="FFFFFF"/>
      </a:lt1>
      <a:dk2>
        <a:srgbClr val="800000"/>
      </a:dk2>
      <a:lt2>
        <a:srgbClr val="FFFFFF"/>
      </a:lt2>
      <a:accent1>
        <a:srgbClr val="993300"/>
      </a:accent1>
      <a:accent2>
        <a:srgbClr val="993300"/>
      </a:accent2>
      <a:accent3>
        <a:srgbClr val="993300"/>
      </a:accent3>
      <a:accent4>
        <a:srgbClr val="993300"/>
      </a:accent4>
      <a:accent5>
        <a:srgbClr val="993300"/>
      </a:accent5>
      <a:accent6>
        <a:srgbClr val="993300"/>
      </a:accent6>
      <a:hlink>
        <a:srgbClr val="00B0F0"/>
      </a:hlink>
      <a:folHlink>
        <a:srgbClr val="00B0F0"/>
      </a:folHlink>
    </a:clrScheme>
    <a:fontScheme name="Custom 6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ritms for Solving Sudoku" id="{FD471C07-1D8E-4EE4-B3D5-1F952F5273EA}" vid="{39945FD7-EA6E-44F2-ADC8-824B43B91C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BFF1952FCA144982E74808A7AB1EBC" ma:contentTypeVersion="11" ma:contentTypeDescription="Create a new document." ma:contentTypeScope="" ma:versionID="8e55db492956b9e7a1b5d8feac70d950">
  <xsd:schema xmlns:xsd="http://www.w3.org/2001/XMLSchema" xmlns:xs="http://www.w3.org/2001/XMLSchema" xmlns:p="http://schemas.microsoft.com/office/2006/metadata/properties" xmlns:ns2="35a86bdc-a53b-47ac-a75e-6ba985eb3c8d" xmlns:ns3="097d56de-d116-4019-ac70-948dd41330b1" targetNamespace="http://schemas.microsoft.com/office/2006/metadata/properties" ma:root="true" ma:fieldsID="d63d8461ed0195eacdbc8dd5a339dfb5" ns2:_="" ns3:_="">
    <xsd:import namespace="35a86bdc-a53b-47ac-a75e-6ba985eb3c8d"/>
    <xsd:import namespace="097d56de-d116-4019-ac70-948dd41330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6bdc-a53b-47ac-a75e-6ba985eb3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d56de-d116-4019-ac70-948dd41330b1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6465fafc-2808-4eff-a955-591e2f4d9e88}" ma:internalName="TaxCatchAll" ma:showField="CatchAllData" ma:web="097d56de-d116-4019-ac70-948dd41330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a86bdc-a53b-47ac-a75e-6ba985eb3c8d">
      <Terms xmlns="http://schemas.microsoft.com/office/infopath/2007/PartnerControls"/>
    </lcf76f155ced4ddcb4097134ff3c332f>
    <TaxCatchAll xmlns="097d56de-d116-4019-ac70-948dd41330b1" xsi:nil="true"/>
  </documentManagement>
</p:properties>
</file>

<file path=customXml/itemProps1.xml><?xml version="1.0" encoding="utf-8"?>
<ds:datastoreItem xmlns:ds="http://schemas.openxmlformats.org/officeDocument/2006/customXml" ds:itemID="{DAE69B5F-3893-45EB-80D3-580AAE574F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C3D2FA-E0A5-42F7-9C0C-A483327210D5}">
  <ds:schemaRefs>
    <ds:schemaRef ds:uri="097d56de-d116-4019-ac70-948dd41330b1"/>
    <ds:schemaRef ds:uri="35a86bdc-a53b-47ac-a75e-6ba985eb3c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19147FB-1CF8-45B2-AD8C-64FCC1F15FA5}">
  <ds:schemaRefs>
    <ds:schemaRef ds:uri="097d56de-d116-4019-ac70-948dd41330b1"/>
    <ds:schemaRef ds:uri="35a86bdc-a53b-47ac-a75e-6ba985eb3c8d"/>
    <ds:schemaRef ds:uri="9324405d-ea1e-43bc-a33f-0db1eb5beaf5"/>
    <ds:schemaRef ds:uri="d75950b8-cc20-4b12-94f0-0f10ff6a63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Chinh_ppt_template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Spam Review Detection</vt:lpstr>
      <vt:lpstr>Content</vt:lpstr>
      <vt:lpstr>Introduction</vt:lpstr>
      <vt:lpstr>Dataset Description </vt:lpstr>
      <vt:lpstr>Data Cleaning</vt:lpstr>
      <vt:lpstr>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improvement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Solving Sudoku</dc:title>
  <dc:creator>meof anti</dc:creator>
  <cp:revision>9</cp:revision>
  <dcterms:created xsi:type="dcterms:W3CDTF">2023-11-28T15:17:12Z</dcterms:created>
  <dcterms:modified xsi:type="dcterms:W3CDTF">2024-06-18T08:22:13Z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0x010100E1BFF1952FCA144982E74808A7AB1EBC</vt:lpwstr>
  </property>
</Properties>
</file>