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2" r:id="rId4"/>
    <p:sldId id="273" r:id="rId5"/>
    <p:sldId id="279" r:id="rId6"/>
    <p:sldId id="257" r:id="rId7"/>
    <p:sldId id="259" r:id="rId8"/>
    <p:sldId id="277" r:id="rId9"/>
    <p:sldId id="276" r:id="rId10"/>
    <p:sldId id="260" r:id="rId11"/>
    <p:sldId id="261" r:id="rId12"/>
    <p:sldId id="262" r:id="rId13"/>
    <p:sldId id="265" r:id="rId14"/>
    <p:sldId id="285" r:id="rId15"/>
    <p:sldId id="281" r:id="rId16"/>
    <p:sldId id="280" r:id="rId17"/>
    <p:sldId id="288" r:id="rId18"/>
    <p:sldId id="287" r:id="rId19"/>
    <p:sldId id="264" r:id="rId20"/>
    <p:sldId id="278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D44"/>
    <a:srgbClr val="495D6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816AD-EAED-45CC-B803-5DDF2629C730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0B8D-61D7-4867-B4E7-18074BF9C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10B8D-61D7-4867-B4E7-18074BF9CC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82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2E0CF-6CA8-4210-AF48-41F971125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DB7FEC-30A8-4F2B-A0D2-6096AC6A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130C5E-3B0E-4741-9149-CB4E64E0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EC7FD-087B-44D2-B8E9-26AE7C1E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CEB29-166C-4614-8A14-F910FFB1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92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0754D-D8DC-4140-9F1A-B07E1132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1228BF-77ED-4213-A7DD-F6D0260A8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9B697-7B4D-4C13-B996-C08671A3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4C32C-9CB3-4409-979A-BF43D1F7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F32A8-32FD-4268-BDEB-72798088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5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349E82-6342-43A4-BE8A-73BBA5BB0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CFF323-592C-49AE-97A4-947B2C0A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6B663-1BB7-420C-B164-9D98D684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023EF-97AD-47C0-9F2F-CE2DF405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F50B9-7A4F-44BE-AF97-FB1F2B38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BE7A7-1A60-4028-A822-B6ECF5A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58FB6-928B-4371-AEF5-2638B176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F4822-7102-429C-8A00-A9351BB0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392E20-62B6-4B78-8086-C888FC19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8A604-811A-4B61-957F-5D1204E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1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DCF8F-E5CF-496D-A20C-983CF2BE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0B765D-49A6-4BC3-BC96-D1E6CDBD6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84B36-0184-4EB0-9453-FFF388BF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DB1F2D-AF89-4FD8-9411-E0C9704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287E5-18EB-40E5-AA98-3C0B6A83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0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8AA65-E5B8-4AE4-AA01-27A424F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1EBE4-63E6-4326-BD56-D8235095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2FCCB5-B72A-47EA-82EE-0019EA748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C49892-562E-4C99-8522-99E23A18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8AAF8-0230-4E25-A786-4220A2C1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0C1414-13C3-4C33-B287-C8573CF2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83AD4-C035-4919-8F3B-710CF6A4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816AA0-7A9E-4D3D-83EB-C5F95F56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DAC25E-E6EC-41F7-825D-B02D1E915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4E3092-1D67-4E90-BFB8-0C5BFA730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37D2EC-2539-4826-930F-80AFE9126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DAF93F-929C-4B3F-AE89-C45FA905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530245-A0E2-429D-9BC3-7F906025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C7B742-7BEA-4896-9257-86D184CF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AF33F-1F45-4E3D-9103-2FA088AD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7889A5-8C96-4BFB-B489-71595740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DCB20-C272-488C-A499-E5692BBA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7C095C-37C5-4686-B660-710BC24A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5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DD7462-C90D-4532-93EB-113CD3A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999E53-AD22-4BC4-B47D-861F2FD7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5E3CC7-10BD-4808-8DFD-DF51966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2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29665-2E39-415C-94A1-262E920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16A93-8DF5-42EA-B2C0-95EF604A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0AD085-4EEF-47BB-B2FB-D785EF4C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CA4256-192A-4B71-856E-2D6B1E3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DAFD8B-40B2-4FB8-AC5A-61BA231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80A88-1CDC-4126-91A4-4A572CA2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9098D-AAD5-46F1-9D1A-6AA02A3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D9C052-AA08-41B8-B6EA-EA5B0567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B26697-DFDA-455D-8D0E-AE59EA58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D9427-1FF3-42E6-B568-9E7BF2AC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9B70-E12E-4A45-8857-A1F0AB033539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66EF7-E57F-407A-838A-1C3A8768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5ADFD4-33A1-4161-94C0-C2FD5268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C7F-6D3E-4841-BD30-1E85EE2FD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0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ED9FED-A857-49E7-AFBA-D76D7F98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451325-CF4D-44DF-B272-011B2886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B9EBC-5E27-40C1-A1C3-CB8F6D54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C7709B70-E12E-4A45-8857-A1F0AB033539}" type="datetimeFigureOut">
              <a:rPr lang="zh-TW" altLang="en-US" smtClean="0"/>
              <a:pPr/>
              <a:t>2018/4/27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719BE-8BD4-4E1B-8099-FB2EAAD30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44D5F-80C7-4BE4-9BDD-6E0517FE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0D41AC7F-6D3E-4841-BD30-1E85EE2FD10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11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ju/imgau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2.6806.pdf" TargetMode="External"/><Relationship Id="rId2" Type="http://schemas.openxmlformats.org/officeDocument/2006/relationships/hyperlink" Target="https://arxiv.org/pdf/1312.440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6.02515.pdf" TargetMode="External"/><Relationship Id="rId5" Type="http://schemas.openxmlformats.org/officeDocument/2006/relationships/hyperlink" Target="http://andyljones.tumblr.com/post/110998971763/an-explanation-of-xavier-initialization" TargetMode="External"/><Relationship Id="rId4" Type="http://schemas.openxmlformats.org/officeDocument/2006/relationships/hyperlink" Target="https://github.com/BIGBALLON/Deep-learning-and-practices/tree/master/Lab3-N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ashee87.github.io/data%20science/deep%20learning/visualising-activation-functions-in-neural-network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42966B-B3C5-47A2-9D0A-A9DA9F7C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6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altLang="zh-TW" sz="4400" dirty="0"/>
              <a:t>CIFAR 10 Classification by CNN</a:t>
            </a:r>
            <a:br>
              <a:rPr lang="en-US" altLang="zh-TW" sz="4400" dirty="0"/>
            </a:br>
            <a:r>
              <a:rPr lang="en-US" altLang="zh-TW" sz="2700" dirty="0"/>
              <a:t>- From 79% to 90%</a:t>
            </a:r>
            <a:r>
              <a:rPr lang="zh-TW" altLang="en-US" sz="2700" dirty="0"/>
              <a:t> </a:t>
            </a:r>
            <a:r>
              <a:rPr lang="en-US" altLang="zh-TW" sz="2700" dirty="0"/>
              <a:t>Accuracy</a:t>
            </a:r>
            <a:br>
              <a:rPr lang="en-US" altLang="zh-TW" sz="2700" dirty="0"/>
            </a:br>
            <a:endParaRPr lang="zh-TW" altLang="en-US" sz="27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843088-EB8A-4BC4-AE4D-9F270B3F8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dirty="0"/>
              <a:t>醫工系</a:t>
            </a:r>
            <a:r>
              <a:rPr lang="en-US" altLang="zh-TW" dirty="0"/>
              <a:t>107</a:t>
            </a:r>
            <a:r>
              <a:rPr lang="zh-TW" altLang="en-US" dirty="0"/>
              <a:t> 吳旻昇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28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 descr="一張含有 文字 的圖片&#10;&#10;描述是以高可信度產生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AC28333-81E1-47D3-BAC0-7FBFB0669350}"/>
              </a:ext>
            </a:extLst>
          </p:cNvPr>
          <p:cNvGrpSpPr/>
          <p:nvPr/>
        </p:nvGrpSpPr>
        <p:grpSpPr>
          <a:xfrm>
            <a:off x="5938982" y="643467"/>
            <a:ext cx="4599709" cy="1989434"/>
            <a:chOff x="5938982" y="643467"/>
            <a:chExt cx="4599709" cy="1989434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E482D309-84E5-4D58-B9DD-BCE6EAA8F95A}"/>
                </a:ext>
              </a:extLst>
            </p:cNvPr>
            <p:cNvSpPr/>
            <p:nvPr/>
          </p:nvSpPr>
          <p:spPr>
            <a:xfrm rot="1440389">
              <a:off x="5938982" y="822574"/>
              <a:ext cx="1265382" cy="18103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31ABFEF-9B62-4632-859A-58E61D6B25F8}"/>
                </a:ext>
              </a:extLst>
            </p:cNvPr>
            <p:cNvSpPr txBox="1"/>
            <p:nvPr/>
          </p:nvSpPr>
          <p:spPr>
            <a:xfrm flipH="1">
              <a:off x="7102301" y="643467"/>
              <a:ext cx="343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ea typeface="微軟正黑體" panose="020B0604030504040204" pitchFamily="34" charset="-120"/>
                </a:rPr>
                <a:t>learning rate decay over 81 epochs</a:t>
              </a:r>
              <a:endPara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92A811BA-C4E1-4454-80B6-31E92D0DE2EE}"/>
                </a:ext>
              </a:extLst>
            </p:cNvPr>
            <p:cNvCxnSpPr>
              <a:stCxn id="2" idx="7"/>
            </p:cNvCxnSpPr>
            <p:nvPr/>
          </p:nvCxnSpPr>
          <p:spPr>
            <a:xfrm flipV="1">
              <a:off x="7240751" y="1034473"/>
              <a:ext cx="536267" cy="290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F380149-7F2B-408D-BCCD-7ADBD04F98B4}"/>
              </a:ext>
            </a:extLst>
          </p:cNvPr>
          <p:cNvSpPr/>
          <p:nvPr/>
        </p:nvSpPr>
        <p:spPr>
          <a:xfrm>
            <a:off x="8007927" y="4950691"/>
            <a:ext cx="4184073" cy="1907309"/>
          </a:xfrm>
          <a:prstGeom prst="rect">
            <a:avLst/>
          </a:prstGeom>
          <a:solidFill>
            <a:srgbClr val="49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Calibri Light (標題)"/>
              </a:rPr>
              <a:t>Choosing Learning Rate</a:t>
            </a:r>
            <a:endParaRPr lang="zh-TW" altLang="en-US" sz="3200" dirty="0">
              <a:latin typeface="Calibri Light (標題)"/>
            </a:endParaRPr>
          </a:p>
        </p:txBody>
      </p:sp>
    </p:spTree>
    <p:extLst>
      <p:ext uri="{BB962C8B-B14F-4D97-AF65-F5344CB8AC3E}">
        <p14:creationId xmlns:p14="http://schemas.microsoft.com/office/powerpoint/2010/main" val="21889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3" y="643467"/>
            <a:ext cx="10341292" cy="55710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BD7A4-99D5-43B1-96DE-7302D15E23F3}"/>
              </a:ext>
            </a:extLst>
          </p:cNvPr>
          <p:cNvSpPr/>
          <p:nvPr/>
        </p:nvSpPr>
        <p:spPr>
          <a:xfrm>
            <a:off x="8007927" y="4950691"/>
            <a:ext cx="4184073" cy="1907309"/>
          </a:xfrm>
          <a:prstGeom prst="rect">
            <a:avLst/>
          </a:prstGeom>
          <a:solidFill>
            <a:srgbClr val="49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Calibri Light (標題)"/>
              </a:rPr>
              <a:t>Choosing Learning Rate</a:t>
            </a:r>
            <a:endParaRPr lang="zh-TW" altLang="en-US" sz="3200" dirty="0">
              <a:latin typeface="Calibri Light (標題)"/>
            </a:endParaRPr>
          </a:p>
        </p:txBody>
      </p:sp>
    </p:spTree>
    <p:extLst>
      <p:ext uri="{BB962C8B-B14F-4D97-AF65-F5344CB8AC3E}">
        <p14:creationId xmlns:p14="http://schemas.microsoft.com/office/powerpoint/2010/main" val="315140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7" y="643467"/>
            <a:ext cx="10316786" cy="55710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7BCC6D-1B19-4444-8F73-9ECBA70ADFFA}"/>
              </a:ext>
            </a:extLst>
          </p:cNvPr>
          <p:cNvSpPr/>
          <p:nvPr/>
        </p:nvSpPr>
        <p:spPr>
          <a:xfrm>
            <a:off x="8007927" y="4950691"/>
            <a:ext cx="4184073" cy="1907309"/>
          </a:xfrm>
          <a:prstGeom prst="rect">
            <a:avLst/>
          </a:prstGeom>
          <a:solidFill>
            <a:srgbClr val="7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Calibri Light (標題)"/>
              </a:rPr>
              <a:t>Choosing Batch Size</a:t>
            </a:r>
            <a:endParaRPr lang="zh-TW" altLang="en-US" sz="3200" dirty="0">
              <a:latin typeface="Calibri Light (標題)"/>
            </a:endParaRPr>
          </a:p>
        </p:txBody>
      </p:sp>
    </p:spTree>
    <p:extLst>
      <p:ext uri="{BB962C8B-B14F-4D97-AF65-F5344CB8AC3E}">
        <p14:creationId xmlns:p14="http://schemas.microsoft.com/office/powerpoint/2010/main" val="166040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7" y="648466"/>
            <a:ext cx="10316786" cy="55610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44A3A6-8810-4D8F-9DF9-2533DDA6847E}"/>
              </a:ext>
            </a:extLst>
          </p:cNvPr>
          <p:cNvSpPr/>
          <p:nvPr/>
        </p:nvSpPr>
        <p:spPr>
          <a:xfrm>
            <a:off x="8007927" y="4950691"/>
            <a:ext cx="4184073" cy="1907309"/>
          </a:xfrm>
          <a:prstGeom prst="rect">
            <a:avLst/>
          </a:prstGeom>
          <a:solidFill>
            <a:srgbClr val="7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Calibri Light (標題)"/>
              </a:rPr>
              <a:t>Choosing Batch Size</a:t>
            </a:r>
            <a:endParaRPr lang="zh-TW" altLang="en-US" sz="3200" dirty="0">
              <a:latin typeface="Calibri Light (標題)"/>
            </a:endParaRPr>
          </a:p>
        </p:txBody>
      </p:sp>
    </p:spTree>
    <p:extLst>
      <p:ext uri="{BB962C8B-B14F-4D97-AF65-F5344CB8AC3E}">
        <p14:creationId xmlns:p14="http://schemas.microsoft.com/office/powerpoint/2010/main" val="30638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F19B711-C590-44D1-9AA8-9F143B0ED5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79CF2-6A1C-4636-84CE-ABB2BE191D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D17DF-AD65-402C-A95C-F13C770C9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內容版面配置區 4">
            <a:extLst>
              <a:ext uri="{FF2B5EF4-FFF2-40B4-BE49-F238E27FC236}">
                <a16:creationId xmlns:a16="http://schemas.microsoft.com/office/drawing/2014/main" id="{D80EF592-19D6-4DD9-B6DF-FBA2FE8D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622698"/>
            <a:ext cx="4814655" cy="3606455"/>
          </a:xfrm>
          <a:prstGeom prst="rect">
            <a:avLst/>
          </a:prstGeom>
        </p:spPr>
      </p:pic>
      <p:pic>
        <p:nvPicPr>
          <p:cNvPr id="27" name="內容版面配置區 4">
            <a:extLst>
              <a:ext uri="{FF2B5EF4-FFF2-40B4-BE49-F238E27FC236}">
                <a16:creationId xmlns:a16="http://schemas.microsoft.com/office/drawing/2014/main" id="{64140B47-86AE-4FFB-99E6-9EA9C8C2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4" y="1596610"/>
            <a:ext cx="4805198" cy="36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4216DE-BD60-486B-AD62-B6FC75A7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  <a:ea typeface="+mj-ea"/>
              </a:rPr>
              <a:t>How to achieve 90% accuracy?</a:t>
            </a:r>
          </a:p>
        </p:txBody>
      </p:sp>
    </p:spTree>
    <p:extLst>
      <p:ext uri="{BB962C8B-B14F-4D97-AF65-F5344CB8AC3E}">
        <p14:creationId xmlns:p14="http://schemas.microsoft.com/office/powerpoint/2010/main" val="148124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2691CC-4AB8-48AF-B822-EBF7F4E9E6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A8E1B4-B839-4C58-B08A-F0B094580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7311653-CA1C-4366-AF7B-2E9767F18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CABF795-F18F-494E-BBDE-C1415B7865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內容版面配置區 6" descr="一張含有 牆 的圖片&#10;&#10;描述是以高可信度產生">
            <a:extLst>
              <a:ext uri="{FF2B5EF4-FFF2-40B4-BE49-F238E27FC236}">
                <a16:creationId xmlns:a16="http://schemas.microsoft.com/office/drawing/2014/main" id="{148EA8EF-7050-4F53-A72E-5B905CDD0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59" b="4355"/>
          <a:stretch/>
        </p:blipFill>
        <p:spPr>
          <a:xfrm>
            <a:off x="6622916" y="224030"/>
            <a:ext cx="3617541" cy="1032967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4CA0F849-4011-4CEE-9F51-138E43542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10" y="3507164"/>
            <a:ext cx="3291164" cy="342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A6F84A-E5E7-44BC-B7BB-24C2E28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83" y="90711"/>
            <a:ext cx="52773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ea typeface="+mj-ea"/>
              </a:rPr>
              <a:t>Data Augmentation</a:t>
            </a: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A86FD914-EC95-4872-AA73-975916782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47001"/>
              </p:ext>
            </p:extLst>
          </p:nvPr>
        </p:nvGraphicFramePr>
        <p:xfrm>
          <a:off x="292183" y="1192345"/>
          <a:ext cx="5899224" cy="547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4276">
                  <a:extLst>
                    <a:ext uri="{9D8B030D-6E8A-4147-A177-3AD203B41FA5}">
                      <a16:colId xmlns:a16="http://schemas.microsoft.com/office/drawing/2014/main" val="8015972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1498664917"/>
                    </a:ext>
                  </a:extLst>
                </a:gridCol>
                <a:gridCol w="1832440">
                  <a:extLst>
                    <a:ext uri="{9D8B030D-6E8A-4147-A177-3AD203B41FA5}">
                      <a16:colId xmlns:a16="http://schemas.microsoft.com/office/drawing/2014/main" val="3967752074"/>
                    </a:ext>
                  </a:extLst>
                </a:gridCol>
                <a:gridCol w="1249771">
                  <a:extLst>
                    <a:ext uri="{9D8B030D-6E8A-4147-A177-3AD203B41FA5}">
                      <a16:colId xmlns:a16="http://schemas.microsoft.com/office/drawing/2014/main" val="827130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Kind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Method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Percentage  of images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299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Horizontal flip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Random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27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Crop from each side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Random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 ~ 10%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1765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Gaussian blur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Random sigma  0 ~ 0.5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6181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Contrast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0.75 ~ 1.5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100%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413109"/>
                  </a:ext>
                </a:extLst>
              </a:tr>
              <a:tr h="185420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Add gaussian noise</a:t>
                      </a:r>
                      <a:endParaRPr lang="zh-TW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per pixel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5670"/>
                  </a:ext>
                </a:extLst>
              </a:tr>
              <a:tr h="18542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/>
                        <a:t>per </a:t>
                      </a:r>
                      <a:r>
                        <a:rPr lang="en-US" altLang="zh-TW" sz="1600" dirty="0"/>
                        <a:t>pixel and per channel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36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Multiply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~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1.2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086303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Affine transformations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scale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0.8 ~ 1.2x</a:t>
                      </a:r>
                      <a:endParaRPr lang="zh-TW" alt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100%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75627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translate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x = -0.2 ~ 0.2</a:t>
                      </a:r>
                    </a:p>
                    <a:p>
                      <a:pPr algn="l"/>
                      <a:r>
                        <a:rPr lang="en-US" altLang="zh-TW" sz="1600" dirty="0"/>
                        <a:t>y = -0.2 ~ 0.2</a:t>
                      </a:r>
                      <a:endParaRPr lang="zh-TW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77507"/>
                  </a:ext>
                </a:extLst>
              </a:tr>
              <a:tr h="2334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rotate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-25 ~ 25 </a:t>
                      </a:r>
                      <a:r>
                        <a:rPr lang="en-US" altLang="zh-TW" sz="1600" dirty="0" err="1"/>
                        <a:t>deg</a:t>
                      </a:r>
                      <a:endParaRPr lang="zh-TW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68076"/>
                  </a:ext>
                </a:extLst>
              </a:tr>
              <a:tr h="2334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shear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-8 ~ 8 </a:t>
                      </a:r>
                      <a:r>
                        <a:rPr lang="en-US" altLang="zh-TW" sz="1600" dirty="0" err="1"/>
                        <a:t>deg</a:t>
                      </a:r>
                      <a:endParaRPr lang="zh-TW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06311"/>
                  </a:ext>
                </a:extLst>
              </a:tr>
              <a:tr h="233459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hlinkClick r:id="rId4"/>
                        </a:rPr>
                        <a:t>https://github.com/aleju/imgaug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6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76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3676"/>
            <a:ext cx="10905066" cy="52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F44595A-B970-4F94-ABD8-9AD6C3EE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F19B711-C590-44D1-9AA8-9F143B0ED5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C79CF2-6A1C-4636-84CE-ABB2BE191D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D17DF-AD65-402C-A95C-F13C770C9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內容版面配置區 4">
            <a:extLst>
              <a:ext uri="{FF2B5EF4-FFF2-40B4-BE49-F238E27FC236}">
                <a16:creationId xmlns:a16="http://schemas.microsoft.com/office/drawing/2014/main" id="{D80EF592-19D6-4DD9-B6DF-FBA2FE8D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620884"/>
            <a:ext cx="4814655" cy="3610084"/>
          </a:xfrm>
          <a:prstGeom prst="rect">
            <a:avLst/>
          </a:prstGeom>
        </p:spPr>
      </p:pic>
      <p:pic>
        <p:nvPicPr>
          <p:cNvPr id="27" name="內容版面配置區 4">
            <a:extLst>
              <a:ext uri="{FF2B5EF4-FFF2-40B4-BE49-F238E27FC236}">
                <a16:creationId xmlns:a16="http://schemas.microsoft.com/office/drawing/2014/main" id="{64140B47-86AE-4FFB-99E6-9EA9C8C2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607247"/>
            <a:ext cx="4814653" cy="35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優化 </a:t>
            </a:r>
            <a:r>
              <a:rPr lang="en-US" altLang="zh-TW" sz="3200" dirty="0">
                <a:solidFill>
                  <a:schemeClr val="bg1"/>
                </a:solidFill>
              </a:rPr>
              <a:t>CNN </a:t>
            </a:r>
            <a:r>
              <a:rPr lang="zh-TW" altLang="en-US" sz="3200" dirty="0">
                <a:solidFill>
                  <a:schemeClr val="bg1"/>
                </a:solidFill>
              </a:rPr>
              <a:t>的方法</a:t>
            </a:r>
            <a:endParaRPr lang="en-US" altLang="zh-TW" sz="3200" kern="1200" dirty="0">
              <a:solidFill>
                <a:schemeClr val="bg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8B18325-02D2-4080-BB7C-E3718873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4303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改善 </a:t>
            </a:r>
            <a:r>
              <a:rPr lang="en-US" altLang="zh-TW" dirty="0"/>
              <a:t>Gradient Vanishing </a:t>
            </a:r>
            <a:r>
              <a:rPr lang="zh-TW" altLang="en-US" dirty="0"/>
              <a:t>問題：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Xavier Initialization → He Initialization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Batch Normalization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Selu</a:t>
            </a:r>
            <a:r>
              <a:rPr lang="zh-TW" altLang="en-US" dirty="0"/>
              <a:t> </a:t>
            </a:r>
            <a:r>
              <a:rPr lang="en-US" altLang="zh-TW" dirty="0"/>
              <a:t>(Self-Normalizing </a:t>
            </a:r>
            <a:r>
              <a:rPr lang="en-US" altLang="zh-TW" dirty="0" err="1"/>
              <a:t>ReLU</a:t>
            </a:r>
            <a:r>
              <a:rPr lang="en-US" altLang="zh-TW" dirty="0"/>
              <a:t>, SNN)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Dropout </a:t>
            </a:r>
            <a:r>
              <a:rPr lang="zh-TW" altLang="en-US" dirty="0"/>
              <a:t>比例不一：</a:t>
            </a:r>
            <a:r>
              <a:rPr lang="en-US" altLang="zh-TW" dirty="0"/>
              <a:t>Differential Dropout</a:t>
            </a:r>
          </a:p>
          <a:p>
            <a:r>
              <a:rPr lang="zh-TW" altLang="en-US" dirty="0"/>
              <a:t>隨機打亂資料：</a:t>
            </a:r>
            <a:r>
              <a:rPr lang="en-US" altLang="zh-TW" dirty="0"/>
              <a:t>Random Shuffling</a:t>
            </a:r>
          </a:p>
          <a:p>
            <a:r>
              <a:rPr lang="zh-TW" altLang="en-US" dirty="0"/>
              <a:t>考慮模型複雜度的懲罰值：</a:t>
            </a:r>
            <a:r>
              <a:rPr lang="en-US" altLang="zh-TW" dirty="0"/>
              <a:t>L2 Regularization</a:t>
            </a:r>
          </a:p>
          <a:p>
            <a:r>
              <a:rPr lang="en-US" altLang="zh-TW" dirty="0"/>
              <a:t>Learning rate decay</a:t>
            </a:r>
          </a:p>
          <a:p>
            <a:r>
              <a:rPr lang="en-US" altLang="zh-TW" dirty="0"/>
              <a:t>NIN</a:t>
            </a:r>
          </a:p>
          <a:p>
            <a:r>
              <a:rPr lang="en-US" altLang="zh-TW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401445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B38F72-8FC4-4001-8C67-FA6B86DEC7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91044-95AC-4B6C-A290-4840332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42" y="584682"/>
            <a:ext cx="4359727" cy="167660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Final Testing Accuracy</a:t>
            </a:r>
            <a:endParaRPr lang="zh-TW" altLang="en-US" sz="3600" dirty="0"/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CDE24A2-FB63-470A-985A-296F199B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4" y="2438401"/>
            <a:ext cx="4020403" cy="3779520"/>
          </a:xfrm>
        </p:spPr>
        <p:txBody>
          <a:bodyPr>
            <a:normAutofit/>
          </a:bodyPr>
          <a:lstStyle/>
          <a:p>
            <a:r>
              <a:rPr lang="en-US" sz="2600" dirty="0"/>
              <a:t>Batch size : 128</a:t>
            </a:r>
          </a:p>
          <a:p>
            <a:r>
              <a:rPr lang="en-US" sz="2600" dirty="0"/>
              <a:t>Initial learning rate : 0.001</a:t>
            </a:r>
          </a:p>
          <a:p>
            <a:r>
              <a:rPr lang="en-US" sz="2600" dirty="0"/>
              <a:t>Epochs : 164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FBCD3A8-4FB3-42C0-B419-376060C2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" y="4511722"/>
            <a:ext cx="4115607" cy="28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17D4AA-5FEE-43D8-A255-44640244965B}"/>
              </a:ext>
            </a:extLst>
          </p:cNvPr>
          <p:cNvGrpSpPr>
            <a:grpSpLocks noChangeAspect="1"/>
          </p:cNvGrpSpPr>
          <p:nvPr/>
        </p:nvGrpSpPr>
        <p:grpSpPr>
          <a:xfrm>
            <a:off x="5894004" y="175740"/>
            <a:ext cx="5040000" cy="6506519"/>
            <a:chOff x="6096000" y="342294"/>
            <a:chExt cx="4320000" cy="5577016"/>
          </a:xfrm>
        </p:grpSpPr>
        <p:pic>
          <p:nvPicPr>
            <p:cNvPr id="8" name="內容版面配置區 4">
              <a:extLst>
                <a:ext uri="{FF2B5EF4-FFF2-40B4-BE49-F238E27FC236}">
                  <a16:creationId xmlns:a16="http://schemas.microsoft.com/office/drawing/2014/main" id="{8EED3B65-51A5-4B63-BA36-7D48F24E0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7" r="2" b="2"/>
            <a:stretch/>
          </p:blipFill>
          <p:spPr>
            <a:xfrm>
              <a:off x="6096000" y="342294"/>
              <a:ext cx="4320000" cy="3839277"/>
            </a:xfrm>
            <a:prstGeom prst="rect">
              <a:avLst/>
            </a:prstGeom>
            <a:effectLst/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1FF99482-49BF-4F47-B462-AA658B81F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0" b="66815"/>
            <a:stretch/>
          </p:blipFill>
          <p:spPr>
            <a:xfrm>
              <a:off x="6096000" y="4052129"/>
              <a:ext cx="4320000" cy="94114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77C6271-791E-459C-A810-7E415A5D3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81"/>
            <a:stretch/>
          </p:blipFill>
          <p:spPr>
            <a:xfrm>
              <a:off x="6096000" y="5006111"/>
              <a:ext cx="4320000" cy="913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4822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563713F-706A-4CD0-B8C1-CD894793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Reference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8E8A4D1-501F-4949-85EE-2B9EF60E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40" y="963877"/>
            <a:ext cx="6894404" cy="4930246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《Network In Network》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https://arxiv.org/pdf/1312.4400.pdf</a:t>
            </a:r>
            <a:endParaRPr lang="en-US" altLang="zh-TW" dirty="0"/>
          </a:p>
          <a:p>
            <a:r>
              <a:rPr lang="en-US" altLang="zh-TW" sz="2400" dirty="0"/>
              <a:t>《Striving For Simplicity</a:t>
            </a:r>
            <a:r>
              <a:rPr lang="zh-TW" altLang="en-US" sz="2400" dirty="0"/>
              <a:t>：</a:t>
            </a:r>
            <a:r>
              <a:rPr lang="en-US" altLang="zh-TW" sz="2400" dirty="0"/>
              <a:t>The All Convolutional Net》</a:t>
            </a:r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https://arxiv.org/pdf/1412.6806.pdf</a:t>
            </a:r>
            <a:endParaRPr lang="en-US" altLang="zh-TW" dirty="0"/>
          </a:p>
          <a:p>
            <a:r>
              <a:rPr lang="en-US" altLang="zh-TW" sz="2400" dirty="0"/>
              <a:t>NIN</a:t>
            </a:r>
          </a:p>
          <a:p>
            <a:pPr marL="457200" lvl="1" indent="0">
              <a:buNone/>
            </a:pPr>
            <a:r>
              <a:rPr lang="en-US" altLang="zh-TW" sz="2000" dirty="0">
                <a:hlinkClick r:id="rId4"/>
              </a:rPr>
              <a:t>https://github.com/BIGBALLON/Deep-learning-and-practices/tree/master/Lab3-NIN</a:t>
            </a:r>
            <a:endParaRPr lang="en-US" altLang="zh-TW" sz="2000" dirty="0"/>
          </a:p>
          <a:p>
            <a:r>
              <a:rPr lang="es-ES" altLang="zh-TW" sz="2400" dirty="0"/>
              <a:t>Xavier</a:t>
            </a:r>
            <a:r>
              <a:rPr lang="zh-TW" altLang="en-US" sz="2400" dirty="0"/>
              <a:t> </a:t>
            </a:r>
            <a:r>
              <a:rPr lang="es-ES" altLang="zh-TW" sz="2400" dirty="0"/>
              <a:t>Initialization</a:t>
            </a:r>
          </a:p>
          <a:p>
            <a:pPr marL="457200" lvl="1" indent="0">
              <a:buNone/>
            </a:pPr>
            <a:r>
              <a:rPr lang="es-ES" altLang="zh-TW" sz="2000" u="sng" dirty="0">
                <a:hlinkClick r:id="rId5"/>
              </a:rPr>
              <a:t>http://andyljones.tumblr.com/post/110998971763/an-explanation-of-xavier-initialization</a:t>
            </a:r>
            <a:endParaRPr lang="es-ES" altLang="zh-TW" sz="2000" u="sng" dirty="0"/>
          </a:p>
          <a:p>
            <a:r>
              <a:rPr lang="en-US" altLang="zh-TW" sz="2400" dirty="0"/>
              <a:t>《Self-Normalizing Neural Networks》</a:t>
            </a:r>
          </a:p>
          <a:p>
            <a:pPr marL="457200" lvl="1" indent="0">
              <a:buNone/>
            </a:pPr>
            <a:r>
              <a:rPr lang="en-US" altLang="zh-TW" sz="2000" dirty="0"/>
              <a:t> </a:t>
            </a:r>
            <a:r>
              <a:rPr lang="en-US" altLang="zh-TW" sz="2000" u="sng" dirty="0">
                <a:hlinkClick r:id="rId6"/>
              </a:rPr>
              <a:t>https://arxiv.org/pdf/1706.02515.pdf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453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先講結論</a:t>
            </a:r>
            <a:endParaRPr lang="en-US" altLang="zh-TW" sz="3200" kern="1200" dirty="0">
              <a:solidFill>
                <a:schemeClr val="bg1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7E57B66-4A37-4873-9AFB-D4EC3A42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Xavier Initialization + </a:t>
            </a:r>
            <a:r>
              <a:rPr lang="en-US" altLang="zh-TW" dirty="0" err="1"/>
              <a:t>Selu</a:t>
            </a:r>
            <a:r>
              <a:rPr lang="en-US" altLang="zh-TW" dirty="0"/>
              <a:t> </a:t>
            </a:r>
            <a:r>
              <a:rPr lang="zh-TW" altLang="en-US" dirty="0"/>
              <a:t>讓 </a:t>
            </a:r>
            <a:r>
              <a:rPr lang="en-US" altLang="zh-TW" dirty="0"/>
              <a:t>Accuracy </a:t>
            </a:r>
            <a:r>
              <a:rPr lang="zh-TW" altLang="en-US" dirty="0"/>
              <a:t>提升至 </a:t>
            </a:r>
            <a:r>
              <a:rPr lang="en-US" altLang="zh-TW" dirty="0"/>
              <a:t>79%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8AEB4B-F74A-4B80-81C5-E835B9D3F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8" y="2580011"/>
            <a:ext cx="11266384" cy="35969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892616-2DF7-4AD3-92DB-ADAD20ADC7BC}"/>
              </a:ext>
            </a:extLst>
          </p:cNvPr>
          <p:cNvSpPr txBox="1"/>
          <p:nvPr/>
        </p:nvSpPr>
        <p:spPr>
          <a:xfrm rot="21274909">
            <a:off x="4618431" y="6295279"/>
            <a:ext cx="232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ea typeface="微軟正黑體" panose="020B0604030504040204" pitchFamily="34" charset="-120"/>
              </a:rPr>
              <a:t>Constricted by OOM Problem</a:t>
            </a:r>
            <a:endParaRPr lang="zh-TW" altLang="en-US" sz="1400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710283A-C8D0-49AF-AAF3-DAA0EBF3537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66398" y="6011845"/>
            <a:ext cx="80218" cy="28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9002BCD-135A-4088-9C5D-2B88ECF45288}"/>
              </a:ext>
            </a:extLst>
          </p:cNvPr>
          <p:cNvSpPr/>
          <p:nvPr/>
        </p:nvSpPr>
        <p:spPr>
          <a:xfrm>
            <a:off x="11139055" y="5671128"/>
            <a:ext cx="571665" cy="3222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4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Xavier Initialization</a:t>
            </a:r>
            <a:endParaRPr lang="en-US" altLang="zh-TW" sz="3200" kern="12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A71CC-9173-4640-94F4-D7D3DB64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125"/>
            <a:ext cx="10515600" cy="471212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600" dirty="0"/>
              <a:t>讓權重的初始值之高斯分布的變異數與</a:t>
            </a:r>
            <a:r>
              <a:rPr lang="en-US" altLang="zh-TW" sz="2600" dirty="0"/>
              <a:t> neuron </a:t>
            </a:r>
            <a:r>
              <a:rPr lang="zh-TW" altLang="en-US" sz="2600" dirty="0"/>
              <a:t>個數有關。</a:t>
            </a:r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r>
              <a:rPr lang="zh-TW" altLang="en-US" sz="2600" dirty="0"/>
              <a:t>假設有一 </a:t>
            </a:r>
            <a:r>
              <a:rPr lang="en-US" altLang="zh-TW" sz="2600" dirty="0"/>
              <a:t>linear</a:t>
            </a:r>
            <a:r>
              <a:rPr lang="zh-TW" altLang="en-US" sz="2600" dirty="0"/>
              <a:t> </a:t>
            </a:r>
            <a:r>
              <a:rPr lang="en-US" altLang="zh-TW" sz="2600" dirty="0"/>
              <a:t>neuron</a:t>
            </a:r>
            <a:r>
              <a:rPr lang="zh-TW" altLang="en-US" sz="2600" dirty="0"/>
              <a:t> </a:t>
            </a:r>
            <a:r>
              <a:rPr lang="en-US" altLang="zh-TW" sz="2600" dirty="0"/>
              <a:t>layer</a:t>
            </a:r>
            <a:r>
              <a:rPr lang="zh-TW" altLang="en-US" sz="2600" dirty="0"/>
              <a:t>，希望讓 </a:t>
            </a:r>
            <a:r>
              <a:rPr lang="en-US" altLang="zh-TW" sz="2600" dirty="0"/>
              <a:t>input </a:t>
            </a:r>
            <a:r>
              <a:rPr lang="zh-TW" altLang="en-US" sz="2600" dirty="0"/>
              <a:t>與 </a:t>
            </a:r>
            <a:r>
              <a:rPr lang="en-US" altLang="zh-TW" sz="2600" dirty="0"/>
              <a:t>output </a:t>
            </a:r>
            <a:r>
              <a:rPr lang="zh-TW" altLang="en-US" sz="2600" dirty="0"/>
              <a:t>的變異數一樣。</a:t>
            </a:r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r>
              <a:rPr lang="zh-TW" altLang="en-US" sz="2600" dirty="0"/>
              <a:t>對於 </a:t>
            </a:r>
            <a:r>
              <a:rPr lang="en-US" altLang="zh-TW" sz="2600" dirty="0"/>
              <a:t>non-linear </a:t>
            </a:r>
            <a:r>
              <a:rPr lang="zh-TW" altLang="en-US" sz="2600" dirty="0"/>
              <a:t>，</a:t>
            </a:r>
            <a:r>
              <a:rPr lang="en-US" altLang="zh-TW" dirty="0"/>
              <a:t> He </a:t>
            </a:r>
            <a:r>
              <a:rPr lang="zh-TW" altLang="en-US" dirty="0"/>
              <a:t>等人提出 </a:t>
            </a:r>
            <a:r>
              <a:rPr lang="en-US" altLang="zh-TW" dirty="0"/>
              <a:t>He Initialization</a:t>
            </a:r>
            <a:r>
              <a:rPr lang="zh-TW" altLang="en-US" dirty="0"/>
              <a:t>。</a:t>
            </a:r>
            <a:endParaRPr lang="zh-TW" altLang="en-US" sz="2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F4A769-4313-4563-94F1-EB5872AE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7" y="1853636"/>
            <a:ext cx="1546994" cy="777307"/>
          </a:xfrm>
          <a:prstGeom prst="rect">
            <a:avLst/>
          </a:prstGeom>
        </p:spPr>
      </p:pic>
      <p:pic>
        <p:nvPicPr>
          <p:cNvPr id="7" name="圖片 6" descr="一張含有 物件, 時鐘 的圖片&#10;&#10;描述是以高可信度產生">
            <a:extLst>
              <a:ext uri="{FF2B5EF4-FFF2-40B4-BE49-F238E27FC236}">
                <a16:creationId xmlns:a16="http://schemas.microsoft.com/office/drawing/2014/main" id="{FDE109D7-2A2E-4466-AEA3-F8B7723F9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07" y="3173922"/>
            <a:ext cx="3177815" cy="426757"/>
          </a:xfrm>
          <a:prstGeom prst="rect">
            <a:avLst/>
          </a:prstGeom>
        </p:spPr>
      </p:pic>
      <p:pic>
        <p:nvPicPr>
          <p:cNvPr id="9" name="圖片 8" descr="一張含有 物件 的圖片&#10;&#10;描述是以非常高的可信度產生">
            <a:extLst>
              <a:ext uri="{FF2B5EF4-FFF2-40B4-BE49-F238E27FC236}">
                <a16:creationId xmlns:a16="http://schemas.microsoft.com/office/drawing/2014/main" id="{986F95FE-3289-47EB-A45D-CBEA58798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98" y="3660622"/>
            <a:ext cx="6134632" cy="4267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286901-6888-4ABA-887C-77B5CF6D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09" y="4147322"/>
            <a:ext cx="2880610" cy="403895"/>
          </a:xfrm>
          <a:prstGeom prst="rect">
            <a:avLst/>
          </a:prstGeom>
        </p:spPr>
      </p:pic>
      <p:pic>
        <p:nvPicPr>
          <p:cNvPr id="13" name="圖片 12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id="{35244B00-F8B5-407A-839F-24767556C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88" y="4611160"/>
            <a:ext cx="6142252" cy="403895"/>
          </a:xfrm>
          <a:prstGeom prst="rect">
            <a:avLst/>
          </a:prstGeom>
        </p:spPr>
      </p:pic>
      <p:pic>
        <p:nvPicPr>
          <p:cNvPr id="15" name="圖片 14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id="{CA56EC43-BDE5-40AD-8FAF-B63193E4FF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0" b="5673"/>
          <a:stretch/>
        </p:blipFill>
        <p:spPr>
          <a:xfrm>
            <a:off x="5187604" y="5074999"/>
            <a:ext cx="2072820" cy="602035"/>
          </a:xfrm>
          <a:prstGeom prst="rect">
            <a:avLst/>
          </a:prstGeom>
        </p:spPr>
      </p:pic>
      <p:pic>
        <p:nvPicPr>
          <p:cNvPr id="18" name="圖片 17" descr="一張含有 物件 的圖片&#10;&#10;描述是以高可信度產生">
            <a:extLst>
              <a:ext uri="{FF2B5EF4-FFF2-40B4-BE49-F238E27FC236}">
                <a16:creationId xmlns:a16="http://schemas.microsoft.com/office/drawing/2014/main" id="{E158C8CD-3B91-4A5B-9D83-3C46A0F03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7" y="6033028"/>
            <a:ext cx="155461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內容版面配置區 9">
            <a:extLst>
              <a:ext uri="{FF2B5EF4-FFF2-40B4-BE49-F238E27FC236}">
                <a16:creationId xmlns:a16="http://schemas.microsoft.com/office/drawing/2014/main" id="{41B6FEB9-EF49-49C9-BF56-8408F2BB8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91" y="643467"/>
            <a:ext cx="5864713" cy="5410199"/>
          </a:xfrm>
          <a:prstGeom prst="rect">
            <a:avLst/>
          </a:prstGeom>
        </p:spPr>
      </p:pic>
      <p:sp>
        <p:nvSpPr>
          <p:cNvPr id="26" name="Content Placeholder 21">
            <a:extLst>
              <a:ext uri="{FF2B5EF4-FFF2-40B4-BE49-F238E27FC236}">
                <a16:creationId xmlns:a16="http://schemas.microsoft.com/office/drawing/2014/main" id="{F6C07C81-AD9D-483C-87DC-0CCCF211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5" y="2017754"/>
            <a:ext cx="4479636" cy="458527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Günter </a:t>
            </a:r>
            <a:r>
              <a:rPr lang="en-US" altLang="zh-TW" sz="2400" dirty="0" err="1">
                <a:solidFill>
                  <a:schemeClr val="bg1"/>
                </a:solidFill>
              </a:rPr>
              <a:t>Klambaue</a:t>
            </a:r>
            <a:r>
              <a:rPr lang="en-US" altLang="zh-TW" sz="2400" dirty="0">
                <a:solidFill>
                  <a:schemeClr val="bg1"/>
                </a:solidFill>
              </a:rPr>
              <a:t> et al., Andreas May. Self-Normalizing Neural Networks (2017)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自動讓輸出值正規化。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6085FD-4808-4238-B1D4-7AB6E9C3BB8A}"/>
              </a:ext>
            </a:extLst>
          </p:cNvPr>
          <p:cNvSpPr txBox="1"/>
          <p:nvPr/>
        </p:nvSpPr>
        <p:spPr>
          <a:xfrm>
            <a:off x="7911579" y="6233696"/>
            <a:ext cx="398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Different Activation Functions Displaying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777F623-878C-4A09-8FB2-8C47940B8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" y="3302384"/>
            <a:ext cx="3475021" cy="784928"/>
          </a:xfrm>
          <a:prstGeom prst="rect">
            <a:avLst/>
          </a:prstGeom>
        </p:spPr>
      </p:pic>
      <p:pic>
        <p:nvPicPr>
          <p:cNvPr id="18" name="圖片 17" descr="一張含有 相片, 發現 的圖片&#10;&#10;描述是以高可信度產生">
            <a:extLst>
              <a:ext uri="{FF2B5EF4-FFF2-40B4-BE49-F238E27FC236}">
                <a16:creationId xmlns:a16="http://schemas.microsoft.com/office/drawing/2014/main" id="{3D7F46E1-F372-4E11-AF0C-4B703EC899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"/>
          <a:stretch/>
        </p:blipFill>
        <p:spPr>
          <a:xfrm>
            <a:off x="103628" y="4385520"/>
            <a:ext cx="4441799" cy="720000"/>
          </a:xfrm>
          <a:prstGeom prst="rect">
            <a:avLst/>
          </a:pr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A791E24F-F454-4324-A2E0-F1C6BB09A957}"/>
              </a:ext>
            </a:extLst>
          </p:cNvPr>
          <p:cNvSpPr txBox="1">
            <a:spLocks/>
          </p:cNvSpPr>
          <p:nvPr/>
        </p:nvSpPr>
        <p:spPr>
          <a:xfrm>
            <a:off x="318681" y="170576"/>
            <a:ext cx="4873896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 err="1">
                <a:solidFill>
                  <a:schemeClr val="bg1"/>
                </a:solidFill>
                <a:latin typeface="Calibri Light (標題)"/>
              </a:rPr>
              <a:t>Selu</a:t>
            </a:r>
            <a:r>
              <a:rPr lang="zh-TW" altLang="en-US" sz="3600" dirty="0">
                <a:solidFill>
                  <a:schemeClr val="bg1"/>
                </a:solidFill>
                <a:latin typeface="Calibri Light (標題)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Calibri Light (標題)"/>
              </a:rPr>
              <a:t>(Self-Normalizing </a:t>
            </a:r>
            <a:r>
              <a:rPr lang="en-US" altLang="zh-TW" sz="3600" dirty="0" err="1">
                <a:solidFill>
                  <a:schemeClr val="bg1"/>
                </a:solidFill>
                <a:latin typeface="Calibri Light (標題)"/>
              </a:rPr>
              <a:t>ReLU</a:t>
            </a:r>
            <a:r>
              <a:rPr lang="en-US" altLang="zh-TW" sz="3600" dirty="0">
                <a:solidFill>
                  <a:schemeClr val="bg1"/>
                </a:solidFill>
                <a:latin typeface="Calibri Light (標題)"/>
              </a:rPr>
              <a:t> , SNN)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B9FA0A3F-D987-4257-B128-7EE978C4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7" y="1619808"/>
            <a:ext cx="11001186" cy="50055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Final CNN Architecture</a:t>
            </a:r>
            <a:endParaRPr lang="en-US" altLang="zh-TW" sz="3200" kern="12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7" descr="一張含有 文字, 地圖, 天空 的圖片&#10;&#10;描述是以非常高的可信度產生">
            <a:extLst>
              <a:ext uri="{FF2B5EF4-FFF2-40B4-BE49-F238E27FC236}">
                <a16:creationId xmlns:a16="http://schemas.microsoft.com/office/drawing/2014/main" id="{41406569-B427-4816-9C10-D125D5F60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29" y="15174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CNN Layers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sz="3600" dirty="0">
                <a:solidFill>
                  <a:schemeClr val="bg1"/>
                </a:solidFill>
              </a:rPr>
              <a:t>- NIN (Network in Network)</a:t>
            </a:r>
            <a:endParaRPr lang="en-US" altLang="zh-TW" sz="3600" kern="1200" dirty="0">
              <a:solidFill>
                <a:schemeClr val="bg1"/>
              </a:solidFill>
            </a:endParaRPr>
          </a:p>
        </p:txBody>
      </p:sp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2B6CEEFB-325E-47C0-BB27-6161DE3A6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029209"/>
              </p:ext>
            </p:extLst>
          </p:nvPr>
        </p:nvGraphicFramePr>
        <p:xfrm>
          <a:off x="384769" y="1534060"/>
          <a:ext cx="5395268" cy="517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468">
                  <a:extLst>
                    <a:ext uri="{9D8B030D-6E8A-4147-A177-3AD203B41FA5}">
                      <a16:colId xmlns:a16="http://schemas.microsoft.com/office/drawing/2014/main" val="131787401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447511913"/>
                    </a:ext>
                  </a:extLst>
                </a:gridCol>
              </a:tblGrid>
              <a:tr h="3435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9 weight layers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07571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conv2d_1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with l2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regularizer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01258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conv2d_2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47692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conv2d_3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02747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maxpool_1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maxpool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with stride = 2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4350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dropout_1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dropout with keep-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prob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= 0.5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2235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conv2d_4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192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with l2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regularizer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192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192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41560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conv2d_5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10788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conv2d_6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79965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maxpool_2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maxpool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with stride = 2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74746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dropout_2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dropout with keep-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prob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= 0.5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87026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conv2d_7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3x3 conv 192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 with l2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regularizer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1x1 conv 192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1x1 conv 10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ReLU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11462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conv2d_8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15532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conv2d_9</a:t>
                      </a:r>
                      <a:endParaRPr lang="zh-TW" altLang="en-US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01756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global_avgpool</a:t>
                      </a:r>
                      <a:endParaRPr lang="en-US" altLang="zh-TW" sz="16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global average pooling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5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64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 err="1">
                <a:solidFill>
                  <a:schemeClr val="bg1"/>
                </a:solidFill>
                <a:latin typeface="+mj-lt"/>
                <a:cs typeface="+mj-cs"/>
              </a:rPr>
              <a:t>Mlpconv</a:t>
            </a:r>
            <a:r>
              <a:rPr lang="zh-TW" altLang="en-US" sz="3200" kern="120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bg1"/>
                </a:solidFill>
                <a:latin typeface="+mj-lt"/>
                <a:cs typeface="+mj-cs"/>
              </a:rPr>
              <a:t>(</a:t>
            </a:r>
            <a:r>
              <a:rPr lang="en-US" altLang="zh-TW" sz="3200" dirty="0">
                <a:solidFill>
                  <a:schemeClr val="bg1"/>
                </a:solidFill>
              </a:rPr>
              <a:t>multilayer perceptron convolution</a:t>
            </a:r>
            <a:r>
              <a:rPr lang="en-US" altLang="zh-TW" sz="3200" kern="1200" dirty="0">
                <a:solidFill>
                  <a:schemeClr val="bg1"/>
                </a:solidFill>
                <a:latin typeface="+mj-lt"/>
                <a:cs typeface="+mj-cs"/>
              </a:rPr>
              <a:t>)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1358D4-20B2-4CA6-8FDE-7477201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conv</a:t>
            </a:r>
            <a:r>
              <a:rPr lang="zh-TW" altLang="en-US" dirty="0"/>
              <a:t> </a:t>
            </a:r>
            <a:r>
              <a:rPr lang="en-US" altLang="zh-TW" dirty="0"/>
              <a:t>layers</a:t>
            </a:r>
            <a:r>
              <a:rPr lang="zh-TW" altLang="en-US" dirty="0"/>
              <a:t> 中間加上多層的 </a:t>
            </a:r>
            <a:r>
              <a:rPr lang="en-US" altLang="zh-TW" dirty="0"/>
              <a:t>fully connected layers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實作上使用 </a:t>
            </a:r>
            <a:r>
              <a:rPr lang="en-US" altLang="zh-TW" dirty="0"/>
              <a:t>1x1</a:t>
            </a:r>
            <a:r>
              <a:rPr lang="zh-TW" altLang="en-US" dirty="0"/>
              <a:t> </a:t>
            </a:r>
            <a:r>
              <a:rPr lang="en-US" altLang="zh-TW" dirty="0"/>
              <a:t>conv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又稱 </a:t>
            </a:r>
            <a:r>
              <a:rPr lang="en-US" altLang="zh-TW" dirty="0"/>
              <a:t>cascaded cross-channel pooling, CCCP)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提高 </a:t>
            </a:r>
            <a:r>
              <a:rPr lang="en-US" altLang="zh-TW" dirty="0"/>
              <a:t>conv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r>
              <a:rPr lang="zh-TW" altLang="en-US" dirty="0"/>
              <a:t> 的非線性感知能力。</a:t>
            </a:r>
            <a:endParaRPr lang="en-US" altLang="zh-TW" dirty="0"/>
          </a:p>
        </p:txBody>
      </p:sp>
      <p:pic>
        <p:nvPicPr>
          <p:cNvPr id="7" name="圖片 6" descr="一張含有 地圖 的圖片&#10;&#10;描述是以高可信度產生">
            <a:extLst>
              <a:ext uri="{FF2B5EF4-FFF2-40B4-BE49-F238E27FC236}">
                <a16:creationId xmlns:a16="http://schemas.microsoft.com/office/drawing/2014/main" id="{22BFB67D-1EC0-42CB-81DA-235F0FAEA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36"/>
          <a:stretch/>
        </p:blipFill>
        <p:spPr>
          <a:xfrm>
            <a:off x="3821784" y="3280064"/>
            <a:ext cx="1676008" cy="1800000"/>
          </a:xfrm>
          <a:prstGeom prst="rect">
            <a:avLst/>
          </a:prstGeom>
        </p:spPr>
      </p:pic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AB9AE40-83E0-45EC-9414-F90849190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1"/>
          <a:stretch/>
        </p:blipFill>
        <p:spPr>
          <a:xfrm>
            <a:off x="2742519" y="5080064"/>
            <a:ext cx="6838950" cy="1534221"/>
          </a:xfrm>
          <a:prstGeom prst="rect">
            <a:avLst/>
          </a:prstGeom>
        </p:spPr>
      </p:pic>
      <p:pic>
        <p:nvPicPr>
          <p:cNvPr id="9" name="圖片 8" descr="一張含有 地圖 的圖片&#10;&#10;描述是以高可信度產生">
            <a:extLst>
              <a:ext uri="{FF2B5EF4-FFF2-40B4-BE49-F238E27FC236}">
                <a16:creationId xmlns:a16="http://schemas.microsoft.com/office/drawing/2014/main" id="{5CD499C0-3910-4480-BF0E-B0E827BC3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9"/>
          <a:stretch/>
        </p:blipFill>
        <p:spPr>
          <a:xfrm>
            <a:off x="6096000" y="3280064"/>
            <a:ext cx="2128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23BDBD-1252-4041-A34E-0051E3EC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+mj-lt"/>
                <a:cs typeface="+mj-cs"/>
              </a:rPr>
              <a:t>Global Average Pooling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1358D4-20B2-4CA6-8FDE-7477201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對整個</a:t>
            </a:r>
            <a:r>
              <a:rPr lang="en-US" altLang="zh-TW" dirty="0"/>
              <a:t> feature map </a:t>
            </a:r>
            <a:r>
              <a:rPr lang="zh-TW" altLang="en-US" dirty="0"/>
              <a:t>取平均值，直接作為</a:t>
            </a:r>
            <a:r>
              <a:rPr lang="en-US" altLang="zh-TW" dirty="0"/>
              <a:t>output layer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zh-TW" altLang="en-US" dirty="0"/>
              <a:t>取代 </a:t>
            </a:r>
            <a:r>
              <a:rPr lang="en-US" altLang="zh-TW" dirty="0"/>
              <a:t>fully connected layers </a:t>
            </a:r>
            <a:r>
              <a:rPr lang="zh-TW" altLang="en-US" dirty="0"/>
              <a:t>，大幅減少 </a:t>
            </a:r>
            <a:r>
              <a:rPr lang="en-US" altLang="zh-TW" dirty="0"/>
              <a:t>parameters 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3" name="圖片 12" descr="一張含有 文字 的圖片&#10;&#10;描述是以高可信度產生">
            <a:extLst>
              <a:ext uri="{FF2B5EF4-FFF2-40B4-BE49-F238E27FC236}">
                <a16:creationId xmlns:a16="http://schemas.microsoft.com/office/drawing/2014/main" id="{55EF93AF-97FB-4627-ACB9-FF69E460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82" y="2873114"/>
            <a:ext cx="9479635" cy="37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549</Words>
  <Application>Microsoft Office PowerPoint</Application>
  <PresentationFormat>寬螢幕</PresentationFormat>
  <Paragraphs>133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Calibri Light (標題)</vt:lpstr>
      <vt:lpstr>微軟正黑體</vt:lpstr>
      <vt:lpstr>新細明體</vt:lpstr>
      <vt:lpstr>Arial</vt:lpstr>
      <vt:lpstr>Calibri</vt:lpstr>
      <vt:lpstr>Calibri Light</vt:lpstr>
      <vt:lpstr>Office 佈景主題</vt:lpstr>
      <vt:lpstr>CIFAR 10 Classification by CNN - From 79% to 90% Accuracy </vt:lpstr>
      <vt:lpstr>優化 CNN 的方法</vt:lpstr>
      <vt:lpstr>先講結論</vt:lpstr>
      <vt:lpstr>Xavier Initialization</vt:lpstr>
      <vt:lpstr>PowerPoint 簡報</vt:lpstr>
      <vt:lpstr>Final CNN Architecture</vt:lpstr>
      <vt:lpstr>CNN Layers - NIN (Network in Network)</vt:lpstr>
      <vt:lpstr>Mlpconv (multilayer perceptron convolution)</vt:lpstr>
      <vt:lpstr>Global Average Pooling</vt:lpstr>
      <vt:lpstr>PowerPoint 簡報</vt:lpstr>
      <vt:lpstr>PowerPoint 簡報</vt:lpstr>
      <vt:lpstr>PowerPoint 簡報</vt:lpstr>
      <vt:lpstr>PowerPoint 簡報</vt:lpstr>
      <vt:lpstr>PowerPoint 簡報</vt:lpstr>
      <vt:lpstr>How to achieve 90% accuracy?</vt:lpstr>
      <vt:lpstr>Data Augmentation</vt:lpstr>
      <vt:lpstr>PowerPoint 簡報</vt:lpstr>
      <vt:lpstr>PowerPoint 簡報</vt:lpstr>
      <vt:lpstr>PowerPoint 簡報</vt:lpstr>
      <vt:lpstr>Final Testing Accuracy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 10 Classification by CNN - From 79% to 90%</dc:title>
  <dc:creator>吳旻昇</dc:creator>
  <cp:lastModifiedBy>吳旻昇</cp:lastModifiedBy>
  <cp:revision>58</cp:revision>
  <dcterms:created xsi:type="dcterms:W3CDTF">2018-04-24T11:14:27Z</dcterms:created>
  <dcterms:modified xsi:type="dcterms:W3CDTF">2018-04-27T14:32:46Z</dcterms:modified>
</cp:coreProperties>
</file>