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0" r:id="rId3"/>
    <p:sldId id="321" r:id="rId4"/>
    <p:sldId id="299" r:id="rId5"/>
    <p:sldId id="302" r:id="rId6"/>
    <p:sldId id="303" r:id="rId7"/>
    <p:sldId id="324" r:id="rId8"/>
    <p:sldId id="301" r:id="rId9"/>
    <p:sldId id="322" r:id="rId10"/>
    <p:sldId id="304" r:id="rId11"/>
    <p:sldId id="306" r:id="rId12"/>
    <p:sldId id="307" r:id="rId13"/>
    <p:sldId id="308" r:id="rId14"/>
    <p:sldId id="309" r:id="rId15"/>
    <p:sldId id="320" r:id="rId16"/>
    <p:sldId id="323" r:id="rId17"/>
    <p:sldId id="310" r:id="rId18"/>
    <p:sldId id="311" r:id="rId19"/>
    <p:sldId id="312" r:id="rId20"/>
    <p:sldId id="313" r:id="rId21"/>
    <p:sldId id="314" r:id="rId22"/>
    <p:sldId id="315" r:id="rId23"/>
    <p:sldId id="318" r:id="rId24"/>
    <p:sldId id="319" r:id="rId25"/>
    <p:sldId id="297" r:id="rId26"/>
    <p:sldId id="298" r:id="rId2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52637"/>
    <a:srgbClr val="0066FF"/>
    <a:srgbClr val="6699FF"/>
    <a:srgbClr val="E9C592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r2 score</c:v>
                </c:pt>
              </c:strCache>
            </c:strRef>
          </c:tx>
          <c:spPr>
            <a:solidFill>
              <a:srgbClr val="FF999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61D-4811-AD48-A2251D2EE10F}"/>
              </c:ext>
            </c:extLst>
          </c:dPt>
          <c:dPt>
            <c:idx val="1"/>
            <c:invertIfNegative val="0"/>
            <c:bubble3D val="0"/>
            <c:spPr>
              <a:solidFill>
                <a:srgbClr val="FF9999"/>
              </a:solidFill>
            </c:spPr>
            <c:extLst>
              <c:ext xmlns:c16="http://schemas.microsoft.com/office/drawing/2014/chart" uri="{C3380CC4-5D6E-409C-BE32-E72D297353CC}">
                <c16:uniqueId val="{00000001-A61D-4811-AD48-A2251D2EE10F}"/>
              </c:ext>
            </c:extLst>
          </c:dPt>
          <c:dPt>
            <c:idx val="2"/>
            <c:invertIfNegative val="0"/>
            <c:bubble3D val="0"/>
            <c:spPr>
              <a:solidFill>
                <a:srgbClr val="FF9999"/>
              </a:solidFill>
            </c:spPr>
            <c:extLst>
              <c:ext xmlns:c16="http://schemas.microsoft.com/office/drawing/2014/chart" uri="{C3380CC4-5D6E-409C-BE32-E72D297353CC}">
                <c16:uniqueId val="{00000002-A61D-4811-AD48-A2251D2EE10F}"/>
              </c:ext>
            </c:extLst>
          </c:dPt>
          <c:dPt>
            <c:idx val="3"/>
            <c:invertIfNegative val="0"/>
            <c:bubble3D val="0"/>
            <c:spPr>
              <a:solidFill>
                <a:srgbClr val="FF9999"/>
              </a:solidFill>
            </c:spPr>
            <c:extLst>
              <c:ext xmlns:c16="http://schemas.microsoft.com/office/drawing/2014/chart" uri="{C3380CC4-5D6E-409C-BE32-E72D297353CC}">
                <c16:uniqueId val="{00000003-A61D-4811-AD48-A2251D2EE10F}"/>
              </c:ext>
            </c:extLst>
          </c:dPt>
          <c:cat>
            <c:strRef>
              <c:f>Sheet1!$A$2:$A$25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0.93133392855290398</c:v>
                </c:pt>
                <c:pt idx="1">
                  <c:v>0.90075355187844597</c:v>
                </c:pt>
                <c:pt idx="2">
                  <c:v>0.92570065088550502</c:v>
                </c:pt>
                <c:pt idx="3">
                  <c:v>0.92751459899627298</c:v>
                </c:pt>
                <c:pt idx="4">
                  <c:v>0.92501567754488401</c:v>
                </c:pt>
                <c:pt idx="5">
                  <c:v>0.92114247095693202</c:v>
                </c:pt>
                <c:pt idx="6">
                  <c:v>0.892256924796761</c:v>
                </c:pt>
                <c:pt idx="7">
                  <c:v>0.91957061720598898</c:v>
                </c:pt>
                <c:pt idx="8">
                  <c:v>0.90854002144808299</c:v>
                </c:pt>
                <c:pt idx="9">
                  <c:v>0.91950934901360204</c:v>
                </c:pt>
                <c:pt idx="10">
                  <c:v>0.92653281680116595</c:v>
                </c:pt>
                <c:pt idx="11">
                  <c:v>0.92714424956258001</c:v>
                </c:pt>
                <c:pt idx="12">
                  <c:v>0.92535546524933099</c:v>
                </c:pt>
                <c:pt idx="13">
                  <c:v>0.92738958388405701</c:v>
                </c:pt>
                <c:pt idx="14">
                  <c:v>0.92233703194024397</c:v>
                </c:pt>
                <c:pt idx="15">
                  <c:v>0.92598322487432505</c:v>
                </c:pt>
                <c:pt idx="16">
                  <c:v>0.91754191098294402</c:v>
                </c:pt>
                <c:pt idx="17">
                  <c:v>0.91945758188966598</c:v>
                </c:pt>
                <c:pt idx="18">
                  <c:v>0.92078568352355905</c:v>
                </c:pt>
                <c:pt idx="19">
                  <c:v>0.92313946869078201</c:v>
                </c:pt>
                <c:pt idx="20">
                  <c:v>0.89811109728606497</c:v>
                </c:pt>
                <c:pt idx="21">
                  <c:v>0.90390999472899902</c:v>
                </c:pt>
                <c:pt idx="22">
                  <c:v>0.91659601125857004</c:v>
                </c:pt>
                <c:pt idx="23">
                  <c:v>0.925880766391461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1D-4811-AD48-A2251D2EE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2887792"/>
        <c:axId val="1"/>
      </c:barChart>
      <c:catAx>
        <c:axId val="1332887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id</a:t>
                </a:r>
                <a:endParaRPr lang="ko-KR" altLang="en-US" dirty="0">
                  <a:solidFill>
                    <a:schemeClr val="bg1"/>
                  </a:solidFill>
                </a:endParaRPr>
              </a:p>
            </c:rich>
          </c:tx>
          <c:overlay val="0"/>
        </c:title>
        <c:numFmt formatCode="g/&quot;표&quot;&quot;준&quot;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199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solidFill>
                      <a:schemeClr val="bg1"/>
                    </a:solidFill>
                  </a:rPr>
                  <a:t>R2</a:t>
                </a:r>
                <a:r>
                  <a:rPr lang="en-US" altLang="ko-KR" baseline="0" dirty="0">
                    <a:solidFill>
                      <a:schemeClr val="bg1"/>
                    </a:solidFill>
                  </a:rPr>
                  <a:t> score</a:t>
                </a:r>
                <a:endParaRPr lang="ko-KR" altLang="en-US" dirty="0">
                  <a:solidFill>
                    <a:schemeClr val="bg1"/>
                  </a:solidFill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199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ko-KR"/>
          </a:p>
        </c:txPr>
        <c:crossAx val="1332887792"/>
        <c:crosses val="autoZero"/>
        <c:crossBetween val="between"/>
      </c:valAx>
      <c:spPr>
        <a:noFill/>
        <a:ln w="25372">
          <a:noFill/>
        </a:ln>
      </c:spPr>
    </c:plotArea>
    <c:plotVisOnly val="1"/>
    <c:dispBlanksAs val="gap"/>
    <c:showDLblsOverMax val="0"/>
  </c:chart>
  <c:txPr>
    <a:bodyPr/>
    <a:lstStyle/>
    <a:p>
      <a:pPr>
        <a:defRPr sz="1798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F66C6-D439-4C78-B9F5-C3343E05B08E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3536E64C-8E93-48C1-8225-10068EB186B1}">
      <dgm:prSet phldrT="[텍스트]" custT="1"/>
      <dgm:spPr>
        <a:solidFill>
          <a:srgbClr val="BB7243"/>
        </a:solidFill>
      </dgm:spPr>
      <dgm:t>
        <a:bodyPr/>
        <a:lstStyle/>
        <a:p>
          <a:pPr latinLnBrk="1"/>
          <a:r>
            <a:rPr lang="ko-KR" altLang="en-US" sz="1800" b="1" dirty="0">
              <a:latin typeface="+mj-ea"/>
              <a:ea typeface="+mj-ea"/>
            </a:rPr>
            <a:t>이상치 제거</a:t>
          </a:r>
        </a:p>
      </dgm:t>
    </dgm:pt>
    <dgm:pt modelId="{C7547374-38FB-44F6-BD91-4F0C2B00E625}" type="par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6E43EBB0-374E-4645-980F-CD5C74A2D115}" type="sib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142B39F8-1B53-4E4C-9186-479126A12C7F}">
      <dgm:prSet phldrT="[텍스트]" custT="1"/>
      <dgm:spPr>
        <a:solidFill>
          <a:srgbClr val="506270"/>
        </a:solidFill>
      </dgm:spPr>
      <dgm:t>
        <a:bodyPr/>
        <a:lstStyle/>
        <a:p>
          <a:pPr latinLnBrk="1"/>
          <a:r>
            <a:rPr lang="ko-KR" altLang="en-US" sz="1800" b="1" i="0" dirty="0" err="1"/>
            <a:t>결측치</a:t>
          </a:r>
          <a:r>
            <a:rPr lang="ko-KR" altLang="en-US" sz="1800" b="1" i="0" dirty="0"/>
            <a:t> 처리</a:t>
          </a:r>
          <a:endParaRPr lang="ko-KR" altLang="en-US" sz="1800" b="1" dirty="0">
            <a:latin typeface="+mj-ea"/>
            <a:ea typeface="+mj-ea"/>
          </a:endParaRPr>
        </a:p>
      </dgm:t>
    </dgm:pt>
    <dgm:pt modelId="{EAD8243C-C298-4AB4-9213-CFADB00532DC}" type="par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617C53F4-18EB-450C-8BB7-22821D61A706}" type="sib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47101E64-E427-4614-8A3A-9DE3FAE40EA4}">
      <dgm:prSet phldrT="[텍스트]" custT="1"/>
      <dgm:spPr>
        <a:solidFill>
          <a:srgbClr val="952637"/>
        </a:solidFill>
      </dgm:spPr>
      <dgm:t>
        <a:bodyPr/>
        <a:lstStyle/>
        <a:p>
          <a:pPr latinLnBrk="1"/>
          <a:r>
            <a:rPr lang="ko-KR" altLang="en-US" sz="1800" b="1" dirty="0">
              <a:latin typeface="+mj-ea"/>
              <a:ea typeface="+mj-ea"/>
            </a:rPr>
            <a:t>데이터 병합</a:t>
          </a:r>
        </a:p>
      </dgm:t>
    </dgm:pt>
    <dgm:pt modelId="{70BB8ACA-F078-43FF-A2CF-2FEB6F258985}" type="par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B8C128CA-7C75-45BA-A3FE-A30242ACFF41}" type="sib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2744A359-5D93-4228-AD81-76129832CAD6}" type="pres">
      <dgm:prSet presAssocID="{40BF66C6-D439-4C78-B9F5-C3343E05B08E}" presName="CompostProcess" presStyleCnt="0">
        <dgm:presLayoutVars>
          <dgm:dir/>
          <dgm:resizeHandles val="exact"/>
        </dgm:presLayoutVars>
      </dgm:prSet>
      <dgm:spPr/>
    </dgm:pt>
    <dgm:pt modelId="{87802FEE-CC42-45F7-9CF4-26370BE78153}" type="pres">
      <dgm:prSet presAssocID="{40BF66C6-D439-4C78-B9F5-C3343E05B08E}" presName="arrow" presStyleLbl="bgShp" presStyleIdx="0" presStyleCnt="1"/>
      <dgm:spPr>
        <a:solidFill>
          <a:srgbClr val="E9C592"/>
        </a:solidFill>
      </dgm:spPr>
    </dgm:pt>
    <dgm:pt modelId="{DFD057A1-909D-440C-8D28-C3F15860409B}" type="pres">
      <dgm:prSet presAssocID="{40BF66C6-D439-4C78-B9F5-C3343E05B08E}" presName="linearProcess" presStyleCnt="0"/>
      <dgm:spPr/>
    </dgm:pt>
    <dgm:pt modelId="{B4FA1658-3A45-4105-841A-5253F1E49BFF}" type="pres">
      <dgm:prSet presAssocID="{47101E64-E427-4614-8A3A-9DE3FAE40EA4}" presName="textNode" presStyleLbl="node1" presStyleIdx="0" presStyleCnt="3">
        <dgm:presLayoutVars>
          <dgm:bulletEnabled val="1"/>
        </dgm:presLayoutVars>
      </dgm:prSet>
      <dgm:spPr/>
    </dgm:pt>
    <dgm:pt modelId="{346ED477-264F-48A5-989F-D22B6716ADD9}" type="pres">
      <dgm:prSet presAssocID="{B8C128CA-7C75-45BA-A3FE-A30242ACFF41}" presName="sibTrans" presStyleCnt="0"/>
      <dgm:spPr/>
    </dgm:pt>
    <dgm:pt modelId="{6FD52ED5-81F8-4306-A0D5-283E633115E8}" type="pres">
      <dgm:prSet presAssocID="{3536E64C-8E93-48C1-8225-10068EB186B1}" presName="textNode" presStyleLbl="node1" presStyleIdx="1" presStyleCnt="3">
        <dgm:presLayoutVars>
          <dgm:bulletEnabled val="1"/>
        </dgm:presLayoutVars>
      </dgm:prSet>
      <dgm:spPr/>
    </dgm:pt>
    <dgm:pt modelId="{2D19AE26-A896-4251-9577-8082AD460B63}" type="pres">
      <dgm:prSet presAssocID="{6E43EBB0-374E-4645-980F-CD5C74A2D115}" presName="sibTrans" presStyleCnt="0"/>
      <dgm:spPr/>
    </dgm:pt>
    <dgm:pt modelId="{C84F2133-E25C-4A58-A20D-AB0324242653}" type="pres">
      <dgm:prSet presAssocID="{142B39F8-1B53-4E4C-9186-479126A12C7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BB5331C-5F5E-4968-88EE-DE929CC7E11B}" srcId="{40BF66C6-D439-4C78-B9F5-C3343E05B08E}" destId="{3536E64C-8E93-48C1-8225-10068EB186B1}" srcOrd="1" destOrd="0" parTransId="{C7547374-38FB-44F6-BD91-4F0C2B00E625}" sibTransId="{6E43EBB0-374E-4645-980F-CD5C74A2D115}"/>
    <dgm:cxn modelId="{FA421A2C-F68A-4CA6-9351-F8DAC653B003}" type="presOf" srcId="{3536E64C-8E93-48C1-8225-10068EB186B1}" destId="{6FD52ED5-81F8-4306-A0D5-283E633115E8}" srcOrd="0" destOrd="0" presId="urn:microsoft.com/office/officeart/2005/8/layout/hProcess9"/>
    <dgm:cxn modelId="{05C7C86E-6C36-44FA-9F15-ED28D5CE27CC}" srcId="{40BF66C6-D439-4C78-B9F5-C3343E05B08E}" destId="{142B39F8-1B53-4E4C-9186-479126A12C7F}" srcOrd="2" destOrd="0" parTransId="{EAD8243C-C298-4AB4-9213-CFADB00532DC}" sibTransId="{617C53F4-18EB-450C-8BB7-22821D61A706}"/>
    <dgm:cxn modelId="{92FF7B81-5451-4F18-8F96-81DA9C3B15B8}" type="presOf" srcId="{142B39F8-1B53-4E4C-9186-479126A12C7F}" destId="{C84F2133-E25C-4A58-A20D-AB0324242653}" srcOrd="0" destOrd="0" presId="urn:microsoft.com/office/officeart/2005/8/layout/hProcess9"/>
    <dgm:cxn modelId="{75CFAE9B-0075-4D53-A9B7-FEEE4B107AAD}" srcId="{40BF66C6-D439-4C78-B9F5-C3343E05B08E}" destId="{47101E64-E427-4614-8A3A-9DE3FAE40EA4}" srcOrd="0" destOrd="0" parTransId="{70BB8ACA-F078-43FF-A2CF-2FEB6F258985}" sibTransId="{B8C128CA-7C75-45BA-A3FE-A30242ACFF41}"/>
    <dgm:cxn modelId="{5F5FF39C-728C-40B9-8313-26E78503B307}" type="presOf" srcId="{47101E64-E427-4614-8A3A-9DE3FAE40EA4}" destId="{B4FA1658-3A45-4105-841A-5253F1E49BFF}" srcOrd="0" destOrd="0" presId="urn:microsoft.com/office/officeart/2005/8/layout/hProcess9"/>
    <dgm:cxn modelId="{ED0725F4-3358-4873-94E3-CEED6F1EC922}" type="presOf" srcId="{40BF66C6-D439-4C78-B9F5-C3343E05B08E}" destId="{2744A359-5D93-4228-AD81-76129832CAD6}" srcOrd="0" destOrd="0" presId="urn:microsoft.com/office/officeart/2005/8/layout/hProcess9"/>
    <dgm:cxn modelId="{CBF2399C-A4A8-4ECC-A38B-9E26788F38BC}" type="presParOf" srcId="{2744A359-5D93-4228-AD81-76129832CAD6}" destId="{87802FEE-CC42-45F7-9CF4-26370BE78153}" srcOrd="0" destOrd="0" presId="urn:microsoft.com/office/officeart/2005/8/layout/hProcess9"/>
    <dgm:cxn modelId="{A508F816-4F2E-4CAD-98B9-4F8CF0486842}" type="presParOf" srcId="{2744A359-5D93-4228-AD81-76129832CAD6}" destId="{DFD057A1-909D-440C-8D28-C3F15860409B}" srcOrd="1" destOrd="0" presId="urn:microsoft.com/office/officeart/2005/8/layout/hProcess9"/>
    <dgm:cxn modelId="{368B005D-B012-414A-9987-E7175BD608B9}" type="presParOf" srcId="{DFD057A1-909D-440C-8D28-C3F15860409B}" destId="{B4FA1658-3A45-4105-841A-5253F1E49BFF}" srcOrd="0" destOrd="0" presId="urn:microsoft.com/office/officeart/2005/8/layout/hProcess9"/>
    <dgm:cxn modelId="{CEE8587A-F873-427D-9F88-74CEBBA6E9ED}" type="presParOf" srcId="{DFD057A1-909D-440C-8D28-C3F15860409B}" destId="{346ED477-264F-48A5-989F-D22B6716ADD9}" srcOrd="1" destOrd="0" presId="urn:microsoft.com/office/officeart/2005/8/layout/hProcess9"/>
    <dgm:cxn modelId="{9558D1F1-3FAC-4CA0-9C13-477F0F8D93C0}" type="presParOf" srcId="{DFD057A1-909D-440C-8D28-C3F15860409B}" destId="{6FD52ED5-81F8-4306-A0D5-283E633115E8}" srcOrd="2" destOrd="0" presId="urn:microsoft.com/office/officeart/2005/8/layout/hProcess9"/>
    <dgm:cxn modelId="{205A2B92-17CB-4165-9156-1E9BE3604FB1}" type="presParOf" srcId="{DFD057A1-909D-440C-8D28-C3F15860409B}" destId="{2D19AE26-A896-4251-9577-8082AD460B63}" srcOrd="3" destOrd="0" presId="urn:microsoft.com/office/officeart/2005/8/layout/hProcess9"/>
    <dgm:cxn modelId="{E34140E6-D71D-483B-A8A0-92E1644A2258}" type="presParOf" srcId="{DFD057A1-909D-440C-8D28-C3F15860409B}" destId="{C84F2133-E25C-4A58-A20D-AB03242426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F66C6-D439-4C78-B9F5-C3343E05B08E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3536E64C-8E93-48C1-8225-10068EB186B1}">
      <dgm:prSet phldrT="[텍스트]" custT="1"/>
      <dgm:spPr>
        <a:solidFill>
          <a:srgbClr val="BB7243"/>
        </a:solidFill>
      </dgm:spPr>
      <dgm:t>
        <a:bodyPr/>
        <a:lstStyle/>
        <a:p>
          <a:pPr latinLnBrk="1"/>
          <a:r>
            <a:rPr lang="ko-KR" altLang="en-US" sz="1800" b="1" dirty="0">
              <a:latin typeface="+mj-ea"/>
              <a:ea typeface="+mj-ea"/>
            </a:rPr>
            <a:t>이상치 제거</a:t>
          </a:r>
        </a:p>
      </dgm:t>
    </dgm:pt>
    <dgm:pt modelId="{C7547374-38FB-44F6-BD91-4F0C2B00E625}" type="par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6E43EBB0-374E-4645-980F-CD5C74A2D115}" type="sib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142B39F8-1B53-4E4C-9186-479126A12C7F}">
      <dgm:prSet phldrT="[텍스트]" custT="1"/>
      <dgm:spPr>
        <a:solidFill>
          <a:srgbClr val="506270"/>
        </a:solidFill>
      </dgm:spPr>
      <dgm:t>
        <a:bodyPr/>
        <a:lstStyle/>
        <a:p>
          <a:pPr latinLnBrk="1"/>
          <a:r>
            <a:rPr lang="ko-KR" altLang="en-US" sz="1800" b="1" i="0" dirty="0" err="1"/>
            <a:t>결측치</a:t>
          </a:r>
          <a:r>
            <a:rPr lang="ko-KR" altLang="en-US" sz="1800" b="1" i="0" dirty="0"/>
            <a:t> 처리</a:t>
          </a:r>
          <a:endParaRPr lang="ko-KR" altLang="en-US" sz="1800" b="1" dirty="0">
            <a:latin typeface="+mj-ea"/>
            <a:ea typeface="+mj-ea"/>
          </a:endParaRPr>
        </a:p>
      </dgm:t>
    </dgm:pt>
    <dgm:pt modelId="{EAD8243C-C298-4AB4-9213-CFADB00532DC}" type="par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617C53F4-18EB-450C-8BB7-22821D61A706}" type="sib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47101E64-E427-4614-8A3A-9DE3FAE40EA4}">
      <dgm:prSet phldrT="[텍스트]" custT="1"/>
      <dgm:spPr>
        <a:solidFill>
          <a:srgbClr val="952637"/>
        </a:solidFill>
      </dgm:spPr>
      <dgm:t>
        <a:bodyPr/>
        <a:lstStyle/>
        <a:p>
          <a:pPr latinLnBrk="1"/>
          <a:r>
            <a:rPr lang="ko-KR" altLang="en-US" sz="1800" b="1" dirty="0">
              <a:latin typeface="+mj-ea"/>
              <a:ea typeface="+mj-ea"/>
            </a:rPr>
            <a:t>데이터 병합</a:t>
          </a:r>
        </a:p>
      </dgm:t>
    </dgm:pt>
    <dgm:pt modelId="{70BB8ACA-F078-43FF-A2CF-2FEB6F258985}" type="par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B8C128CA-7C75-45BA-A3FE-A30242ACFF41}" type="sib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2744A359-5D93-4228-AD81-76129832CAD6}" type="pres">
      <dgm:prSet presAssocID="{40BF66C6-D439-4C78-B9F5-C3343E05B08E}" presName="CompostProcess" presStyleCnt="0">
        <dgm:presLayoutVars>
          <dgm:dir/>
          <dgm:resizeHandles val="exact"/>
        </dgm:presLayoutVars>
      </dgm:prSet>
      <dgm:spPr/>
    </dgm:pt>
    <dgm:pt modelId="{87802FEE-CC42-45F7-9CF4-26370BE78153}" type="pres">
      <dgm:prSet presAssocID="{40BF66C6-D439-4C78-B9F5-C3343E05B08E}" presName="arrow" presStyleLbl="bgShp" presStyleIdx="0" presStyleCnt="1"/>
      <dgm:spPr>
        <a:solidFill>
          <a:srgbClr val="E9C592"/>
        </a:solidFill>
      </dgm:spPr>
    </dgm:pt>
    <dgm:pt modelId="{DFD057A1-909D-440C-8D28-C3F15860409B}" type="pres">
      <dgm:prSet presAssocID="{40BF66C6-D439-4C78-B9F5-C3343E05B08E}" presName="linearProcess" presStyleCnt="0"/>
      <dgm:spPr/>
    </dgm:pt>
    <dgm:pt modelId="{B4FA1658-3A45-4105-841A-5253F1E49BFF}" type="pres">
      <dgm:prSet presAssocID="{47101E64-E427-4614-8A3A-9DE3FAE40EA4}" presName="textNode" presStyleLbl="node1" presStyleIdx="0" presStyleCnt="3">
        <dgm:presLayoutVars>
          <dgm:bulletEnabled val="1"/>
        </dgm:presLayoutVars>
      </dgm:prSet>
      <dgm:spPr/>
    </dgm:pt>
    <dgm:pt modelId="{346ED477-264F-48A5-989F-D22B6716ADD9}" type="pres">
      <dgm:prSet presAssocID="{B8C128CA-7C75-45BA-A3FE-A30242ACFF41}" presName="sibTrans" presStyleCnt="0"/>
      <dgm:spPr/>
    </dgm:pt>
    <dgm:pt modelId="{6FD52ED5-81F8-4306-A0D5-283E633115E8}" type="pres">
      <dgm:prSet presAssocID="{3536E64C-8E93-48C1-8225-10068EB186B1}" presName="textNode" presStyleLbl="node1" presStyleIdx="1" presStyleCnt="3">
        <dgm:presLayoutVars>
          <dgm:bulletEnabled val="1"/>
        </dgm:presLayoutVars>
      </dgm:prSet>
      <dgm:spPr/>
    </dgm:pt>
    <dgm:pt modelId="{2D19AE26-A896-4251-9577-8082AD460B63}" type="pres">
      <dgm:prSet presAssocID="{6E43EBB0-374E-4645-980F-CD5C74A2D115}" presName="sibTrans" presStyleCnt="0"/>
      <dgm:spPr/>
    </dgm:pt>
    <dgm:pt modelId="{C84F2133-E25C-4A58-A20D-AB0324242653}" type="pres">
      <dgm:prSet presAssocID="{142B39F8-1B53-4E4C-9186-479126A12C7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BB5331C-5F5E-4968-88EE-DE929CC7E11B}" srcId="{40BF66C6-D439-4C78-B9F5-C3343E05B08E}" destId="{3536E64C-8E93-48C1-8225-10068EB186B1}" srcOrd="1" destOrd="0" parTransId="{C7547374-38FB-44F6-BD91-4F0C2B00E625}" sibTransId="{6E43EBB0-374E-4645-980F-CD5C74A2D115}"/>
    <dgm:cxn modelId="{FA421A2C-F68A-4CA6-9351-F8DAC653B003}" type="presOf" srcId="{3536E64C-8E93-48C1-8225-10068EB186B1}" destId="{6FD52ED5-81F8-4306-A0D5-283E633115E8}" srcOrd="0" destOrd="0" presId="urn:microsoft.com/office/officeart/2005/8/layout/hProcess9"/>
    <dgm:cxn modelId="{05C7C86E-6C36-44FA-9F15-ED28D5CE27CC}" srcId="{40BF66C6-D439-4C78-B9F5-C3343E05B08E}" destId="{142B39F8-1B53-4E4C-9186-479126A12C7F}" srcOrd="2" destOrd="0" parTransId="{EAD8243C-C298-4AB4-9213-CFADB00532DC}" sibTransId="{617C53F4-18EB-450C-8BB7-22821D61A706}"/>
    <dgm:cxn modelId="{92FF7B81-5451-4F18-8F96-81DA9C3B15B8}" type="presOf" srcId="{142B39F8-1B53-4E4C-9186-479126A12C7F}" destId="{C84F2133-E25C-4A58-A20D-AB0324242653}" srcOrd="0" destOrd="0" presId="urn:microsoft.com/office/officeart/2005/8/layout/hProcess9"/>
    <dgm:cxn modelId="{75CFAE9B-0075-4D53-A9B7-FEEE4B107AAD}" srcId="{40BF66C6-D439-4C78-B9F5-C3343E05B08E}" destId="{47101E64-E427-4614-8A3A-9DE3FAE40EA4}" srcOrd="0" destOrd="0" parTransId="{70BB8ACA-F078-43FF-A2CF-2FEB6F258985}" sibTransId="{B8C128CA-7C75-45BA-A3FE-A30242ACFF41}"/>
    <dgm:cxn modelId="{5F5FF39C-728C-40B9-8313-26E78503B307}" type="presOf" srcId="{47101E64-E427-4614-8A3A-9DE3FAE40EA4}" destId="{B4FA1658-3A45-4105-841A-5253F1E49BFF}" srcOrd="0" destOrd="0" presId="urn:microsoft.com/office/officeart/2005/8/layout/hProcess9"/>
    <dgm:cxn modelId="{ED0725F4-3358-4873-94E3-CEED6F1EC922}" type="presOf" srcId="{40BF66C6-D439-4C78-B9F5-C3343E05B08E}" destId="{2744A359-5D93-4228-AD81-76129832CAD6}" srcOrd="0" destOrd="0" presId="urn:microsoft.com/office/officeart/2005/8/layout/hProcess9"/>
    <dgm:cxn modelId="{CBF2399C-A4A8-4ECC-A38B-9E26788F38BC}" type="presParOf" srcId="{2744A359-5D93-4228-AD81-76129832CAD6}" destId="{87802FEE-CC42-45F7-9CF4-26370BE78153}" srcOrd="0" destOrd="0" presId="urn:microsoft.com/office/officeart/2005/8/layout/hProcess9"/>
    <dgm:cxn modelId="{A508F816-4F2E-4CAD-98B9-4F8CF0486842}" type="presParOf" srcId="{2744A359-5D93-4228-AD81-76129832CAD6}" destId="{DFD057A1-909D-440C-8D28-C3F15860409B}" srcOrd="1" destOrd="0" presId="urn:microsoft.com/office/officeart/2005/8/layout/hProcess9"/>
    <dgm:cxn modelId="{368B005D-B012-414A-9987-E7175BD608B9}" type="presParOf" srcId="{DFD057A1-909D-440C-8D28-C3F15860409B}" destId="{B4FA1658-3A45-4105-841A-5253F1E49BFF}" srcOrd="0" destOrd="0" presId="urn:microsoft.com/office/officeart/2005/8/layout/hProcess9"/>
    <dgm:cxn modelId="{CEE8587A-F873-427D-9F88-74CEBBA6E9ED}" type="presParOf" srcId="{DFD057A1-909D-440C-8D28-C3F15860409B}" destId="{346ED477-264F-48A5-989F-D22B6716ADD9}" srcOrd="1" destOrd="0" presId="urn:microsoft.com/office/officeart/2005/8/layout/hProcess9"/>
    <dgm:cxn modelId="{9558D1F1-3FAC-4CA0-9C13-477F0F8D93C0}" type="presParOf" srcId="{DFD057A1-909D-440C-8D28-C3F15860409B}" destId="{6FD52ED5-81F8-4306-A0D5-283E633115E8}" srcOrd="2" destOrd="0" presId="urn:microsoft.com/office/officeart/2005/8/layout/hProcess9"/>
    <dgm:cxn modelId="{205A2B92-17CB-4165-9156-1E9BE3604FB1}" type="presParOf" srcId="{DFD057A1-909D-440C-8D28-C3F15860409B}" destId="{2D19AE26-A896-4251-9577-8082AD460B63}" srcOrd="3" destOrd="0" presId="urn:microsoft.com/office/officeart/2005/8/layout/hProcess9"/>
    <dgm:cxn modelId="{E34140E6-D71D-483B-A8A0-92E1644A2258}" type="presParOf" srcId="{DFD057A1-909D-440C-8D28-C3F15860409B}" destId="{C84F2133-E25C-4A58-A20D-AB03242426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F66C6-D439-4C78-B9F5-C3343E05B08E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3536E64C-8E93-48C1-8225-10068EB186B1}">
      <dgm:prSet phldrT="[텍스트]" custT="1"/>
      <dgm:spPr>
        <a:solidFill>
          <a:srgbClr val="BB7243"/>
        </a:solidFill>
      </dgm:spPr>
      <dgm:t>
        <a:bodyPr/>
        <a:lstStyle/>
        <a:p>
          <a:pPr latinLnBrk="1"/>
          <a:r>
            <a:rPr lang="ko-KR" altLang="en-US" sz="1800" b="1" dirty="0">
              <a:latin typeface="+mj-ea"/>
              <a:ea typeface="+mj-ea"/>
            </a:rPr>
            <a:t>이상치 제거</a:t>
          </a:r>
        </a:p>
      </dgm:t>
    </dgm:pt>
    <dgm:pt modelId="{C7547374-38FB-44F6-BD91-4F0C2B00E625}" type="par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6E43EBB0-374E-4645-980F-CD5C74A2D115}" type="sib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142B39F8-1B53-4E4C-9186-479126A12C7F}">
      <dgm:prSet phldrT="[텍스트]" custT="1"/>
      <dgm:spPr>
        <a:solidFill>
          <a:srgbClr val="506270"/>
        </a:solidFill>
      </dgm:spPr>
      <dgm:t>
        <a:bodyPr/>
        <a:lstStyle/>
        <a:p>
          <a:pPr latinLnBrk="1"/>
          <a:r>
            <a:rPr lang="ko-KR" altLang="en-US" sz="1800" b="1" i="0" dirty="0" err="1"/>
            <a:t>결측치</a:t>
          </a:r>
          <a:r>
            <a:rPr lang="ko-KR" altLang="en-US" sz="1800" b="1" i="0" dirty="0"/>
            <a:t> 처리</a:t>
          </a:r>
          <a:endParaRPr lang="ko-KR" altLang="en-US" sz="1800" b="1" dirty="0">
            <a:latin typeface="+mj-ea"/>
            <a:ea typeface="+mj-ea"/>
          </a:endParaRPr>
        </a:p>
      </dgm:t>
    </dgm:pt>
    <dgm:pt modelId="{EAD8243C-C298-4AB4-9213-CFADB00532DC}" type="par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617C53F4-18EB-450C-8BB7-22821D61A706}" type="sib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47101E64-E427-4614-8A3A-9DE3FAE40EA4}">
      <dgm:prSet phldrT="[텍스트]" custT="1"/>
      <dgm:spPr>
        <a:solidFill>
          <a:srgbClr val="952637"/>
        </a:solidFill>
      </dgm:spPr>
      <dgm:t>
        <a:bodyPr/>
        <a:lstStyle/>
        <a:p>
          <a:pPr latinLnBrk="1"/>
          <a:r>
            <a:rPr lang="ko-KR" altLang="en-US" sz="1800" b="1" dirty="0">
              <a:latin typeface="+mj-ea"/>
              <a:ea typeface="+mj-ea"/>
            </a:rPr>
            <a:t>데이터 병합</a:t>
          </a:r>
        </a:p>
      </dgm:t>
    </dgm:pt>
    <dgm:pt modelId="{70BB8ACA-F078-43FF-A2CF-2FEB6F258985}" type="par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B8C128CA-7C75-45BA-A3FE-A30242ACFF41}" type="sib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2744A359-5D93-4228-AD81-76129832CAD6}" type="pres">
      <dgm:prSet presAssocID="{40BF66C6-D439-4C78-B9F5-C3343E05B08E}" presName="CompostProcess" presStyleCnt="0">
        <dgm:presLayoutVars>
          <dgm:dir/>
          <dgm:resizeHandles val="exact"/>
        </dgm:presLayoutVars>
      </dgm:prSet>
      <dgm:spPr/>
    </dgm:pt>
    <dgm:pt modelId="{87802FEE-CC42-45F7-9CF4-26370BE78153}" type="pres">
      <dgm:prSet presAssocID="{40BF66C6-D439-4C78-B9F5-C3343E05B08E}" presName="arrow" presStyleLbl="bgShp" presStyleIdx="0" presStyleCnt="1"/>
      <dgm:spPr>
        <a:solidFill>
          <a:srgbClr val="E9C592"/>
        </a:solidFill>
      </dgm:spPr>
    </dgm:pt>
    <dgm:pt modelId="{DFD057A1-909D-440C-8D28-C3F15860409B}" type="pres">
      <dgm:prSet presAssocID="{40BF66C6-D439-4C78-B9F5-C3343E05B08E}" presName="linearProcess" presStyleCnt="0"/>
      <dgm:spPr/>
    </dgm:pt>
    <dgm:pt modelId="{B4FA1658-3A45-4105-841A-5253F1E49BFF}" type="pres">
      <dgm:prSet presAssocID="{47101E64-E427-4614-8A3A-9DE3FAE40EA4}" presName="textNode" presStyleLbl="node1" presStyleIdx="0" presStyleCnt="3">
        <dgm:presLayoutVars>
          <dgm:bulletEnabled val="1"/>
        </dgm:presLayoutVars>
      </dgm:prSet>
      <dgm:spPr/>
    </dgm:pt>
    <dgm:pt modelId="{346ED477-264F-48A5-989F-D22B6716ADD9}" type="pres">
      <dgm:prSet presAssocID="{B8C128CA-7C75-45BA-A3FE-A30242ACFF41}" presName="sibTrans" presStyleCnt="0"/>
      <dgm:spPr/>
    </dgm:pt>
    <dgm:pt modelId="{6FD52ED5-81F8-4306-A0D5-283E633115E8}" type="pres">
      <dgm:prSet presAssocID="{3536E64C-8E93-48C1-8225-10068EB186B1}" presName="textNode" presStyleLbl="node1" presStyleIdx="1" presStyleCnt="3">
        <dgm:presLayoutVars>
          <dgm:bulletEnabled val="1"/>
        </dgm:presLayoutVars>
      </dgm:prSet>
      <dgm:spPr/>
    </dgm:pt>
    <dgm:pt modelId="{2D19AE26-A896-4251-9577-8082AD460B63}" type="pres">
      <dgm:prSet presAssocID="{6E43EBB0-374E-4645-980F-CD5C74A2D115}" presName="sibTrans" presStyleCnt="0"/>
      <dgm:spPr/>
    </dgm:pt>
    <dgm:pt modelId="{C84F2133-E25C-4A58-A20D-AB0324242653}" type="pres">
      <dgm:prSet presAssocID="{142B39F8-1B53-4E4C-9186-479126A12C7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BB5331C-5F5E-4968-88EE-DE929CC7E11B}" srcId="{40BF66C6-D439-4C78-B9F5-C3343E05B08E}" destId="{3536E64C-8E93-48C1-8225-10068EB186B1}" srcOrd="1" destOrd="0" parTransId="{C7547374-38FB-44F6-BD91-4F0C2B00E625}" sibTransId="{6E43EBB0-374E-4645-980F-CD5C74A2D115}"/>
    <dgm:cxn modelId="{FA421A2C-F68A-4CA6-9351-F8DAC653B003}" type="presOf" srcId="{3536E64C-8E93-48C1-8225-10068EB186B1}" destId="{6FD52ED5-81F8-4306-A0D5-283E633115E8}" srcOrd="0" destOrd="0" presId="urn:microsoft.com/office/officeart/2005/8/layout/hProcess9"/>
    <dgm:cxn modelId="{05C7C86E-6C36-44FA-9F15-ED28D5CE27CC}" srcId="{40BF66C6-D439-4C78-B9F5-C3343E05B08E}" destId="{142B39F8-1B53-4E4C-9186-479126A12C7F}" srcOrd="2" destOrd="0" parTransId="{EAD8243C-C298-4AB4-9213-CFADB00532DC}" sibTransId="{617C53F4-18EB-450C-8BB7-22821D61A706}"/>
    <dgm:cxn modelId="{92FF7B81-5451-4F18-8F96-81DA9C3B15B8}" type="presOf" srcId="{142B39F8-1B53-4E4C-9186-479126A12C7F}" destId="{C84F2133-E25C-4A58-A20D-AB0324242653}" srcOrd="0" destOrd="0" presId="urn:microsoft.com/office/officeart/2005/8/layout/hProcess9"/>
    <dgm:cxn modelId="{75CFAE9B-0075-4D53-A9B7-FEEE4B107AAD}" srcId="{40BF66C6-D439-4C78-B9F5-C3343E05B08E}" destId="{47101E64-E427-4614-8A3A-9DE3FAE40EA4}" srcOrd="0" destOrd="0" parTransId="{70BB8ACA-F078-43FF-A2CF-2FEB6F258985}" sibTransId="{B8C128CA-7C75-45BA-A3FE-A30242ACFF41}"/>
    <dgm:cxn modelId="{5F5FF39C-728C-40B9-8313-26E78503B307}" type="presOf" srcId="{47101E64-E427-4614-8A3A-9DE3FAE40EA4}" destId="{B4FA1658-3A45-4105-841A-5253F1E49BFF}" srcOrd="0" destOrd="0" presId="urn:microsoft.com/office/officeart/2005/8/layout/hProcess9"/>
    <dgm:cxn modelId="{ED0725F4-3358-4873-94E3-CEED6F1EC922}" type="presOf" srcId="{40BF66C6-D439-4C78-B9F5-C3343E05B08E}" destId="{2744A359-5D93-4228-AD81-76129832CAD6}" srcOrd="0" destOrd="0" presId="urn:microsoft.com/office/officeart/2005/8/layout/hProcess9"/>
    <dgm:cxn modelId="{CBF2399C-A4A8-4ECC-A38B-9E26788F38BC}" type="presParOf" srcId="{2744A359-5D93-4228-AD81-76129832CAD6}" destId="{87802FEE-CC42-45F7-9CF4-26370BE78153}" srcOrd="0" destOrd="0" presId="urn:microsoft.com/office/officeart/2005/8/layout/hProcess9"/>
    <dgm:cxn modelId="{A508F816-4F2E-4CAD-98B9-4F8CF0486842}" type="presParOf" srcId="{2744A359-5D93-4228-AD81-76129832CAD6}" destId="{DFD057A1-909D-440C-8D28-C3F15860409B}" srcOrd="1" destOrd="0" presId="urn:microsoft.com/office/officeart/2005/8/layout/hProcess9"/>
    <dgm:cxn modelId="{368B005D-B012-414A-9987-E7175BD608B9}" type="presParOf" srcId="{DFD057A1-909D-440C-8D28-C3F15860409B}" destId="{B4FA1658-3A45-4105-841A-5253F1E49BFF}" srcOrd="0" destOrd="0" presId="urn:microsoft.com/office/officeart/2005/8/layout/hProcess9"/>
    <dgm:cxn modelId="{CEE8587A-F873-427D-9F88-74CEBBA6E9ED}" type="presParOf" srcId="{DFD057A1-909D-440C-8D28-C3F15860409B}" destId="{346ED477-264F-48A5-989F-D22B6716ADD9}" srcOrd="1" destOrd="0" presId="urn:microsoft.com/office/officeart/2005/8/layout/hProcess9"/>
    <dgm:cxn modelId="{9558D1F1-3FAC-4CA0-9C13-477F0F8D93C0}" type="presParOf" srcId="{DFD057A1-909D-440C-8D28-C3F15860409B}" destId="{6FD52ED5-81F8-4306-A0D5-283E633115E8}" srcOrd="2" destOrd="0" presId="urn:microsoft.com/office/officeart/2005/8/layout/hProcess9"/>
    <dgm:cxn modelId="{205A2B92-17CB-4165-9156-1E9BE3604FB1}" type="presParOf" srcId="{DFD057A1-909D-440C-8D28-C3F15860409B}" destId="{2D19AE26-A896-4251-9577-8082AD460B63}" srcOrd="3" destOrd="0" presId="urn:microsoft.com/office/officeart/2005/8/layout/hProcess9"/>
    <dgm:cxn modelId="{E34140E6-D71D-483B-A8A0-92E1644A2258}" type="presParOf" srcId="{DFD057A1-909D-440C-8D28-C3F15860409B}" destId="{C84F2133-E25C-4A58-A20D-AB03242426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BF66C6-D439-4C78-B9F5-C3343E05B08E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3536E64C-8E93-48C1-8225-10068EB186B1}">
      <dgm:prSet phldrT="[텍스트]" custT="1"/>
      <dgm:spPr>
        <a:solidFill>
          <a:srgbClr val="BB7243"/>
        </a:solidFill>
      </dgm:spPr>
      <dgm:t>
        <a:bodyPr/>
        <a:lstStyle/>
        <a:p>
          <a:pPr latinLnBrk="1"/>
          <a:r>
            <a:rPr lang="ko-KR" altLang="en-US" sz="1800" b="1" dirty="0">
              <a:latin typeface="+mj-ea"/>
              <a:ea typeface="+mj-ea"/>
            </a:rPr>
            <a:t>이상치 제거</a:t>
          </a:r>
        </a:p>
      </dgm:t>
    </dgm:pt>
    <dgm:pt modelId="{C7547374-38FB-44F6-BD91-4F0C2B00E625}" type="par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6E43EBB0-374E-4645-980F-CD5C74A2D115}" type="sib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142B39F8-1B53-4E4C-9186-479126A12C7F}">
      <dgm:prSet phldrT="[텍스트]" custT="1"/>
      <dgm:spPr>
        <a:solidFill>
          <a:srgbClr val="506270"/>
        </a:solidFill>
      </dgm:spPr>
      <dgm:t>
        <a:bodyPr/>
        <a:lstStyle/>
        <a:p>
          <a:pPr latinLnBrk="1"/>
          <a:r>
            <a:rPr lang="ko-KR" altLang="en-US" sz="1800" b="1" i="0" dirty="0" err="1"/>
            <a:t>결측치</a:t>
          </a:r>
          <a:r>
            <a:rPr lang="ko-KR" altLang="en-US" sz="1800" b="1" i="0" dirty="0"/>
            <a:t> 처리</a:t>
          </a:r>
          <a:endParaRPr lang="ko-KR" altLang="en-US" sz="1800" b="1" dirty="0">
            <a:latin typeface="+mj-ea"/>
            <a:ea typeface="+mj-ea"/>
          </a:endParaRPr>
        </a:p>
      </dgm:t>
    </dgm:pt>
    <dgm:pt modelId="{EAD8243C-C298-4AB4-9213-CFADB00532DC}" type="par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617C53F4-18EB-450C-8BB7-22821D61A706}" type="sib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47101E64-E427-4614-8A3A-9DE3FAE40EA4}">
      <dgm:prSet phldrT="[텍스트]" custT="1"/>
      <dgm:spPr>
        <a:solidFill>
          <a:srgbClr val="952637"/>
        </a:solidFill>
      </dgm:spPr>
      <dgm:t>
        <a:bodyPr/>
        <a:lstStyle/>
        <a:p>
          <a:pPr latinLnBrk="1"/>
          <a:r>
            <a:rPr lang="ko-KR" altLang="en-US" sz="1800" b="1" dirty="0">
              <a:latin typeface="+mj-ea"/>
              <a:ea typeface="+mj-ea"/>
            </a:rPr>
            <a:t>데이터 병합</a:t>
          </a:r>
        </a:p>
      </dgm:t>
    </dgm:pt>
    <dgm:pt modelId="{70BB8ACA-F078-43FF-A2CF-2FEB6F258985}" type="par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B8C128CA-7C75-45BA-A3FE-A30242ACFF41}" type="sib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2744A359-5D93-4228-AD81-76129832CAD6}" type="pres">
      <dgm:prSet presAssocID="{40BF66C6-D439-4C78-B9F5-C3343E05B08E}" presName="CompostProcess" presStyleCnt="0">
        <dgm:presLayoutVars>
          <dgm:dir/>
          <dgm:resizeHandles val="exact"/>
        </dgm:presLayoutVars>
      </dgm:prSet>
      <dgm:spPr/>
    </dgm:pt>
    <dgm:pt modelId="{87802FEE-CC42-45F7-9CF4-26370BE78153}" type="pres">
      <dgm:prSet presAssocID="{40BF66C6-D439-4C78-B9F5-C3343E05B08E}" presName="arrow" presStyleLbl="bgShp" presStyleIdx="0" presStyleCnt="1" custLinFactNeighborX="0" custLinFactNeighborY="1032"/>
      <dgm:spPr>
        <a:solidFill>
          <a:srgbClr val="E9C592"/>
        </a:solidFill>
      </dgm:spPr>
    </dgm:pt>
    <dgm:pt modelId="{DFD057A1-909D-440C-8D28-C3F15860409B}" type="pres">
      <dgm:prSet presAssocID="{40BF66C6-D439-4C78-B9F5-C3343E05B08E}" presName="linearProcess" presStyleCnt="0"/>
      <dgm:spPr/>
    </dgm:pt>
    <dgm:pt modelId="{B4FA1658-3A45-4105-841A-5253F1E49BFF}" type="pres">
      <dgm:prSet presAssocID="{47101E64-E427-4614-8A3A-9DE3FAE40EA4}" presName="textNode" presStyleLbl="node1" presStyleIdx="0" presStyleCnt="3">
        <dgm:presLayoutVars>
          <dgm:bulletEnabled val="1"/>
        </dgm:presLayoutVars>
      </dgm:prSet>
      <dgm:spPr/>
    </dgm:pt>
    <dgm:pt modelId="{346ED477-264F-48A5-989F-D22B6716ADD9}" type="pres">
      <dgm:prSet presAssocID="{B8C128CA-7C75-45BA-A3FE-A30242ACFF41}" presName="sibTrans" presStyleCnt="0"/>
      <dgm:spPr/>
    </dgm:pt>
    <dgm:pt modelId="{6FD52ED5-81F8-4306-A0D5-283E633115E8}" type="pres">
      <dgm:prSet presAssocID="{3536E64C-8E93-48C1-8225-10068EB186B1}" presName="textNode" presStyleLbl="node1" presStyleIdx="1" presStyleCnt="3">
        <dgm:presLayoutVars>
          <dgm:bulletEnabled val="1"/>
        </dgm:presLayoutVars>
      </dgm:prSet>
      <dgm:spPr/>
    </dgm:pt>
    <dgm:pt modelId="{2D19AE26-A896-4251-9577-8082AD460B63}" type="pres">
      <dgm:prSet presAssocID="{6E43EBB0-374E-4645-980F-CD5C74A2D115}" presName="sibTrans" presStyleCnt="0"/>
      <dgm:spPr/>
    </dgm:pt>
    <dgm:pt modelId="{C84F2133-E25C-4A58-A20D-AB0324242653}" type="pres">
      <dgm:prSet presAssocID="{142B39F8-1B53-4E4C-9186-479126A12C7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BB5331C-5F5E-4968-88EE-DE929CC7E11B}" srcId="{40BF66C6-D439-4C78-B9F5-C3343E05B08E}" destId="{3536E64C-8E93-48C1-8225-10068EB186B1}" srcOrd="1" destOrd="0" parTransId="{C7547374-38FB-44F6-BD91-4F0C2B00E625}" sibTransId="{6E43EBB0-374E-4645-980F-CD5C74A2D115}"/>
    <dgm:cxn modelId="{FA421A2C-F68A-4CA6-9351-F8DAC653B003}" type="presOf" srcId="{3536E64C-8E93-48C1-8225-10068EB186B1}" destId="{6FD52ED5-81F8-4306-A0D5-283E633115E8}" srcOrd="0" destOrd="0" presId="urn:microsoft.com/office/officeart/2005/8/layout/hProcess9"/>
    <dgm:cxn modelId="{05C7C86E-6C36-44FA-9F15-ED28D5CE27CC}" srcId="{40BF66C6-D439-4C78-B9F5-C3343E05B08E}" destId="{142B39F8-1B53-4E4C-9186-479126A12C7F}" srcOrd="2" destOrd="0" parTransId="{EAD8243C-C298-4AB4-9213-CFADB00532DC}" sibTransId="{617C53F4-18EB-450C-8BB7-22821D61A706}"/>
    <dgm:cxn modelId="{92FF7B81-5451-4F18-8F96-81DA9C3B15B8}" type="presOf" srcId="{142B39F8-1B53-4E4C-9186-479126A12C7F}" destId="{C84F2133-E25C-4A58-A20D-AB0324242653}" srcOrd="0" destOrd="0" presId="urn:microsoft.com/office/officeart/2005/8/layout/hProcess9"/>
    <dgm:cxn modelId="{75CFAE9B-0075-4D53-A9B7-FEEE4B107AAD}" srcId="{40BF66C6-D439-4C78-B9F5-C3343E05B08E}" destId="{47101E64-E427-4614-8A3A-9DE3FAE40EA4}" srcOrd="0" destOrd="0" parTransId="{70BB8ACA-F078-43FF-A2CF-2FEB6F258985}" sibTransId="{B8C128CA-7C75-45BA-A3FE-A30242ACFF41}"/>
    <dgm:cxn modelId="{5F5FF39C-728C-40B9-8313-26E78503B307}" type="presOf" srcId="{47101E64-E427-4614-8A3A-9DE3FAE40EA4}" destId="{B4FA1658-3A45-4105-841A-5253F1E49BFF}" srcOrd="0" destOrd="0" presId="urn:microsoft.com/office/officeart/2005/8/layout/hProcess9"/>
    <dgm:cxn modelId="{ED0725F4-3358-4873-94E3-CEED6F1EC922}" type="presOf" srcId="{40BF66C6-D439-4C78-B9F5-C3343E05B08E}" destId="{2744A359-5D93-4228-AD81-76129832CAD6}" srcOrd="0" destOrd="0" presId="urn:microsoft.com/office/officeart/2005/8/layout/hProcess9"/>
    <dgm:cxn modelId="{CBF2399C-A4A8-4ECC-A38B-9E26788F38BC}" type="presParOf" srcId="{2744A359-5D93-4228-AD81-76129832CAD6}" destId="{87802FEE-CC42-45F7-9CF4-26370BE78153}" srcOrd="0" destOrd="0" presId="urn:microsoft.com/office/officeart/2005/8/layout/hProcess9"/>
    <dgm:cxn modelId="{A508F816-4F2E-4CAD-98B9-4F8CF0486842}" type="presParOf" srcId="{2744A359-5D93-4228-AD81-76129832CAD6}" destId="{DFD057A1-909D-440C-8D28-C3F15860409B}" srcOrd="1" destOrd="0" presId="urn:microsoft.com/office/officeart/2005/8/layout/hProcess9"/>
    <dgm:cxn modelId="{368B005D-B012-414A-9987-E7175BD608B9}" type="presParOf" srcId="{DFD057A1-909D-440C-8D28-C3F15860409B}" destId="{B4FA1658-3A45-4105-841A-5253F1E49BFF}" srcOrd="0" destOrd="0" presId="urn:microsoft.com/office/officeart/2005/8/layout/hProcess9"/>
    <dgm:cxn modelId="{CEE8587A-F873-427D-9F88-74CEBBA6E9ED}" type="presParOf" srcId="{DFD057A1-909D-440C-8D28-C3F15860409B}" destId="{346ED477-264F-48A5-989F-D22B6716ADD9}" srcOrd="1" destOrd="0" presId="urn:microsoft.com/office/officeart/2005/8/layout/hProcess9"/>
    <dgm:cxn modelId="{9558D1F1-3FAC-4CA0-9C13-477F0F8D93C0}" type="presParOf" srcId="{DFD057A1-909D-440C-8D28-C3F15860409B}" destId="{6FD52ED5-81F8-4306-A0D5-283E633115E8}" srcOrd="2" destOrd="0" presId="urn:microsoft.com/office/officeart/2005/8/layout/hProcess9"/>
    <dgm:cxn modelId="{205A2B92-17CB-4165-9156-1E9BE3604FB1}" type="presParOf" srcId="{DFD057A1-909D-440C-8D28-C3F15860409B}" destId="{2D19AE26-A896-4251-9577-8082AD460B63}" srcOrd="3" destOrd="0" presId="urn:microsoft.com/office/officeart/2005/8/layout/hProcess9"/>
    <dgm:cxn modelId="{E34140E6-D71D-483B-A8A0-92E1644A2258}" type="presParOf" srcId="{DFD057A1-909D-440C-8D28-C3F15860409B}" destId="{C84F2133-E25C-4A58-A20D-AB03242426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F66C6-D439-4C78-B9F5-C3343E05B08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536E64C-8E93-48C1-8225-10068EB186B1}">
      <dgm:prSet phldrT="[텍스트]" custT="1"/>
      <dgm:spPr>
        <a:solidFill>
          <a:srgbClr val="BB7243"/>
        </a:solidFill>
      </dgm:spPr>
      <dgm:t>
        <a:bodyPr/>
        <a:lstStyle/>
        <a:p>
          <a:pPr latinLnBrk="1"/>
          <a:r>
            <a:rPr lang="en-US" altLang="ko-KR" sz="1800" b="1" dirty="0">
              <a:latin typeface="+mj-ea"/>
              <a:ea typeface="+mj-ea"/>
            </a:rPr>
            <a:t>Feature Engineering</a:t>
          </a:r>
          <a:endParaRPr lang="ko-KR" altLang="en-US" sz="1800" b="1" dirty="0">
            <a:latin typeface="+mj-ea"/>
            <a:ea typeface="+mj-ea"/>
          </a:endParaRPr>
        </a:p>
      </dgm:t>
    </dgm:pt>
    <dgm:pt modelId="{C7547374-38FB-44F6-BD91-4F0C2B00E625}" type="par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6E43EBB0-374E-4645-980F-CD5C74A2D115}" type="sibTrans" cxnId="{6BB5331C-5F5E-4968-88EE-DE929CC7E11B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142B39F8-1B53-4E4C-9186-479126A12C7F}">
      <dgm:prSet phldrT="[텍스트]" custT="1"/>
      <dgm:spPr>
        <a:solidFill>
          <a:srgbClr val="506270"/>
        </a:solidFill>
      </dgm:spPr>
      <dgm:t>
        <a:bodyPr/>
        <a:lstStyle/>
        <a:p>
          <a:pPr latinLnBrk="1"/>
          <a:r>
            <a:rPr lang="en-US" altLang="ko-KR" sz="1800" b="1" i="0" dirty="0"/>
            <a:t>Feature Selection</a:t>
          </a:r>
          <a:endParaRPr lang="ko-KR" altLang="en-US" sz="1800" b="1" dirty="0">
            <a:latin typeface="+mj-ea"/>
            <a:ea typeface="+mj-ea"/>
          </a:endParaRPr>
        </a:p>
      </dgm:t>
    </dgm:pt>
    <dgm:pt modelId="{EAD8243C-C298-4AB4-9213-CFADB00532DC}" type="par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617C53F4-18EB-450C-8BB7-22821D61A706}" type="sib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47101E64-E427-4614-8A3A-9DE3FAE40EA4}">
      <dgm:prSet phldrT="[텍스트]" custT="1"/>
      <dgm:spPr>
        <a:solidFill>
          <a:srgbClr val="952637"/>
        </a:solidFill>
      </dgm:spPr>
      <dgm:t>
        <a:bodyPr/>
        <a:lstStyle/>
        <a:p>
          <a:pPr latinLnBrk="1"/>
          <a:r>
            <a:rPr lang="en-US" altLang="ko-KR" sz="1800" b="1" dirty="0">
              <a:latin typeface="+mj-ea"/>
              <a:ea typeface="+mj-ea"/>
            </a:rPr>
            <a:t>Dataset</a:t>
          </a:r>
          <a:endParaRPr lang="ko-KR" altLang="en-US" sz="1800" b="1" dirty="0">
            <a:latin typeface="+mj-ea"/>
            <a:ea typeface="+mj-ea"/>
          </a:endParaRPr>
        </a:p>
      </dgm:t>
    </dgm:pt>
    <dgm:pt modelId="{70BB8ACA-F078-43FF-A2CF-2FEB6F258985}" type="par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B8C128CA-7C75-45BA-A3FE-A30242ACFF41}" type="sibTrans" cxnId="{75CFAE9B-0075-4D53-A9B7-FEEE4B107AAD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013923DA-68B1-4563-9247-990ED0F4D1F9}" type="pres">
      <dgm:prSet presAssocID="{40BF66C6-D439-4C78-B9F5-C3343E05B08E}" presName="Name0" presStyleCnt="0">
        <dgm:presLayoutVars>
          <dgm:dir/>
          <dgm:resizeHandles val="exact"/>
        </dgm:presLayoutVars>
      </dgm:prSet>
      <dgm:spPr/>
    </dgm:pt>
    <dgm:pt modelId="{1E2BE3B8-19D7-46A2-8096-97C0F0F9FB18}" type="pres">
      <dgm:prSet presAssocID="{47101E64-E427-4614-8A3A-9DE3FAE40EA4}" presName="node" presStyleLbl="node1" presStyleIdx="0" presStyleCnt="3">
        <dgm:presLayoutVars>
          <dgm:bulletEnabled val="1"/>
        </dgm:presLayoutVars>
      </dgm:prSet>
      <dgm:spPr/>
    </dgm:pt>
    <dgm:pt modelId="{681F92FD-83B1-49AD-A61A-7EAB334F5671}" type="pres">
      <dgm:prSet presAssocID="{B8C128CA-7C75-45BA-A3FE-A30242ACFF41}" presName="sibTrans" presStyleLbl="sibTrans2D1" presStyleIdx="0" presStyleCnt="2"/>
      <dgm:spPr/>
    </dgm:pt>
    <dgm:pt modelId="{04E39539-3068-4DE9-8847-4B2EBE29F2D4}" type="pres">
      <dgm:prSet presAssocID="{B8C128CA-7C75-45BA-A3FE-A30242ACFF41}" presName="connectorText" presStyleLbl="sibTrans2D1" presStyleIdx="0" presStyleCnt="2"/>
      <dgm:spPr/>
    </dgm:pt>
    <dgm:pt modelId="{AFDB8BA1-54E4-4710-82CD-8AE476C0DF06}" type="pres">
      <dgm:prSet presAssocID="{3536E64C-8E93-48C1-8225-10068EB186B1}" presName="node" presStyleLbl="node1" presStyleIdx="1" presStyleCnt="3">
        <dgm:presLayoutVars>
          <dgm:bulletEnabled val="1"/>
        </dgm:presLayoutVars>
      </dgm:prSet>
      <dgm:spPr/>
    </dgm:pt>
    <dgm:pt modelId="{F8588A5C-EE19-4D30-AD3F-04C200EA6E82}" type="pres">
      <dgm:prSet presAssocID="{6E43EBB0-374E-4645-980F-CD5C74A2D115}" presName="sibTrans" presStyleLbl="sibTrans2D1" presStyleIdx="1" presStyleCnt="2"/>
      <dgm:spPr/>
    </dgm:pt>
    <dgm:pt modelId="{82A8AF79-B293-4155-8F50-C86D8A7F691C}" type="pres">
      <dgm:prSet presAssocID="{6E43EBB0-374E-4645-980F-CD5C74A2D115}" presName="connectorText" presStyleLbl="sibTrans2D1" presStyleIdx="1" presStyleCnt="2"/>
      <dgm:spPr/>
    </dgm:pt>
    <dgm:pt modelId="{B12BC216-5601-435F-B069-0976AAE9D4D3}" type="pres">
      <dgm:prSet presAssocID="{142B39F8-1B53-4E4C-9186-479126A12C7F}" presName="node" presStyleLbl="node1" presStyleIdx="2" presStyleCnt="3">
        <dgm:presLayoutVars>
          <dgm:bulletEnabled val="1"/>
        </dgm:presLayoutVars>
      </dgm:prSet>
      <dgm:spPr/>
    </dgm:pt>
  </dgm:ptLst>
  <dgm:cxnLst>
    <dgm:cxn modelId="{1FCE8A11-10B1-4EC0-8BE6-AD428D39FDF0}" type="presOf" srcId="{6E43EBB0-374E-4645-980F-CD5C74A2D115}" destId="{82A8AF79-B293-4155-8F50-C86D8A7F691C}" srcOrd="1" destOrd="0" presId="urn:microsoft.com/office/officeart/2005/8/layout/process1"/>
    <dgm:cxn modelId="{56D6511B-4344-455E-AC78-CA2091AF3ED7}" type="presOf" srcId="{47101E64-E427-4614-8A3A-9DE3FAE40EA4}" destId="{1E2BE3B8-19D7-46A2-8096-97C0F0F9FB18}" srcOrd="0" destOrd="0" presId="urn:microsoft.com/office/officeart/2005/8/layout/process1"/>
    <dgm:cxn modelId="{6BB5331C-5F5E-4968-88EE-DE929CC7E11B}" srcId="{40BF66C6-D439-4C78-B9F5-C3343E05B08E}" destId="{3536E64C-8E93-48C1-8225-10068EB186B1}" srcOrd="1" destOrd="0" parTransId="{C7547374-38FB-44F6-BD91-4F0C2B00E625}" sibTransId="{6E43EBB0-374E-4645-980F-CD5C74A2D115}"/>
    <dgm:cxn modelId="{4FAA155E-AAC8-4A2F-B16D-305B93A0023B}" type="presOf" srcId="{40BF66C6-D439-4C78-B9F5-C3343E05B08E}" destId="{013923DA-68B1-4563-9247-990ED0F4D1F9}" srcOrd="0" destOrd="0" presId="urn:microsoft.com/office/officeart/2005/8/layout/process1"/>
    <dgm:cxn modelId="{CCC3D24A-FF38-407B-A90D-21CD2FA9EE79}" type="presOf" srcId="{6E43EBB0-374E-4645-980F-CD5C74A2D115}" destId="{F8588A5C-EE19-4D30-AD3F-04C200EA6E82}" srcOrd="0" destOrd="0" presId="urn:microsoft.com/office/officeart/2005/8/layout/process1"/>
    <dgm:cxn modelId="{784D8D6C-35B1-423D-B6BA-EE41622E5B26}" type="presOf" srcId="{3536E64C-8E93-48C1-8225-10068EB186B1}" destId="{AFDB8BA1-54E4-4710-82CD-8AE476C0DF06}" srcOrd="0" destOrd="0" presId="urn:microsoft.com/office/officeart/2005/8/layout/process1"/>
    <dgm:cxn modelId="{05C7C86E-6C36-44FA-9F15-ED28D5CE27CC}" srcId="{40BF66C6-D439-4C78-B9F5-C3343E05B08E}" destId="{142B39F8-1B53-4E4C-9186-479126A12C7F}" srcOrd="2" destOrd="0" parTransId="{EAD8243C-C298-4AB4-9213-CFADB00532DC}" sibTransId="{617C53F4-18EB-450C-8BB7-22821D61A706}"/>
    <dgm:cxn modelId="{2DA22D98-67B2-463F-95F4-847B2BA8E3E8}" type="presOf" srcId="{142B39F8-1B53-4E4C-9186-479126A12C7F}" destId="{B12BC216-5601-435F-B069-0976AAE9D4D3}" srcOrd="0" destOrd="0" presId="urn:microsoft.com/office/officeart/2005/8/layout/process1"/>
    <dgm:cxn modelId="{75CFAE9B-0075-4D53-A9B7-FEEE4B107AAD}" srcId="{40BF66C6-D439-4C78-B9F5-C3343E05B08E}" destId="{47101E64-E427-4614-8A3A-9DE3FAE40EA4}" srcOrd="0" destOrd="0" parTransId="{70BB8ACA-F078-43FF-A2CF-2FEB6F258985}" sibTransId="{B8C128CA-7C75-45BA-A3FE-A30242ACFF41}"/>
    <dgm:cxn modelId="{594662C1-DAD8-4C8B-86EE-A931270E963F}" type="presOf" srcId="{B8C128CA-7C75-45BA-A3FE-A30242ACFF41}" destId="{681F92FD-83B1-49AD-A61A-7EAB334F5671}" srcOrd="0" destOrd="0" presId="urn:microsoft.com/office/officeart/2005/8/layout/process1"/>
    <dgm:cxn modelId="{0DD559C1-1EC5-4CE5-87B0-13F44939AA69}" type="presOf" srcId="{B8C128CA-7C75-45BA-A3FE-A30242ACFF41}" destId="{04E39539-3068-4DE9-8847-4B2EBE29F2D4}" srcOrd="1" destOrd="0" presId="urn:microsoft.com/office/officeart/2005/8/layout/process1"/>
    <dgm:cxn modelId="{B69B3F51-448E-4757-A839-FED579922A41}" type="presParOf" srcId="{013923DA-68B1-4563-9247-990ED0F4D1F9}" destId="{1E2BE3B8-19D7-46A2-8096-97C0F0F9FB18}" srcOrd="0" destOrd="0" presId="urn:microsoft.com/office/officeart/2005/8/layout/process1"/>
    <dgm:cxn modelId="{E1FD306D-7ED2-469E-8343-74790EF9ECA2}" type="presParOf" srcId="{013923DA-68B1-4563-9247-990ED0F4D1F9}" destId="{681F92FD-83B1-49AD-A61A-7EAB334F5671}" srcOrd="1" destOrd="0" presId="urn:microsoft.com/office/officeart/2005/8/layout/process1"/>
    <dgm:cxn modelId="{F4A96003-7E3C-4B13-88B7-623917948EA7}" type="presParOf" srcId="{681F92FD-83B1-49AD-A61A-7EAB334F5671}" destId="{04E39539-3068-4DE9-8847-4B2EBE29F2D4}" srcOrd="0" destOrd="0" presId="urn:microsoft.com/office/officeart/2005/8/layout/process1"/>
    <dgm:cxn modelId="{BA4CF66C-6CED-44F8-90F8-9201E16C73A1}" type="presParOf" srcId="{013923DA-68B1-4563-9247-990ED0F4D1F9}" destId="{AFDB8BA1-54E4-4710-82CD-8AE476C0DF06}" srcOrd="2" destOrd="0" presId="urn:microsoft.com/office/officeart/2005/8/layout/process1"/>
    <dgm:cxn modelId="{3741A89F-BADE-4642-92B9-9CE34F484642}" type="presParOf" srcId="{013923DA-68B1-4563-9247-990ED0F4D1F9}" destId="{F8588A5C-EE19-4D30-AD3F-04C200EA6E82}" srcOrd="3" destOrd="0" presId="urn:microsoft.com/office/officeart/2005/8/layout/process1"/>
    <dgm:cxn modelId="{CE889633-A77F-4C24-A19F-3F16F8586AFA}" type="presParOf" srcId="{F8588A5C-EE19-4D30-AD3F-04C200EA6E82}" destId="{82A8AF79-B293-4155-8F50-C86D8A7F691C}" srcOrd="0" destOrd="0" presId="urn:microsoft.com/office/officeart/2005/8/layout/process1"/>
    <dgm:cxn modelId="{0835D713-A92A-4ECD-B677-228B67FC0F8A}" type="presParOf" srcId="{013923DA-68B1-4563-9247-990ED0F4D1F9}" destId="{B12BC216-5601-435F-B069-0976AAE9D4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BF66C6-D439-4C78-B9F5-C3343E05B08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536E64C-8E93-48C1-8225-10068EB186B1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/>
          <a:r>
            <a:rPr lang="en-US" altLang="ko-KR" sz="1800" b="1" dirty="0">
              <a:latin typeface="+mj-ea"/>
              <a:ea typeface="+mj-ea"/>
            </a:rPr>
            <a:t>Model Evaluate</a:t>
          </a:r>
          <a:endParaRPr lang="ko-KR" altLang="en-US" sz="1800" b="1" dirty="0">
            <a:latin typeface="+mj-ea"/>
            <a:ea typeface="+mj-ea"/>
          </a:endParaRPr>
        </a:p>
      </dgm:t>
    </dgm:pt>
    <dgm:pt modelId="{C7547374-38FB-44F6-BD91-4F0C2B00E625}" type="parTrans" cxnId="{6BB5331C-5F5E-4968-88EE-DE929CC7E11B}">
      <dgm:prSet/>
      <dgm:spPr/>
      <dgm:t>
        <a:bodyPr/>
        <a:lstStyle/>
        <a:p>
          <a:pPr latinLnBrk="1"/>
          <a:endParaRPr lang="ko-KR" altLang="en-US"/>
        </a:p>
      </dgm:t>
    </dgm:pt>
    <dgm:pt modelId="{6E43EBB0-374E-4645-980F-CD5C74A2D115}" type="sibTrans" cxnId="{6BB5331C-5F5E-4968-88EE-DE929CC7E11B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47101E64-E427-4614-8A3A-9DE3FAE40EA4}">
      <dgm:prSet phldrT="[텍스트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ko-KR" sz="1800" b="1" dirty="0">
              <a:latin typeface="+mj-ea"/>
              <a:ea typeface="+mj-ea"/>
            </a:rPr>
            <a:t>Prediction</a:t>
          </a:r>
          <a:endParaRPr lang="ko-KR" altLang="en-US" sz="1800" b="1" dirty="0">
            <a:latin typeface="+mj-ea"/>
            <a:ea typeface="+mj-ea"/>
          </a:endParaRPr>
        </a:p>
      </dgm:t>
    </dgm:pt>
    <dgm:pt modelId="{70BB8ACA-F078-43FF-A2CF-2FEB6F258985}" type="parTrans" cxnId="{75CFAE9B-0075-4D53-A9B7-FEEE4B107AAD}">
      <dgm:prSet/>
      <dgm:spPr/>
      <dgm:t>
        <a:bodyPr/>
        <a:lstStyle/>
        <a:p>
          <a:pPr latinLnBrk="1"/>
          <a:endParaRPr lang="ko-KR" altLang="en-US"/>
        </a:p>
      </dgm:t>
    </dgm:pt>
    <dgm:pt modelId="{B8C128CA-7C75-45BA-A3FE-A30242ACFF41}" type="sibTrans" cxnId="{75CFAE9B-0075-4D53-A9B7-FEEE4B107AAD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142B39F8-1B53-4E4C-9186-479126A12C7F}">
      <dgm:prSet phldrT="[텍스트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en-US" altLang="ko-KR" sz="1800" b="1" i="0" dirty="0"/>
            <a:t>Develop Model</a:t>
          </a:r>
          <a:endParaRPr lang="ko-KR" altLang="en-US" sz="1800" b="1" dirty="0">
            <a:latin typeface="+mj-ea"/>
            <a:ea typeface="+mj-ea"/>
          </a:endParaRPr>
        </a:p>
      </dgm:t>
    </dgm:pt>
    <dgm:pt modelId="{617C53F4-18EB-450C-8BB7-22821D61A706}" type="sib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EAD8243C-C298-4AB4-9213-CFADB00532DC}" type="parTrans" cxnId="{05C7C86E-6C36-44FA-9F15-ED28D5CE27CC}">
      <dgm:prSet/>
      <dgm:spPr/>
      <dgm:t>
        <a:bodyPr/>
        <a:lstStyle/>
        <a:p>
          <a:pPr latinLnBrk="1"/>
          <a:endParaRPr lang="ko-KR" altLang="en-US"/>
        </a:p>
      </dgm:t>
    </dgm:pt>
    <dgm:pt modelId="{013923DA-68B1-4563-9247-990ED0F4D1F9}" type="pres">
      <dgm:prSet presAssocID="{40BF66C6-D439-4C78-B9F5-C3343E05B08E}" presName="Name0" presStyleCnt="0">
        <dgm:presLayoutVars>
          <dgm:dir/>
          <dgm:resizeHandles val="exact"/>
        </dgm:presLayoutVars>
      </dgm:prSet>
      <dgm:spPr/>
    </dgm:pt>
    <dgm:pt modelId="{1E2BE3B8-19D7-46A2-8096-97C0F0F9FB18}" type="pres">
      <dgm:prSet presAssocID="{47101E64-E427-4614-8A3A-9DE3FAE40EA4}" presName="node" presStyleLbl="node1" presStyleIdx="0" presStyleCnt="3">
        <dgm:presLayoutVars>
          <dgm:bulletEnabled val="1"/>
        </dgm:presLayoutVars>
      </dgm:prSet>
      <dgm:spPr/>
    </dgm:pt>
    <dgm:pt modelId="{681F92FD-83B1-49AD-A61A-7EAB334F5671}" type="pres">
      <dgm:prSet presAssocID="{B8C128CA-7C75-45BA-A3FE-A30242ACFF41}" presName="sibTrans" presStyleLbl="sibTrans2D1" presStyleIdx="0" presStyleCnt="2" custAng="10800000"/>
      <dgm:spPr/>
    </dgm:pt>
    <dgm:pt modelId="{04E39539-3068-4DE9-8847-4B2EBE29F2D4}" type="pres">
      <dgm:prSet presAssocID="{B8C128CA-7C75-45BA-A3FE-A30242ACFF41}" presName="connectorText" presStyleLbl="sibTrans2D1" presStyleIdx="0" presStyleCnt="2"/>
      <dgm:spPr/>
    </dgm:pt>
    <dgm:pt modelId="{AFDB8BA1-54E4-4710-82CD-8AE476C0DF06}" type="pres">
      <dgm:prSet presAssocID="{3536E64C-8E93-48C1-8225-10068EB186B1}" presName="node" presStyleLbl="node1" presStyleIdx="1" presStyleCnt="3">
        <dgm:presLayoutVars>
          <dgm:bulletEnabled val="1"/>
        </dgm:presLayoutVars>
      </dgm:prSet>
      <dgm:spPr/>
    </dgm:pt>
    <dgm:pt modelId="{F8588A5C-EE19-4D30-AD3F-04C200EA6E82}" type="pres">
      <dgm:prSet presAssocID="{6E43EBB0-374E-4645-980F-CD5C74A2D115}" presName="sibTrans" presStyleLbl="sibTrans2D1" presStyleIdx="1" presStyleCnt="2" custAng="10800000"/>
      <dgm:spPr/>
    </dgm:pt>
    <dgm:pt modelId="{82A8AF79-B293-4155-8F50-C86D8A7F691C}" type="pres">
      <dgm:prSet presAssocID="{6E43EBB0-374E-4645-980F-CD5C74A2D115}" presName="connectorText" presStyleLbl="sibTrans2D1" presStyleIdx="1" presStyleCnt="2"/>
      <dgm:spPr/>
    </dgm:pt>
    <dgm:pt modelId="{B12BC216-5601-435F-B069-0976AAE9D4D3}" type="pres">
      <dgm:prSet presAssocID="{142B39F8-1B53-4E4C-9186-479126A12C7F}" presName="node" presStyleLbl="node1" presStyleIdx="2" presStyleCnt="3">
        <dgm:presLayoutVars>
          <dgm:bulletEnabled val="1"/>
        </dgm:presLayoutVars>
      </dgm:prSet>
      <dgm:spPr/>
    </dgm:pt>
  </dgm:ptLst>
  <dgm:cxnLst>
    <dgm:cxn modelId="{1FCE8A11-10B1-4EC0-8BE6-AD428D39FDF0}" type="presOf" srcId="{6E43EBB0-374E-4645-980F-CD5C74A2D115}" destId="{82A8AF79-B293-4155-8F50-C86D8A7F691C}" srcOrd="1" destOrd="0" presId="urn:microsoft.com/office/officeart/2005/8/layout/process1"/>
    <dgm:cxn modelId="{56D6511B-4344-455E-AC78-CA2091AF3ED7}" type="presOf" srcId="{47101E64-E427-4614-8A3A-9DE3FAE40EA4}" destId="{1E2BE3B8-19D7-46A2-8096-97C0F0F9FB18}" srcOrd="0" destOrd="0" presId="urn:microsoft.com/office/officeart/2005/8/layout/process1"/>
    <dgm:cxn modelId="{6BB5331C-5F5E-4968-88EE-DE929CC7E11B}" srcId="{40BF66C6-D439-4C78-B9F5-C3343E05B08E}" destId="{3536E64C-8E93-48C1-8225-10068EB186B1}" srcOrd="1" destOrd="0" parTransId="{C7547374-38FB-44F6-BD91-4F0C2B00E625}" sibTransId="{6E43EBB0-374E-4645-980F-CD5C74A2D115}"/>
    <dgm:cxn modelId="{4FAA155E-AAC8-4A2F-B16D-305B93A0023B}" type="presOf" srcId="{40BF66C6-D439-4C78-B9F5-C3343E05B08E}" destId="{013923DA-68B1-4563-9247-990ED0F4D1F9}" srcOrd="0" destOrd="0" presId="urn:microsoft.com/office/officeart/2005/8/layout/process1"/>
    <dgm:cxn modelId="{CCC3D24A-FF38-407B-A90D-21CD2FA9EE79}" type="presOf" srcId="{6E43EBB0-374E-4645-980F-CD5C74A2D115}" destId="{F8588A5C-EE19-4D30-AD3F-04C200EA6E82}" srcOrd="0" destOrd="0" presId="urn:microsoft.com/office/officeart/2005/8/layout/process1"/>
    <dgm:cxn modelId="{784D8D6C-35B1-423D-B6BA-EE41622E5B26}" type="presOf" srcId="{3536E64C-8E93-48C1-8225-10068EB186B1}" destId="{AFDB8BA1-54E4-4710-82CD-8AE476C0DF06}" srcOrd="0" destOrd="0" presId="urn:microsoft.com/office/officeart/2005/8/layout/process1"/>
    <dgm:cxn modelId="{05C7C86E-6C36-44FA-9F15-ED28D5CE27CC}" srcId="{40BF66C6-D439-4C78-B9F5-C3343E05B08E}" destId="{142B39F8-1B53-4E4C-9186-479126A12C7F}" srcOrd="2" destOrd="0" parTransId="{EAD8243C-C298-4AB4-9213-CFADB00532DC}" sibTransId="{617C53F4-18EB-450C-8BB7-22821D61A706}"/>
    <dgm:cxn modelId="{2DA22D98-67B2-463F-95F4-847B2BA8E3E8}" type="presOf" srcId="{142B39F8-1B53-4E4C-9186-479126A12C7F}" destId="{B12BC216-5601-435F-B069-0976AAE9D4D3}" srcOrd="0" destOrd="0" presId="urn:microsoft.com/office/officeart/2005/8/layout/process1"/>
    <dgm:cxn modelId="{75CFAE9B-0075-4D53-A9B7-FEEE4B107AAD}" srcId="{40BF66C6-D439-4C78-B9F5-C3343E05B08E}" destId="{47101E64-E427-4614-8A3A-9DE3FAE40EA4}" srcOrd="0" destOrd="0" parTransId="{70BB8ACA-F078-43FF-A2CF-2FEB6F258985}" sibTransId="{B8C128CA-7C75-45BA-A3FE-A30242ACFF41}"/>
    <dgm:cxn modelId="{594662C1-DAD8-4C8B-86EE-A931270E963F}" type="presOf" srcId="{B8C128CA-7C75-45BA-A3FE-A30242ACFF41}" destId="{681F92FD-83B1-49AD-A61A-7EAB334F5671}" srcOrd="0" destOrd="0" presId="urn:microsoft.com/office/officeart/2005/8/layout/process1"/>
    <dgm:cxn modelId="{0DD559C1-1EC5-4CE5-87B0-13F44939AA69}" type="presOf" srcId="{B8C128CA-7C75-45BA-A3FE-A30242ACFF41}" destId="{04E39539-3068-4DE9-8847-4B2EBE29F2D4}" srcOrd="1" destOrd="0" presId="urn:microsoft.com/office/officeart/2005/8/layout/process1"/>
    <dgm:cxn modelId="{B69B3F51-448E-4757-A839-FED579922A41}" type="presParOf" srcId="{013923DA-68B1-4563-9247-990ED0F4D1F9}" destId="{1E2BE3B8-19D7-46A2-8096-97C0F0F9FB18}" srcOrd="0" destOrd="0" presId="urn:microsoft.com/office/officeart/2005/8/layout/process1"/>
    <dgm:cxn modelId="{E1FD306D-7ED2-469E-8343-74790EF9ECA2}" type="presParOf" srcId="{013923DA-68B1-4563-9247-990ED0F4D1F9}" destId="{681F92FD-83B1-49AD-A61A-7EAB334F5671}" srcOrd="1" destOrd="0" presId="urn:microsoft.com/office/officeart/2005/8/layout/process1"/>
    <dgm:cxn modelId="{F4A96003-7E3C-4B13-88B7-623917948EA7}" type="presParOf" srcId="{681F92FD-83B1-49AD-A61A-7EAB334F5671}" destId="{04E39539-3068-4DE9-8847-4B2EBE29F2D4}" srcOrd="0" destOrd="0" presId="urn:microsoft.com/office/officeart/2005/8/layout/process1"/>
    <dgm:cxn modelId="{BA4CF66C-6CED-44F8-90F8-9201E16C73A1}" type="presParOf" srcId="{013923DA-68B1-4563-9247-990ED0F4D1F9}" destId="{AFDB8BA1-54E4-4710-82CD-8AE476C0DF06}" srcOrd="2" destOrd="0" presId="urn:microsoft.com/office/officeart/2005/8/layout/process1"/>
    <dgm:cxn modelId="{3741A89F-BADE-4642-92B9-9CE34F484642}" type="presParOf" srcId="{013923DA-68B1-4563-9247-990ED0F4D1F9}" destId="{F8588A5C-EE19-4D30-AD3F-04C200EA6E82}" srcOrd="3" destOrd="0" presId="urn:microsoft.com/office/officeart/2005/8/layout/process1"/>
    <dgm:cxn modelId="{CE889633-A77F-4C24-A19F-3F16F8586AFA}" type="presParOf" srcId="{F8588A5C-EE19-4D30-AD3F-04C200EA6E82}" destId="{82A8AF79-B293-4155-8F50-C86D8A7F691C}" srcOrd="0" destOrd="0" presId="urn:microsoft.com/office/officeart/2005/8/layout/process1"/>
    <dgm:cxn modelId="{0835D713-A92A-4ECD-B677-228B67FC0F8A}" type="presParOf" srcId="{013923DA-68B1-4563-9247-990ED0F4D1F9}" destId="{B12BC216-5601-435F-B069-0976AAE9D4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02FEE-CC42-45F7-9CF4-26370BE78153}">
      <dsp:nvSpPr>
        <dsp:cNvPr id="0" name=""/>
        <dsp:cNvSpPr/>
      </dsp:nvSpPr>
      <dsp:spPr>
        <a:xfrm>
          <a:off x="521217" y="0"/>
          <a:ext cx="5907131" cy="2170869"/>
        </a:xfrm>
        <a:prstGeom prst="rightArrow">
          <a:avLst/>
        </a:prstGeom>
        <a:solidFill>
          <a:srgbClr val="E9C59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1658-3A45-4105-841A-5253F1E49BFF}">
      <dsp:nvSpPr>
        <dsp:cNvPr id="0" name=""/>
        <dsp:cNvSpPr/>
      </dsp:nvSpPr>
      <dsp:spPr>
        <a:xfrm>
          <a:off x="0" y="651260"/>
          <a:ext cx="2084869" cy="868347"/>
        </a:xfrm>
        <a:prstGeom prst="roundRect">
          <a:avLst/>
        </a:prstGeom>
        <a:solidFill>
          <a:srgbClr val="9526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+mj-ea"/>
              <a:ea typeface="+mj-ea"/>
            </a:rPr>
            <a:t>데이터 병합</a:t>
          </a:r>
        </a:p>
      </dsp:txBody>
      <dsp:txXfrm>
        <a:off x="42389" y="693649"/>
        <a:ext cx="2000091" cy="783569"/>
      </dsp:txXfrm>
    </dsp:sp>
    <dsp:sp modelId="{6FD52ED5-81F8-4306-A0D5-283E633115E8}">
      <dsp:nvSpPr>
        <dsp:cNvPr id="0" name=""/>
        <dsp:cNvSpPr/>
      </dsp:nvSpPr>
      <dsp:spPr>
        <a:xfrm>
          <a:off x="2432348" y="651260"/>
          <a:ext cx="2084869" cy="868347"/>
        </a:xfrm>
        <a:prstGeom prst="roundRect">
          <a:avLst/>
        </a:prstGeom>
        <a:solidFill>
          <a:srgbClr val="BB72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+mj-ea"/>
              <a:ea typeface="+mj-ea"/>
            </a:rPr>
            <a:t>이상치 제거</a:t>
          </a:r>
        </a:p>
      </dsp:txBody>
      <dsp:txXfrm>
        <a:off x="2474737" y="693649"/>
        <a:ext cx="2000091" cy="783569"/>
      </dsp:txXfrm>
    </dsp:sp>
    <dsp:sp modelId="{C84F2133-E25C-4A58-A20D-AB0324242653}">
      <dsp:nvSpPr>
        <dsp:cNvPr id="0" name=""/>
        <dsp:cNvSpPr/>
      </dsp:nvSpPr>
      <dsp:spPr>
        <a:xfrm>
          <a:off x="4864696" y="651260"/>
          <a:ext cx="2084869" cy="868347"/>
        </a:xfrm>
        <a:prstGeom prst="roundRect">
          <a:avLst/>
        </a:prstGeom>
        <a:solidFill>
          <a:srgbClr val="50627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 err="1"/>
            <a:t>결측치</a:t>
          </a:r>
          <a:r>
            <a:rPr lang="ko-KR" altLang="en-US" sz="1800" b="1" i="0" kern="1200" dirty="0"/>
            <a:t> 처리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4907085" y="693649"/>
        <a:ext cx="2000091" cy="783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02FEE-CC42-45F7-9CF4-26370BE78153}">
      <dsp:nvSpPr>
        <dsp:cNvPr id="0" name=""/>
        <dsp:cNvSpPr/>
      </dsp:nvSpPr>
      <dsp:spPr>
        <a:xfrm>
          <a:off x="521217" y="0"/>
          <a:ext cx="5907131" cy="2170869"/>
        </a:xfrm>
        <a:prstGeom prst="rightArrow">
          <a:avLst/>
        </a:prstGeom>
        <a:solidFill>
          <a:srgbClr val="E9C59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1658-3A45-4105-841A-5253F1E49BFF}">
      <dsp:nvSpPr>
        <dsp:cNvPr id="0" name=""/>
        <dsp:cNvSpPr/>
      </dsp:nvSpPr>
      <dsp:spPr>
        <a:xfrm>
          <a:off x="0" y="651260"/>
          <a:ext cx="2084869" cy="868347"/>
        </a:xfrm>
        <a:prstGeom prst="roundRect">
          <a:avLst/>
        </a:prstGeom>
        <a:solidFill>
          <a:srgbClr val="9526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+mj-ea"/>
              <a:ea typeface="+mj-ea"/>
            </a:rPr>
            <a:t>데이터 병합</a:t>
          </a:r>
        </a:p>
      </dsp:txBody>
      <dsp:txXfrm>
        <a:off x="42389" y="693649"/>
        <a:ext cx="2000091" cy="783569"/>
      </dsp:txXfrm>
    </dsp:sp>
    <dsp:sp modelId="{6FD52ED5-81F8-4306-A0D5-283E633115E8}">
      <dsp:nvSpPr>
        <dsp:cNvPr id="0" name=""/>
        <dsp:cNvSpPr/>
      </dsp:nvSpPr>
      <dsp:spPr>
        <a:xfrm>
          <a:off x="2432348" y="651260"/>
          <a:ext cx="2084869" cy="868347"/>
        </a:xfrm>
        <a:prstGeom prst="roundRect">
          <a:avLst/>
        </a:prstGeom>
        <a:solidFill>
          <a:srgbClr val="BB72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+mj-ea"/>
              <a:ea typeface="+mj-ea"/>
            </a:rPr>
            <a:t>이상치 제거</a:t>
          </a:r>
        </a:p>
      </dsp:txBody>
      <dsp:txXfrm>
        <a:off x="2474737" y="693649"/>
        <a:ext cx="2000091" cy="783569"/>
      </dsp:txXfrm>
    </dsp:sp>
    <dsp:sp modelId="{C84F2133-E25C-4A58-A20D-AB0324242653}">
      <dsp:nvSpPr>
        <dsp:cNvPr id="0" name=""/>
        <dsp:cNvSpPr/>
      </dsp:nvSpPr>
      <dsp:spPr>
        <a:xfrm>
          <a:off x="4864696" y="651260"/>
          <a:ext cx="2084869" cy="868347"/>
        </a:xfrm>
        <a:prstGeom prst="roundRect">
          <a:avLst/>
        </a:prstGeom>
        <a:solidFill>
          <a:srgbClr val="50627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 err="1"/>
            <a:t>결측치</a:t>
          </a:r>
          <a:r>
            <a:rPr lang="ko-KR" altLang="en-US" sz="1800" b="1" i="0" kern="1200" dirty="0"/>
            <a:t> 처리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4907085" y="693649"/>
        <a:ext cx="2000091" cy="783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02FEE-CC42-45F7-9CF4-26370BE78153}">
      <dsp:nvSpPr>
        <dsp:cNvPr id="0" name=""/>
        <dsp:cNvSpPr/>
      </dsp:nvSpPr>
      <dsp:spPr>
        <a:xfrm>
          <a:off x="521217" y="0"/>
          <a:ext cx="5907131" cy="2170869"/>
        </a:xfrm>
        <a:prstGeom prst="rightArrow">
          <a:avLst/>
        </a:prstGeom>
        <a:solidFill>
          <a:srgbClr val="E9C59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1658-3A45-4105-841A-5253F1E49BFF}">
      <dsp:nvSpPr>
        <dsp:cNvPr id="0" name=""/>
        <dsp:cNvSpPr/>
      </dsp:nvSpPr>
      <dsp:spPr>
        <a:xfrm>
          <a:off x="0" y="651260"/>
          <a:ext cx="2084869" cy="868347"/>
        </a:xfrm>
        <a:prstGeom prst="roundRect">
          <a:avLst/>
        </a:prstGeom>
        <a:solidFill>
          <a:srgbClr val="9526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+mj-ea"/>
              <a:ea typeface="+mj-ea"/>
            </a:rPr>
            <a:t>데이터 병합</a:t>
          </a:r>
        </a:p>
      </dsp:txBody>
      <dsp:txXfrm>
        <a:off x="42389" y="693649"/>
        <a:ext cx="2000091" cy="783569"/>
      </dsp:txXfrm>
    </dsp:sp>
    <dsp:sp modelId="{6FD52ED5-81F8-4306-A0D5-283E633115E8}">
      <dsp:nvSpPr>
        <dsp:cNvPr id="0" name=""/>
        <dsp:cNvSpPr/>
      </dsp:nvSpPr>
      <dsp:spPr>
        <a:xfrm>
          <a:off x="2432348" y="651260"/>
          <a:ext cx="2084869" cy="868347"/>
        </a:xfrm>
        <a:prstGeom prst="roundRect">
          <a:avLst/>
        </a:prstGeom>
        <a:solidFill>
          <a:srgbClr val="BB72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+mj-ea"/>
              <a:ea typeface="+mj-ea"/>
            </a:rPr>
            <a:t>이상치 제거</a:t>
          </a:r>
        </a:p>
      </dsp:txBody>
      <dsp:txXfrm>
        <a:off x="2474737" y="693649"/>
        <a:ext cx="2000091" cy="783569"/>
      </dsp:txXfrm>
    </dsp:sp>
    <dsp:sp modelId="{C84F2133-E25C-4A58-A20D-AB0324242653}">
      <dsp:nvSpPr>
        <dsp:cNvPr id="0" name=""/>
        <dsp:cNvSpPr/>
      </dsp:nvSpPr>
      <dsp:spPr>
        <a:xfrm>
          <a:off x="4864696" y="651260"/>
          <a:ext cx="2084869" cy="868347"/>
        </a:xfrm>
        <a:prstGeom prst="roundRect">
          <a:avLst/>
        </a:prstGeom>
        <a:solidFill>
          <a:srgbClr val="50627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 err="1"/>
            <a:t>결측치</a:t>
          </a:r>
          <a:r>
            <a:rPr lang="ko-KR" altLang="en-US" sz="1800" b="1" i="0" kern="1200" dirty="0"/>
            <a:t> 처리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4907085" y="693649"/>
        <a:ext cx="2000091" cy="783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02FEE-CC42-45F7-9CF4-26370BE78153}">
      <dsp:nvSpPr>
        <dsp:cNvPr id="0" name=""/>
        <dsp:cNvSpPr/>
      </dsp:nvSpPr>
      <dsp:spPr>
        <a:xfrm>
          <a:off x="521217" y="0"/>
          <a:ext cx="5907131" cy="2170869"/>
        </a:xfrm>
        <a:prstGeom prst="rightArrow">
          <a:avLst/>
        </a:prstGeom>
        <a:solidFill>
          <a:srgbClr val="E9C59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1658-3A45-4105-841A-5253F1E49BFF}">
      <dsp:nvSpPr>
        <dsp:cNvPr id="0" name=""/>
        <dsp:cNvSpPr/>
      </dsp:nvSpPr>
      <dsp:spPr>
        <a:xfrm>
          <a:off x="0" y="651260"/>
          <a:ext cx="2084869" cy="868347"/>
        </a:xfrm>
        <a:prstGeom prst="roundRect">
          <a:avLst/>
        </a:prstGeom>
        <a:solidFill>
          <a:srgbClr val="9526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+mj-ea"/>
              <a:ea typeface="+mj-ea"/>
            </a:rPr>
            <a:t>데이터 병합</a:t>
          </a:r>
        </a:p>
      </dsp:txBody>
      <dsp:txXfrm>
        <a:off x="42389" y="693649"/>
        <a:ext cx="2000091" cy="783569"/>
      </dsp:txXfrm>
    </dsp:sp>
    <dsp:sp modelId="{6FD52ED5-81F8-4306-A0D5-283E633115E8}">
      <dsp:nvSpPr>
        <dsp:cNvPr id="0" name=""/>
        <dsp:cNvSpPr/>
      </dsp:nvSpPr>
      <dsp:spPr>
        <a:xfrm>
          <a:off x="2432348" y="651260"/>
          <a:ext cx="2084869" cy="868347"/>
        </a:xfrm>
        <a:prstGeom prst="roundRect">
          <a:avLst/>
        </a:prstGeom>
        <a:solidFill>
          <a:srgbClr val="BB72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+mj-ea"/>
              <a:ea typeface="+mj-ea"/>
            </a:rPr>
            <a:t>이상치 제거</a:t>
          </a:r>
        </a:p>
      </dsp:txBody>
      <dsp:txXfrm>
        <a:off x="2474737" y="693649"/>
        <a:ext cx="2000091" cy="783569"/>
      </dsp:txXfrm>
    </dsp:sp>
    <dsp:sp modelId="{C84F2133-E25C-4A58-A20D-AB0324242653}">
      <dsp:nvSpPr>
        <dsp:cNvPr id="0" name=""/>
        <dsp:cNvSpPr/>
      </dsp:nvSpPr>
      <dsp:spPr>
        <a:xfrm>
          <a:off x="4864696" y="651260"/>
          <a:ext cx="2084869" cy="868347"/>
        </a:xfrm>
        <a:prstGeom prst="roundRect">
          <a:avLst/>
        </a:prstGeom>
        <a:solidFill>
          <a:srgbClr val="50627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 err="1"/>
            <a:t>결측치</a:t>
          </a:r>
          <a:r>
            <a:rPr lang="ko-KR" altLang="en-US" sz="1800" b="1" i="0" kern="1200" dirty="0"/>
            <a:t> 처리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4907085" y="693649"/>
        <a:ext cx="2000091" cy="7835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BE3B8-19D7-46A2-8096-97C0F0F9FB18}">
      <dsp:nvSpPr>
        <dsp:cNvPr id="0" name=""/>
        <dsp:cNvSpPr/>
      </dsp:nvSpPr>
      <dsp:spPr>
        <a:xfrm>
          <a:off x="6108" y="283063"/>
          <a:ext cx="1825618" cy="1095371"/>
        </a:xfrm>
        <a:prstGeom prst="roundRect">
          <a:avLst>
            <a:gd name="adj" fmla="val 10000"/>
          </a:avLst>
        </a:prstGeom>
        <a:solidFill>
          <a:srgbClr val="9526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+mj-ea"/>
              <a:ea typeface="+mj-ea"/>
            </a:rPr>
            <a:t>Dataset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38190" y="315145"/>
        <a:ext cx="1761454" cy="1031207"/>
      </dsp:txXfrm>
    </dsp:sp>
    <dsp:sp modelId="{681F92FD-83B1-49AD-A61A-7EAB334F5671}">
      <dsp:nvSpPr>
        <dsp:cNvPr id="0" name=""/>
        <dsp:cNvSpPr/>
      </dsp:nvSpPr>
      <dsp:spPr>
        <a:xfrm>
          <a:off x="2014288" y="604372"/>
          <a:ext cx="387031" cy="45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014288" y="694923"/>
        <a:ext cx="270922" cy="271651"/>
      </dsp:txXfrm>
    </dsp:sp>
    <dsp:sp modelId="{AFDB8BA1-54E4-4710-82CD-8AE476C0DF06}">
      <dsp:nvSpPr>
        <dsp:cNvPr id="0" name=""/>
        <dsp:cNvSpPr/>
      </dsp:nvSpPr>
      <dsp:spPr>
        <a:xfrm>
          <a:off x="2561973" y="283063"/>
          <a:ext cx="1825618" cy="1095371"/>
        </a:xfrm>
        <a:prstGeom prst="roundRect">
          <a:avLst>
            <a:gd name="adj" fmla="val 10000"/>
          </a:avLst>
        </a:prstGeom>
        <a:solidFill>
          <a:srgbClr val="BB72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+mj-ea"/>
              <a:ea typeface="+mj-ea"/>
            </a:rPr>
            <a:t>Feature Engineering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2594055" y="315145"/>
        <a:ext cx="1761454" cy="1031207"/>
      </dsp:txXfrm>
    </dsp:sp>
    <dsp:sp modelId="{F8588A5C-EE19-4D30-AD3F-04C200EA6E82}">
      <dsp:nvSpPr>
        <dsp:cNvPr id="0" name=""/>
        <dsp:cNvSpPr/>
      </dsp:nvSpPr>
      <dsp:spPr>
        <a:xfrm>
          <a:off x="4570154" y="604372"/>
          <a:ext cx="387031" cy="45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4570154" y="694923"/>
        <a:ext cx="270922" cy="271651"/>
      </dsp:txXfrm>
    </dsp:sp>
    <dsp:sp modelId="{B12BC216-5601-435F-B069-0976AAE9D4D3}">
      <dsp:nvSpPr>
        <dsp:cNvPr id="0" name=""/>
        <dsp:cNvSpPr/>
      </dsp:nvSpPr>
      <dsp:spPr>
        <a:xfrm>
          <a:off x="5117839" y="283063"/>
          <a:ext cx="1825618" cy="1095371"/>
        </a:xfrm>
        <a:prstGeom prst="roundRect">
          <a:avLst>
            <a:gd name="adj" fmla="val 10000"/>
          </a:avLst>
        </a:prstGeom>
        <a:solidFill>
          <a:srgbClr val="50627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i="0" kern="1200" dirty="0"/>
            <a:t>Feature Selection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5149921" y="315145"/>
        <a:ext cx="1761454" cy="10312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BE3B8-19D7-46A2-8096-97C0F0F9FB18}">
      <dsp:nvSpPr>
        <dsp:cNvPr id="0" name=""/>
        <dsp:cNvSpPr/>
      </dsp:nvSpPr>
      <dsp:spPr>
        <a:xfrm>
          <a:off x="6108" y="283063"/>
          <a:ext cx="1825618" cy="109537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+mj-ea"/>
              <a:ea typeface="+mj-ea"/>
            </a:rPr>
            <a:t>Prediction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38190" y="315145"/>
        <a:ext cx="1761454" cy="1031207"/>
      </dsp:txXfrm>
    </dsp:sp>
    <dsp:sp modelId="{681F92FD-83B1-49AD-A61A-7EAB334F5671}">
      <dsp:nvSpPr>
        <dsp:cNvPr id="0" name=""/>
        <dsp:cNvSpPr/>
      </dsp:nvSpPr>
      <dsp:spPr>
        <a:xfrm rot="10800000">
          <a:off x="2014288" y="604372"/>
          <a:ext cx="387031" cy="45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130397" y="694923"/>
        <a:ext cx="270922" cy="271651"/>
      </dsp:txXfrm>
    </dsp:sp>
    <dsp:sp modelId="{AFDB8BA1-54E4-4710-82CD-8AE476C0DF06}">
      <dsp:nvSpPr>
        <dsp:cNvPr id="0" name=""/>
        <dsp:cNvSpPr/>
      </dsp:nvSpPr>
      <dsp:spPr>
        <a:xfrm>
          <a:off x="2561973" y="283063"/>
          <a:ext cx="1825618" cy="109537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+mj-ea"/>
              <a:ea typeface="+mj-ea"/>
            </a:rPr>
            <a:t>Model Evaluate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2594055" y="315145"/>
        <a:ext cx="1761454" cy="1031207"/>
      </dsp:txXfrm>
    </dsp:sp>
    <dsp:sp modelId="{F8588A5C-EE19-4D30-AD3F-04C200EA6E82}">
      <dsp:nvSpPr>
        <dsp:cNvPr id="0" name=""/>
        <dsp:cNvSpPr/>
      </dsp:nvSpPr>
      <dsp:spPr>
        <a:xfrm rot="10800000">
          <a:off x="4570154" y="604372"/>
          <a:ext cx="387031" cy="45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4686263" y="694923"/>
        <a:ext cx="270922" cy="271651"/>
      </dsp:txXfrm>
    </dsp:sp>
    <dsp:sp modelId="{B12BC216-5601-435F-B069-0976AAE9D4D3}">
      <dsp:nvSpPr>
        <dsp:cNvPr id="0" name=""/>
        <dsp:cNvSpPr/>
      </dsp:nvSpPr>
      <dsp:spPr>
        <a:xfrm>
          <a:off x="5117839" y="283063"/>
          <a:ext cx="1825618" cy="109537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i="0" kern="1200" dirty="0"/>
            <a:t>Develop Model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5149921" y="315145"/>
        <a:ext cx="1761454" cy="1031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7E2DFA-CFC0-4D7A-952F-6C5053135C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90BA82-E27E-484F-8AB6-A6270900C5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C8DEFF-A70E-41B9-A88A-2E86B6C744DB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DDC13D9E-ABF1-4268-B02B-C920C5738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AAD5C59-C35E-4BCF-A4B0-3C7ADC21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1FAFB-D2D9-4B97-9381-AFAC623F3B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234BF-9695-48E2-8DA0-4AAC50DE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06D9F16-1991-4C54-B983-67C4E6CDDF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62CC721D-5F7A-49B5-B728-3CAD49F103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E96B5BAB-0A8D-4ED0-91EC-471543C10F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b="1"/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1BFB17B1-6C3B-4AC9-B501-42057A2D4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A6A2EDD-C43F-44E3-9A4E-168AB0086503}" type="slidenum">
              <a:rPr lang="ko-KR" altLang="en-US" smtClean="0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E290DB8A-ABED-408E-AD6A-351346F75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FD33E619-03B4-43F1-B912-745AF6B1C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20A26A51-CB99-4153-81DD-C84AD71EC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EC75C1A-D273-469D-8087-B787E74BBDED}" type="slidenum">
              <a:rPr lang="ko-KR" altLang="en-US" smtClean="0"/>
              <a:pPr>
                <a:spcBef>
                  <a:spcPct val="0"/>
                </a:spcBef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071017EA-BAC0-4ECE-970A-A655264037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46F00687-921C-4028-8EA0-7F31FFAF67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8DF69206-1A46-4565-BDA3-C1F394285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B49500C-1C7E-411C-B32A-36FE13A87125}" type="slidenum">
              <a:rPr lang="ko-KR" altLang="en-US" smtClean="0"/>
              <a:pPr>
                <a:spcBef>
                  <a:spcPct val="0"/>
                </a:spcBef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342AF834-53AA-487E-922C-267B48DA64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228AEC89-4D6B-4C82-8017-6A3BC1B639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6BDC9EB8-AC31-4961-B509-AACEDC021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8E2068-9DB2-4EA9-82FC-ACDB48F75141}" type="slidenum">
              <a:rPr lang="ko-KR" altLang="en-US" smtClean="0"/>
              <a:pPr>
                <a:spcBef>
                  <a:spcPct val="0"/>
                </a:spcBef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754AF085-8222-4487-B5FE-0768C1A1C0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F450AE71-651E-4D8B-841D-AA804A8F92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36279301-EF6D-454B-9C28-83288B7AF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6CC0A8-93E6-4F72-80F2-AAF32FFE6AE6}" type="slidenum">
              <a:rPr lang="ko-KR" altLang="en-US" smtClean="0"/>
              <a:pPr>
                <a:spcBef>
                  <a:spcPct val="0"/>
                </a:spcBef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700C36A0-EBA6-44A8-B5F1-301059269A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6DA782B4-9045-4049-814E-CF58BCD6CE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3F5EA344-202C-4451-8680-E01B9D71C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7DC7204-29BD-4106-B1FB-E71EA7122482}" type="slidenum">
              <a:rPr lang="ko-KR" altLang="en-US" smtClean="0"/>
              <a:pPr>
                <a:spcBef>
                  <a:spcPct val="0"/>
                </a:spcBef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E290DB8A-ABED-408E-AD6A-351346F75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FD33E619-03B4-43F1-B912-745AF6B1C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20A26A51-CB99-4153-81DD-C84AD71EC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EC75C1A-D273-469D-8087-B787E74BBDED}" type="slidenum">
              <a:rPr lang="ko-KR" altLang="en-US" smtClean="0"/>
              <a:pPr>
                <a:spcBef>
                  <a:spcPct val="0"/>
                </a:spcBef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9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EBC3C2C8-A121-4DB1-8132-1BAAAE04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F22BEE4C-EEBB-44E3-8604-6A142FC258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92F20185-410B-4A93-B5DE-2F3A29DE1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A89287B-93A2-406F-836E-316EF450A1C9}" type="slidenum">
              <a:rPr lang="ko-KR" altLang="en-US" smtClean="0"/>
              <a:pPr>
                <a:spcBef>
                  <a:spcPct val="0"/>
                </a:spcBef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7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F818F4E-292A-4396-8AF7-02E7602208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F177024B-CC5E-4B0F-A53C-7B6AC28E51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12F2A24F-25F9-48F6-AE6A-7C9523B21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46D563E-820F-4F39-A02F-082E04BC1056}" type="slidenum">
              <a:rPr lang="ko-KR" altLang="en-US" smtClean="0"/>
              <a:pPr>
                <a:spcBef>
                  <a:spcPct val="0"/>
                </a:spcBef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9DEF31CD-E6F3-4BFA-BE94-C4B639F673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E375F4EE-521F-4839-84BE-3484832D1A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E16C240B-28F2-4C07-8FEC-F8E63CBBF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69F943E-4689-450E-ACCB-B41733E638D1}" type="slidenum">
              <a:rPr lang="ko-KR" altLang="en-US" smtClean="0"/>
              <a:pPr>
                <a:spcBef>
                  <a:spcPct val="0"/>
                </a:spcBef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8070B6FC-6B39-4AA8-98A8-7B856693F6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AE059968-F38E-482A-BBE2-6D8DD5741F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C6741E87-46F1-417C-8BA2-35070CE6E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F42B26-36B8-4991-9A7E-0D3AAE100A25}" type="slidenum">
              <a:rPr lang="ko-KR" altLang="en-US" smtClean="0"/>
              <a:pPr>
                <a:spcBef>
                  <a:spcPct val="0"/>
                </a:spcBef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60601D6-FD21-4FED-8326-94FBD8C56B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740F985D-94FF-4965-80C1-294D7243F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5BA72754-D446-47A5-9A9C-F94E91C22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40BBBF8-C303-458C-B750-57C4A0B5FF96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A3C52758-45E0-4E84-B130-B935773782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77FB2586-0C3A-43E5-8703-F16C903776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53A641FE-592A-4933-A62B-9317B2053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AFA7AA6-3B43-420E-B019-5DCB33B02896}" type="slidenum">
              <a:rPr lang="ko-KR" altLang="en-US" smtClean="0"/>
              <a:pPr>
                <a:spcBef>
                  <a:spcPct val="0"/>
                </a:spcBef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32069CB5-5987-463F-9DE5-9B346C6998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8D3BB693-A678-4724-908B-A2283DABFA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2C514F64-CCF9-4720-8A34-8290D3962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725AA9-96AD-4047-B162-79DA214454FB}" type="slidenum">
              <a:rPr lang="ko-KR" altLang="en-US" smtClean="0"/>
              <a:pPr>
                <a:spcBef>
                  <a:spcPct val="0"/>
                </a:spcBef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3B6E0E8C-5457-45E5-834F-7340ACE06F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99E9F7A0-AF6E-47D3-B5BD-6A2BB1A518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5C789FCE-232A-4601-86C6-76CE06C3D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2453A4E-89A7-400E-A8E2-E8AB9D8CA66F}" type="slidenum">
              <a:rPr lang="ko-KR" altLang="en-US" smtClean="0"/>
              <a:pPr>
                <a:spcBef>
                  <a:spcPct val="0"/>
                </a:spcBef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FD388B99-2AD3-470B-988D-61DBDCD6BC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5ED77EC1-1AC7-4FCD-8E11-0C57471CF8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6783DD78-E616-4114-AFC4-DDF11BCCF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EF7596-73C0-46C0-97D7-8379C4FAF7FD}" type="slidenum">
              <a:rPr lang="ko-KR" altLang="en-US" smtClean="0"/>
              <a:pPr>
                <a:spcBef>
                  <a:spcPct val="0"/>
                </a:spcBef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DD31E87-38E9-41E0-AD06-57897487E6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9B1EF72E-FADC-49EC-A5C8-18451CB020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BDF4ACE1-3A45-49C3-B6BC-E2F564594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29AB575-24E5-4B07-933E-B379A1A0CE30}" type="slidenum">
              <a:rPr lang="ko-KR" altLang="en-US" smtClean="0"/>
              <a:pPr>
                <a:spcBef>
                  <a:spcPct val="0"/>
                </a:spcBef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DACE1F59-E6D9-4BFF-8B2B-86286CE4EB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6D6B8779-22B5-4AD2-B29F-DC3CD7A880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b="1" dirty="0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2209D1A3-B001-45FD-AE73-A594D3A5B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173AC78-BDE5-45E0-94E4-F69F92D7F564}" type="slidenum">
              <a:rPr lang="ko-KR" altLang="en-US" smtClean="0"/>
              <a:pPr>
                <a:spcBef>
                  <a:spcPct val="0"/>
                </a:spcBef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E060307A-64DF-48F5-9B78-7B686CC284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199B22AE-2FA5-4087-B96C-E5821DB611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b="1" dirty="0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3F76C7B4-0751-42E5-A7D5-35479D6AB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53B0882-F8E4-4447-9150-DD895C1ABBCF}" type="slidenum">
              <a:rPr lang="ko-KR" altLang="en-US" smtClean="0"/>
              <a:pPr>
                <a:spcBef>
                  <a:spcPct val="0"/>
                </a:spcBef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EBC3C2C8-A121-4DB1-8132-1BAAAE04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F22BEE4C-EEBB-44E3-8604-6A142FC258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92F20185-410B-4A93-B5DE-2F3A29DE1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A89287B-93A2-406F-836E-316EF450A1C9}" type="slidenum">
              <a:rPr lang="ko-KR" altLang="en-US" smtClean="0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1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EBC3C2C8-A121-4DB1-8132-1BAAAE04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F22BEE4C-EEBB-44E3-8604-6A142FC258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92F20185-410B-4A93-B5DE-2F3A29DE1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A89287B-93A2-406F-836E-316EF450A1C9}" type="slidenum">
              <a:rPr lang="ko-KR" altLang="en-US" smtClean="0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6E9F76BA-5FD4-4CEC-A6BB-CCFCC51AB6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70686391-E352-46E3-B4E5-CB51C4AC53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FFB3CD9A-BC68-4991-8772-AB49E147F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EB72098-7BDE-41F3-88A8-F53074498E94}" type="slidenum">
              <a:rPr lang="ko-KR" altLang="en-US" smtClean="0"/>
              <a:pPr>
                <a:spcBef>
                  <a:spcPct val="0"/>
                </a:spcBef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B955247-BE18-4CC3-B411-D1D37390CA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9CF2FEE6-8C4B-44EE-A25F-82BFCF2D21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D518DCB8-801E-4C4F-9EFD-15A9CC18E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9766211-D601-4610-B54B-9BB0D2D36544}" type="slidenum">
              <a:rPr lang="ko-KR" altLang="en-US" smtClean="0"/>
              <a:pPr>
                <a:spcBef>
                  <a:spcPct val="0"/>
                </a:spcBef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B955247-BE18-4CC3-B411-D1D37390CA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9CF2FEE6-8C4B-44EE-A25F-82BFCF2D21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D518DCB8-801E-4C4F-9EFD-15A9CC18E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9766211-D601-4610-B54B-9BB0D2D36544}" type="slidenum">
              <a:rPr lang="ko-KR" altLang="en-US" smtClean="0"/>
              <a:pPr>
                <a:spcBef>
                  <a:spcPct val="0"/>
                </a:spcBef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2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70720392-FD7E-4A9A-BD68-0B3665488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3EB17295-2DC8-41E1-8EFF-3B78F873C8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8B071D6F-0F96-498C-94BF-FBC163920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F3EAB49-F855-4F15-998D-D1BF2142E73D}" type="slidenum">
              <a:rPr lang="ko-KR" altLang="en-US" smtClean="0"/>
              <a:pPr>
                <a:spcBef>
                  <a:spcPct val="0"/>
                </a:spcBef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EBC3C2C8-A121-4DB1-8132-1BAAAE04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F22BEE4C-EEBB-44E3-8604-6A142FC258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92F20185-410B-4A93-B5DE-2F3A29DE1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A89287B-93A2-406F-836E-316EF450A1C9}" type="slidenum">
              <a:rPr lang="ko-KR" altLang="en-US" smtClean="0"/>
              <a:pPr>
                <a:spcBef>
                  <a:spcPct val="0"/>
                </a:spcBef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0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C5D86-8903-4D0B-94F6-3A812A50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327EE-BF81-4342-852C-A730C63C67EC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27E25-9D3F-46FA-A52A-BDD1663A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62E4F-F3BD-4B26-83F9-D041600A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5FC0-1C0E-4AFA-83FA-197FE14C31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8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3A685-1A77-4B15-84A8-99D2BD69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740D8-946B-48F6-A1E2-F700614D8A4E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A04D9-9010-4A76-B90E-268E07D8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62C94-5639-4558-8579-A92B47E2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40E18-4A35-4F9D-934A-6678677D15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3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12E1A-039A-456C-9761-AED916E9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5FE47-1246-4727-9D53-56E3617910F7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39A4-F738-45FB-8598-BC6BAAB0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E7093-9686-4A62-8AB3-1DE6A055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DF141-976B-4761-8506-AED7ED280D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3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F4FBD-E5AC-4321-BD1B-0F1C90A2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2E168-16B1-4A41-B173-E78A859E28CE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6E47D-543B-4C5C-8E88-711701D3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2EDA8-DCCF-417E-9783-B2C401B4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67F8-3DD6-4E59-808B-82F96DADBE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5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818C7-8A60-4536-968A-1A49D3FD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5FB6F-0298-4756-998A-7D6C6C0BFCC7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FC35C-EE72-4340-B502-4A74135D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A17C1-575A-4CDE-9A91-EBCB5390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7B1C3-521A-4356-9BDF-05BE4DC667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33BCB2A-0319-4ABB-9BDF-2D60DA88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10250-4909-4935-82F1-0F04C90AE628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AAA2E07-CF1C-4049-A1A6-00E6B290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F58FF74-022C-4E9D-B172-D83489C5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FB194-91EB-4632-96A6-09EA9F95288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CAFF9BAF-3C0B-424B-8A8F-90389BD5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A6769-1EE2-4F93-86C7-3C7B243904DB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4B1011-C632-4ACE-BC73-18485D2A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727F22-CCCB-4206-9363-E94F73F3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B3D9F-D08E-4204-A75A-0B2D972F25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6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B9E1D3A2-1F79-4A12-8CA8-9244501C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432B3-CFEF-4E7F-B4A1-EDE5B217F2B6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7EACD157-29D2-40E3-A2D7-24E2A829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A8E4A81-1900-4561-BFCB-42DF862E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D5210-3389-48CB-95A6-2FA709EB2B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7063ADB4-71F9-4076-ADF2-22CBD262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53D4E-99CF-4D1F-82FD-BE95E372B689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38071E79-CEB8-4A07-8D80-311EB3FB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5E5FF3C3-9DC4-4417-96BD-B12B75AF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C1675-3818-4848-ADB7-CE6859A989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2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F73870E-2962-40E6-B297-47700F00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C67DC-C334-4FA9-93CA-C2B43B35DCE9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3BC70B0-A312-4D6E-8E63-194AB441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E9C0E10-EE06-49D8-B5F2-6A66BCE8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462F5-29E2-417C-BA29-627D298D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7031A26-C6C0-49EB-AF26-F3CE8477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B8CF9-80DD-4633-B081-FEA75E14443C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4CD1449-F29A-409D-895D-889AF7D8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D479073-B0F0-43E1-8EAA-5A3AD2D2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8D162-B388-4C7E-A944-F04EA6E29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1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7F2C96D8-0961-43BE-BF65-FCB6E2B0A2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14CE1474-E089-4C84-894B-A9500E2A98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34035-E216-473D-859A-D1B2853B6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48667F-F054-4C16-B0E6-D01264CC3C1C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C0B52-C926-4C6F-BE5C-3D9F1BC5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05D05-B1FF-40A0-910A-0174A103D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83AF5B5-D412-4F79-A266-457A2E31E9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3">
            <a:extLst>
              <a:ext uri="{FF2B5EF4-FFF2-40B4-BE49-F238E27FC236}">
                <a16:creationId xmlns:a16="http://schemas.microsoft.com/office/drawing/2014/main" id="{9089FC3B-89F4-4CFC-AF6E-268D376F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ED22AD-A5D5-4225-8BE0-56759D605566}"/>
              </a:ext>
            </a:extLst>
          </p:cNvPr>
          <p:cNvSpPr txBox="1"/>
          <p:nvPr/>
        </p:nvSpPr>
        <p:spPr>
          <a:xfrm>
            <a:off x="836190" y="2513364"/>
            <a:ext cx="7471618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haroni" panose="020B0604020202020204" pitchFamily="2" charset="-79"/>
              </a:rPr>
              <a:t>2021 POSTECH OIBC</a:t>
            </a:r>
            <a:r>
              <a:rPr lang="ko-KR" alt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haroni" panose="020B0604020202020204" pitchFamily="2" charset="-79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haroni" panose="020B0604020202020204" pitchFamily="2" charset="-79"/>
              </a:rPr>
              <a:t>CHALLENGE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haroni" panose="020B0604020202020204" pitchFamily="2" charset="-79"/>
              </a:rPr>
              <a:t>태양광 발전량 예측 경진대회</a:t>
            </a:r>
            <a:endParaRPr lang="en-US" altLang="ko-KR" sz="4000" b="1" dirty="0">
              <a:solidFill>
                <a:schemeClr val="bg1"/>
              </a:solidFill>
              <a:latin typeface="Arial Black" panose="020B0A04020102020204" pitchFamily="34" charset="0"/>
              <a:ea typeface="+mj-ea"/>
              <a:cs typeface="Aharoni" panose="020B0604020202020204" pitchFamily="2" charset="-79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8235F29-C2D0-428F-AD55-69A2DB4C262D}"/>
              </a:ext>
            </a:extLst>
          </p:cNvPr>
          <p:cNvCxnSpPr>
            <a:cxnSpLocks/>
          </p:cNvCxnSpPr>
          <p:nvPr/>
        </p:nvCxnSpPr>
        <p:spPr>
          <a:xfrm>
            <a:off x="6660232" y="5877272"/>
            <a:ext cx="129614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TextBox 17">
            <a:extLst>
              <a:ext uri="{FF2B5EF4-FFF2-40B4-BE49-F238E27FC236}">
                <a16:creationId xmlns:a16="http://schemas.microsoft.com/office/drawing/2014/main" id="{FB269348-C4A9-4E18-A481-3277F9F36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5208694"/>
            <a:ext cx="16208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MSJ </a:t>
            </a:r>
            <a:r>
              <a:rPr lang="ko-KR" altLang="en-US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팀</a:t>
            </a:r>
            <a:r>
              <a:rPr lang="en-US" altLang="ko-KR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 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0363A3-5359-4744-9E1E-822AFFFC8685}"/>
              </a:ext>
            </a:extLst>
          </p:cNvPr>
          <p:cNvSpPr/>
          <p:nvPr/>
        </p:nvSpPr>
        <p:spPr>
          <a:xfrm>
            <a:off x="791579" y="908720"/>
            <a:ext cx="7560841" cy="5256584"/>
          </a:xfrm>
          <a:prstGeom prst="rect">
            <a:avLst/>
          </a:prstGeom>
          <a:noFill/>
          <a:ln w="63500" cap="sq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F097F41-8DAC-4495-957F-8F46EEDBC1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2" name="그룹 76">
            <a:extLst>
              <a:ext uri="{FF2B5EF4-FFF2-40B4-BE49-F238E27FC236}">
                <a16:creationId xmlns:a16="http://schemas.microsoft.com/office/drawing/2014/main" id="{979762F9-48A4-4165-948B-427738ABA43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BB8BC61-108A-4DB3-BE0D-1D5249F0AC1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42291F9-6AA8-478B-A34A-0A0AC38BF730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0E229296-6E77-4946-8EDD-BBEF092D6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Data Preprocessing</a:t>
            </a:r>
            <a:endParaRPr lang="ko-KR" altLang="en-US" sz="2000" b="1" dirty="0"/>
          </a:p>
        </p:txBody>
      </p:sp>
      <p:grpSp>
        <p:nvGrpSpPr>
          <p:cNvPr id="17414" name="그룹 1">
            <a:extLst>
              <a:ext uri="{FF2B5EF4-FFF2-40B4-BE49-F238E27FC236}">
                <a16:creationId xmlns:a16="http://schemas.microsoft.com/office/drawing/2014/main" id="{B7A1C59D-EF5C-41CE-8DB9-38D8CBB4ED34}"/>
              </a:ext>
            </a:extLst>
          </p:cNvPr>
          <p:cNvGrpSpPr>
            <a:grpSpLocks/>
          </p:cNvGrpSpPr>
          <p:nvPr/>
        </p:nvGrpSpPr>
        <p:grpSpPr bwMode="auto">
          <a:xfrm>
            <a:off x="719931" y="1174750"/>
            <a:ext cx="7704137" cy="5349875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F2E1C8-3B14-46D0-9250-6B58AAC558D5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A5E738-679C-4651-B183-317709E8102E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562217-298D-4336-B875-8503A5B8F3AA}"/>
              </a:ext>
            </a:extLst>
          </p:cNvPr>
          <p:cNvSpPr txBox="1"/>
          <p:nvPr/>
        </p:nvSpPr>
        <p:spPr>
          <a:xfrm>
            <a:off x="791368" y="1707132"/>
            <a:ext cx="7561263" cy="42934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발전소별 태양광 발전량 데이터 </a:t>
            </a:r>
            <a:r>
              <a:rPr lang="en-US" altLang="ko-KR" sz="2000" b="1" dirty="0">
                <a:solidFill>
                  <a:schemeClr val="bg1"/>
                </a:solidFill>
              </a:rPr>
              <a:t>+ </a:t>
            </a:r>
            <a:r>
              <a:rPr lang="ko-KR" altLang="en-US" sz="2000" b="1" dirty="0">
                <a:solidFill>
                  <a:schemeClr val="bg1"/>
                </a:solidFill>
              </a:rPr>
              <a:t>발전소별 기상 실측 데이터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</a:p>
          <a:p>
            <a:pPr algn="ctr">
              <a:defRPr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700" b="1" dirty="0">
                <a:solidFill>
                  <a:schemeClr val="bg1"/>
                </a:solidFill>
              </a:rPr>
              <a:t>3</a:t>
            </a:r>
            <a:r>
              <a:rPr lang="ko-KR" altLang="en-US" sz="1700" b="1" dirty="0">
                <a:solidFill>
                  <a:schemeClr val="bg1"/>
                </a:solidFill>
              </a:rPr>
              <a:t>가지 종류의 기상 실측 데이터 중 </a:t>
            </a:r>
            <a:r>
              <a:rPr lang="en-US" altLang="ko-KR" sz="1700" b="1" dirty="0">
                <a:solidFill>
                  <a:schemeClr val="bg1"/>
                </a:solidFill>
              </a:rPr>
              <a:t>1</a:t>
            </a:r>
            <a:r>
              <a:rPr lang="ko-KR" altLang="en-US" sz="1700" b="1" dirty="0">
                <a:solidFill>
                  <a:schemeClr val="bg1"/>
                </a:solidFill>
              </a:rPr>
              <a:t>번 유형의 데이터를 사용 </a:t>
            </a:r>
            <a:r>
              <a:rPr lang="en-US" altLang="ko-KR" sz="2000" b="1" dirty="0">
                <a:solidFill>
                  <a:srgbClr val="00B050"/>
                </a:solidFill>
              </a:rPr>
              <a:t>Why?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endParaRPr lang="en-US" altLang="ko-KR" sz="30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500" dirty="0">
                <a:solidFill>
                  <a:schemeClr val="bg1"/>
                </a:solidFill>
              </a:rPr>
              <a:t>       1.  </a:t>
            </a:r>
            <a:r>
              <a:rPr lang="ko-KR" altLang="en-US" sz="1500" dirty="0">
                <a:solidFill>
                  <a:schemeClr val="bg1"/>
                </a:solidFill>
              </a:rPr>
              <a:t>기상에 관한 독립변수들이 가장 다양하게 존재하여 데이터 비교 및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1500" dirty="0">
                <a:solidFill>
                  <a:schemeClr val="bg1"/>
                </a:solidFill>
              </a:rPr>
              <a:t>           분석을 하는 데에 있어서 효과적이며 예측 성능에 도움을 줄 수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500" dirty="0">
                <a:solidFill>
                  <a:schemeClr val="bg1"/>
                </a:solidFill>
              </a:rPr>
              <a:t>           </a:t>
            </a:r>
            <a:r>
              <a:rPr lang="ko-KR" altLang="en-US" sz="1500" dirty="0">
                <a:solidFill>
                  <a:schemeClr val="bg1"/>
                </a:solidFill>
              </a:rPr>
              <a:t>있을 것으로 판단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실제 모델 학습 시 가장 효과적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500" dirty="0">
                <a:solidFill>
                  <a:schemeClr val="bg1"/>
                </a:solidFill>
              </a:rPr>
              <a:t>       2.  2</a:t>
            </a:r>
            <a:r>
              <a:rPr lang="ko-KR" altLang="en-US" sz="1500" dirty="0">
                <a:solidFill>
                  <a:schemeClr val="bg1"/>
                </a:solidFill>
              </a:rPr>
              <a:t>번 유형은 총 </a:t>
            </a:r>
            <a:r>
              <a:rPr lang="en-US" altLang="ko-KR" sz="1500" dirty="0">
                <a:solidFill>
                  <a:schemeClr val="bg1"/>
                </a:solidFill>
              </a:rPr>
              <a:t>24</a:t>
            </a:r>
            <a:r>
              <a:rPr lang="ko-KR" altLang="en-US" sz="1500" dirty="0">
                <a:solidFill>
                  <a:schemeClr val="bg1"/>
                </a:solidFill>
              </a:rPr>
              <a:t>개의 가상 발전소 중 </a:t>
            </a:r>
            <a:r>
              <a:rPr lang="en-US" altLang="ko-KR" sz="1500" dirty="0">
                <a:solidFill>
                  <a:schemeClr val="bg1"/>
                </a:solidFill>
              </a:rPr>
              <a:t>19</a:t>
            </a:r>
            <a:r>
              <a:rPr lang="ko-KR" altLang="en-US" sz="1500" dirty="0">
                <a:solidFill>
                  <a:schemeClr val="bg1"/>
                </a:solidFill>
              </a:rPr>
              <a:t>개의 기상 실측 데이터가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500" dirty="0">
                <a:solidFill>
                  <a:schemeClr val="bg1"/>
                </a:solidFill>
              </a:rPr>
              <a:t>  </a:t>
            </a:r>
            <a:r>
              <a:rPr lang="ko-KR" altLang="en-US" sz="1500" dirty="0">
                <a:solidFill>
                  <a:schemeClr val="bg1"/>
                </a:solidFill>
              </a:rPr>
              <a:t>         존재하므로 데이터가 불충분하다고 파악되며 결측 정도가 높다고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500" dirty="0">
                <a:solidFill>
                  <a:schemeClr val="bg1"/>
                </a:solidFill>
              </a:rPr>
              <a:t>           </a:t>
            </a:r>
            <a:r>
              <a:rPr lang="ko-KR" altLang="en-US" sz="1500" dirty="0">
                <a:solidFill>
                  <a:schemeClr val="bg1"/>
                </a:solidFill>
              </a:rPr>
              <a:t>판단되어 제외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500" dirty="0">
                <a:solidFill>
                  <a:schemeClr val="bg1"/>
                </a:solidFill>
              </a:rPr>
              <a:t>       3.  3</a:t>
            </a:r>
            <a:r>
              <a:rPr lang="ko-KR" altLang="en-US" sz="1500" dirty="0">
                <a:solidFill>
                  <a:schemeClr val="bg1"/>
                </a:solidFill>
              </a:rPr>
              <a:t>번 유형은 </a:t>
            </a:r>
            <a:r>
              <a:rPr lang="en-US" altLang="ko-KR" sz="1500" dirty="0">
                <a:solidFill>
                  <a:schemeClr val="bg1"/>
                </a:solidFill>
              </a:rPr>
              <a:t>24</a:t>
            </a:r>
            <a:r>
              <a:rPr lang="ko-KR" altLang="en-US" sz="1500" dirty="0">
                <a:solidFill>
                  <a:schemeClr val="bg1"/>
                </a:solidFill>
              </a:rPr>
              <a:t>개의 가상 발전소에 대한 기상 실측 데이터를 모두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500" dirty="0">
                <a:solidFill>
                  <a:schemeClr val="bg1"/>
                </a:solidFill>
              </a:rPr>
              <a:t>  </a:t>
            </a:r>
            <a:r>
              <a:rPr lang="ko-KR" altLang="en-US" sz="1500" dirty="0">
                <a:solidFill>
                  <a:schemeClr val="bg1"/>
                </a:solidFill>
              </a:rPr>
              <a:t>         가지고 있지만 비교적 적고 단순한 독립변수 때문에 현재의 날씨와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500" dirty="0">
                <a:solidFill>
                  <a:schemeClr val="bg1"/>
                </a:solidFill>
              </a:rPr>
              <a:t>  </a:t>
            </a:r>
            <a:r>
              <a:rPr lang="ko-KR" altLang="en-US" sz="1500" dirty="0">
                <a:solidFill>
                  <a:schemeClr val="bg1"/>
                </a:solidFill>
              </a:rPr>
              <a:t>         같이 급격한 날씨 변화에 대해 예측이 어려울 것이라 판단되어 제외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C95DAB69-5E09-4F18-B122-40E84B12818B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04B41C13-E9B9-4543-A0ED-E8B0444FA6C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AC1565D-86CC-4AD9-9324-96FFD11E12F5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031F262-ED9C-4618-A2DD-2B5700E1BF7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D9838FE9-0551-4E2B-A14D-10D8C7EDF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Data Preprocessing</a:t>
            </a:r>
            <a:endParaRPr lang="ko-KR" altLang="en-US" sz="2000" b="1" dirty="0"/>
          </a:p>
        </p:txBody>
      </p:sp>
      <p:grpSp>
        <p:nvGrpSpPr>
          <p:cNvPr id="19462" name="그룹 1">
            <a:extLst>
              <a:ext uri="{FF2B5EF4-FFF2-40B4-BE49-F238E27FC236}">
                <a16:creationId xmlns:a16="http://schemas.microsoft.com/office/drawing/2014/main" id="{1CBCF940-B89B-4A47-8EA7-7614F3428FA6}"/>
              </a:ext>
            </a:extLst>
          </p:cNvPr>
          <p:cNvGrpSpPr>
            <a:grpSpLocks/>
          </p:cNvGrpSpPr>
          <p:nvPr/>
        </p:nvGrpSpPr>
        <p:grpSpPr bwMode="auto">
          <a:xfrm>
            <a:off x="719137" y="1498426"/>
            <a:ext cx="7704137" cy="4702522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6433A0-0D42-4B1C-8687-7280D8C0BBB1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EB28BD-B7D9-4FAC-971F-C4D1109D6A07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9BA77E62-B386-483A-BB41-C2329FC635D4}"/>
              </a:ext>
            </a:extLst>
          </p:cNvPr>
          <p:cNvGraphicFramePr/>
          <p:nvPr/>
        </p:nvGraphicFramePr>
        <p:xfrm>
          <a:off x="1096423" y="2872997"/>
          <a:ext cx="6949566" cy="217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4" name="TextBox 1">
            <a:extLst>
              <a:ext uri="{FF2B5EF4-FFF2-40B4-BE49-F238E27FC236}">
                <a16:creationId xmlns:a16="http://schemas.microsoft.com/office/drawing/2014/main" id="{D9E872A2-D425-43F5-9B79-2DD7CDE2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409" y="2005928"/>
            <a:ext cx="20162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000" b="1" dirty="0">
                <a:solidFill>
                  <a:schemeClr val="bg1"/>
                </a:solidFill>
              </a:rPr>
              <a:t>“Process”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7802FEE-CC42-45F7-9CF4-26370BE78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graphicEl>
                                              <a:dgm id="{87802FEE-CC42-45F7-9CF4-26370BE781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4FA1658-3A45-4105-841A-5253F1E49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>
                                            <p:graphicEl>
                                              <a:dgm id="{B4FA1658-3A45-4105-841A-5253F1E49B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FD52ED5-81F8-4306-A0D5-283E63311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graphicEl>
                                              <a:dgm id="{6FD52ED5-81F8-4306-A0D5-283E633115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84F2133-E25C-4A58-A20D-AB0324242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graphicEl>
                                              <a:dgm id="{C84F2133-E25C-4A58-A20D-AB03242426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3CF4068-8B2B-4886-97D2-FF1033A9D99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1508" name="그룹 76">
            <a:extLst>
              <a:ext uri="{FF2B5EF4-FFF2-40B4-BE49-F238E27FC236}">
                <a16:creationId xmlns:a16="http://schemas.microsoft.com/office/drawing/2014/main" id="{28BD16EC-A081-4F43-91B0-5364C4F2953E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A7256F0-383A-4C96-9FA7-87058CA5EFF4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F21E9F0-C335-47F7-996B-C812108A08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8307B044-BF86-4E53-B661-57F42ECC6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Data Preprocessing</a:t>
            </a:r>
            <a:endParaRPr lang="ko-KR" altLang="en-US" sz="2000" b="1" dirty="0"/>
          </a:p>
        </p:txBody>
      </p:sp>
      <p:grpSp>
        <p:nvGrpSpPr>
          <p:cNvPr id="21510" name="그룹 1">
            <a:extLst>
              <a:ext uri="{FF2B5EF4-FFF2-40B4-BE49-F238E27FC236}">
                <a16:creationId xmlns:a16="http://schemas.microsoft.com/office/drawing/2014/main" id="{4737F003-B375-4D51-AC5B-8E9950EDEF91}"/>
              </a:ext>
            </a:extLst>
          </p:cNvPr>
          <p:cNvGrpSpPr>
            <a:grpSpLocks/>
          </p:cNvGrpSpPr>
          <p:nvPr/>
        </p:nvGrpSpPr>
        <p:grpSpPr bwMode="auto">
          <a:xfrm>
            <a:off x="719137" y="1510233"/>
            <a:ext cx="7704137" cy="4896395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657666-0B70-4072-8F6C-1F999C5A7AF4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7D7156-2B7D-436E-A2D3-C8C81A3C6675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C57753DE-2A7D-4C6D-8F13-072F3B703157}"/>
              </a:ext>
            </a:extLst>
          </p:cNvPr>
          <p:cNvGraphicFramePr/>
          <p:nvPr/>
        </p:nvGraphicFramePr>
        <p:xfrm>
          <a:off x="1096423" y="2872997"/>
          <a:ext cx="6949566" cy="217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오른쪽으로 구부러진 화살표 13">
            <a:extLst>
              <a:ext uri="{FF2B5EF4-FFF2-40B4-BE49-F238E27FC236}">
                <a16:creationId xmlns:a16="http://schemas.microsoft.com/office/drawing/2014/main" id="{670AAEBB-0FD9-4F5B-B087-F0A1F1EE59A9}"/>
              </a:ext>
            </a:extLst>
          </p:cNvPr>
          <p:cNvSpPr/>
          <p:nvPr/>
        </p:nvSpPr>
        <p:spPr>
          <a:xfrm>
            <a:off x="286529" y="4077072"/>
            <a:ext cx="792162" cy="1368425"/>
          </a:xfrm>
          <a:prstGeom prst="curvedRightArrow">
            <a:avLst/>
          </a:prstGeom>
          <a:solidFill>
            <a:srgbClr val="952637"/>
          </a:solidFill>
          <a:ln>
            <a:solidFill>
              <a:srgbClr val="95263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A3B50-D94B-4168-A94F-8C3E316B9143}"/>
              </a:ext>
            </a:extLst>
          </p:cNvPr>
          <p:cNvSpPr/>
          <p:nvPr/>
        </p:nvSpPr>
        <p:spPr>
          <a:xfrm>
            <a:off x="1131888" y="4689475"/>
            <a:ext cx="6842125" cy="1079500"/>
          </a:xfrm>
          <a:prstGeom prst="rect">
            <a:avLst/>
          </a:prstGeom>
          <a:ln>
            <a:solidFill>
              <a:srgbClr val="95263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515" name="TextBox 2">
            <a:extLst>
              <a:ext uri="{FF2B5EF4-FFF2-40B4-BE49-F238E27FC236}">
                <a16:creationId xmlns:a16="http://schemas.microsoft.com/office/drawing/2014/main" id="{4F8A40D7-D703-425E-A06E-20EBAC9F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995863"/>
            <a:ext cx="67151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500" b="1" dirty="0"/>
              <a:t>2020.6.1 ~ 2021.7.23 </a:t>
            </a:r>
            <a:r>
              <a:rPr lang="ko-KR" altLang="en-US" sz="1500" b="1" dirty="0"/>
              <a:t>기간 동안의 발전소별 태양광 발전량과 기상 실측 데이터 데이터를 </a:t>
            </a:r>
            <a:r>
              <a:rPr lang="en-US" altLang="ko-KR" sz="1500" b="1" dirty="0"/>
              <a:t>pandas </a:t>
            </a:r>
            <a:r>
              <a:rPr lang="ko-KR" altLang="en-US" sz="1500" b="1" dirty="0"/>
              <a:t>라이브러리를 통해 데이터를 병합시킴</a:t>
            </a:r>
            <a:r>
              <a:rPr lang="en-US" altLang="ko-KR" sz="1500" b="1" dirty="0"/>
              <a:t>.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B60AA23D-EB29-4719-B5DD-2FE8E371F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409" y="2005928"/>
            <a:ext cx="20162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000" b="1" dirty="0">
                <a:solidFill>
                  <a:schemeClr val="bg1"/>
                </a:solidFill>
              </a:rPr>
              <a:t>“Process”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5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1932FA92-B66B-4AEA-B016-060AA06A4F1E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6" name="그룹 76">
            <a:extLst>
              <a:ext uri="{FF2B5EF4-FFF2-40B4-BE49-F238E27FC236}">
                <a16:creationId xmlns:a16="http://schemas.microsoft.com/office/drawing/2014/main" id="{DAA72347-7132-4600-A1C0-F5EC2C76CAEA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245DC8-80F2-4448-8DA5-2B807474EC4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B12798F-DFAD-4102-A58B-8D8815F9ADC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E78B7192-04F1-4CD6-9BF5-B6FE01D3B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Data Preprocessing</a:t>
            </a:r>
            <a:endParaRPr lang="ko-KR" altLang="en-US" sz="2000" b="1" dirty="0"/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E6CC3B0F-0C16-4428-A8CC-A9CBE7F1AD5E}"/>
              </a:ext>
            </a:extLst>
          </p:cNvPr>
          <p:cNvGraphicFramePr/>
          <p:nvPr/>
        </p:nvGraphicFramePr>
        <p:xfrm>
          <a:off x="1096423" y="2872997"/>
          <a:ext cx="6949566" cy="217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오른쪽으로 구부러진 화살표 13">
            <a:extLst>
              <a:ext uri="{FF2B5EF4-FFF2-40B4-BE49-F238E27FC236}">
                <a16:creationId xmlns:a16="http://schemas.microsoft.com/office/drawing/2014/main" id="{980C1F2B-C702-4764-AC84-E1B297BB28C4}"/>
              </a:ext>
            </a:extLst>
          </p:cNvPr>
          <p:cNvSpPr/>
          <p:nvPr/>
        </p:nvSpPr>
        <p:spPr>
          <a:xfrm>
            <a:off x="2771775" y="4064233"/>
            <a:ext cx="719138" cy="1081087"/>
          </a:xfrm>
          <a:prstGeom prst="curvedRightArrow">
            <a:avLst/>
          </a:prstGeom>
          <a:solidFill>
            <a:srgbClr val="BB7243"/>
          </a:solidFill>
          <a:ln>
            <a:solidFill>
              <a:srgbClr val="BB724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1C9F6B-7F65-4744-B38A-C7DD0341EF35}"/>
              </a:ext>
            </a:extLst>
          </p:cNvPr>
          <p:cNvGrpSpPr/>
          <p:nvPr/>
        </p:nvGrpSpPr>
        <p:grpSpPr>
          <a:xfrm>
            <a:off x="3610266" y="4734130"/>
            <a:ext cx="4662488" cy="1081087"/>
            <a:chOff x="3616325" y="4602163"/>
            <a:chExt cx="4662488" cy="10810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A758620-2EA4-4D79-A74E-2D4C2FFAF08E}"/>
                </a:ext>
              </a:extLst>
            </p:cNvPr>
            <p:cNvSpPr/>
            <p:nvPr/>
          </p:nvSpPr>
          <p:spPr>
            <a:xfrm>
              <a:off x="3616325" y="4602163"/>
              <a:ext cx="4627563" cy="1081087"/>
            </a:xfrm>
            <a:prstGeom prst="rect">
              <a:avLst/>
            </a:prstGeom>
            <a:ln>
              <a:solidFill>
                <a:srgbClr val="BB7243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3563" name="TextBox 12">
              <a:extLst>
                <a:ext uri="{FF2B5EF4-FFF2-40B4-BE49-F238E27FC236}">
                  <a16:creationId xmlns:a16="http://schemas.microsoft.com/office/drawing/2014/main" id="{97F5914D-E5F8-4DB9-B82A-F419E80E5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250" y="4806950"/>
              <a:ext cx="4627563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500" b="1" dirty="0"/>
                <a:t>IQR </a:t>
              </a:r>
              <a:r>
                <a:rPr lang="ko-KR" altLang="en-US" sz="1500" b="1" dirty="0"/>
                <a:t>방법 이용하여 최소제한선과 최대제한선을 넘어가는 값들을 가진 컬럼을 이상치로 지정하여 해당 값들을 이상치라 판단하여 제거</a:t>
              </a:r>
            </a:p>
          </p:txBody>
        </p:sp>
      </p:grpSp>
      <p:grpSp>
        <p:nvGrpSpPr>
          <p:cNvPr id="19" name="그룹 1">
            <a:extLst>
              <a:ext uri="{FF2B5EF4-FFF2-40B4-BE49-F238E27FC236}">
                <a16:creationId xmlns:a16="http://schemas.microsoft.com/office/drawing/2014/main" id="{DBB09A55-248C-474D-9C78-DAA5AF080262}"/>
              </a:ext>
            </a:extLst>
          </p:cNvPr>
          <p:cNvGrpSpPr>
            <a:grpSpLocks/>
          </p:cNvGrpSpPr>
          <p:nvPr/>
        </p:nvGrpSpPr>
        <p:grpSpPr bwMode="auto">
          <a:xfrm>
            <a:off x="719137" y="1510233"/>
            <a:ext cx="7704137" cy="4896395"/>
            <a:chOff x="900113" y="2565400"/>
            <a:chExt cx="7704137" cy="17272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5B592FB-0D8D-4B7F-ADC8-E3B525CF65BD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CFAE73-5882-45BD-9156-194A8A4DA9B7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2" name="TextBox 1">
            <a:extLst>
              <a:ext uri="{FF2B5EF4-FFF2-40B4-BE49-F238E27FC236}">
                <a16:creationId xmlns:a16="http://schemas.microsoft.com/office/drawing/2014/main" id="{B36328B4-0C4C-4C50-B4B4-1CAAA978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409" y="2005928"/>
            <a:ext cx="20162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000" b="1" dirty="0">
                <a:solidFill>
                  <a:schemeClr val="bg1"/>
                </a:solidFill>
              </a:rPr>
              <a:t>“Process”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083CF66-3A57-49D4-9C69-39DBB3A0767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4" name="그룹 76">
            <a:extLst>
              <a:ext uri="{FF2B5EF4-FFF2-40B4-BE49-F238E27FC236}">
                <a16:creationId xmlns:a16="http://schemas.microsoft.com/office/drawing/2014/main" id="{7F58C1AF-A8BA-4AB7-8C30-DFDD5228D43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034CBED-2682-4F72-B08D-CB27E0B7FFF0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BC4D000-EADD-48C4-838E-370FE4955EB7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F17D4D1A-648B-4F69-8F18-B26734713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Data Preprocessing</a:t>
            </a:r>
            <a:endParaRPr lang="ko-KR" altLang="en-US" sz="2000" b="1" dirty="0"/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E07685A1-6348-4ED6-99E0-FD24D42ED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475676"/>
              </p:ext>
            </p:extLst>
          </p:nvPr>
        </p:nvGraphicFramePr>
        <p:xfrm>
          <a:off x="1130809" y="2519127"/>
          <a:ext cx="6949566" cy="217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4B635C8F-1C38-4B8A-BC7B-F8C8FF301084}"/>
              </a:ext>
            </a:extLst>
          </p:cNvPr>
          <p:cNvGrpSpPr/>
          <p:nvPr/>
        </p:nvGrpSpPr>
        <p:grpSpPr>
          <a:xfrm>
            <a:off x="1083592" y="4369757"/>
            <a:ext cx="6960499" cy="1651531"/>
            <a:chOff x="1025525" y="4714875"/>
            <a:chExt cx="6960499" cy="16668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F80C47-94BC-4F2F-881B-533B43F37259}"/>
                </a:ext>
              </a:extLst>
            </p:cNvPr>
            <p:cNvSpPr/>
            <p:nvPr/>
          </p:nvSpPr>
          <p:spPr>
            <a:xfrm>
              <a:off x="1025525" y="4714875"/>
              <a:ext cx="6931025" cy="166687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5610" name="TextBox 12">
              <a:extLst>
                <a:ext uri="{FF2B5EF4-FFF2-40B4-BE49-F238E27FC236}">
                  <a16:creationId xmlns:a16="http://schemas.microsoft.com/office/drawing/2014/main" id="{C5D109EA-2B84-4FB0-AA2E-C31101BE2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999" y="4809648"/>
              <a:ext cx="6931025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500" b="1" dirty="0"/>
                <a:t>기상 실측 데이터는 연속된 시계열 데이터의 성질을 가지고 있으며 이상적으로 선형 모양의 형태를 가짐</a:t>
              </a:r>
              <a:r>
                <a:rPr lang="en-US" altLang="ko-KR" sz="1500" b="1" dirty="0"/>
                <a:t>.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500" b="1" dirty="0"/>
                <a:t>따라서</a:t>
              </a:r>
              <a:r>
                <a:rPr lang="en-US" altLang="ko-KR" sz="1500" b="1" dirty="0"/>
                <a:t>, </a:t>
              </a:r>
              <a:r>
                <a:rPr lang="ko-KR" altLang="en-US" sz="1500" b="1" dirty="0" err="1"/>
                <a:t>결측된</a:t>
              </a:r>
              <a:r>
                <a:rPr lang="ko-KR" altLang="en-US" sz="1500" b="1" dirty="0"/>
                <a:t> 데이터를 </a:t>
              </a:r>
              <a:r>
                <a:rPr lang="ko-KR" altLang="en-US" sz="1500" b="1" dirty="0" err="1"/>
                <a:t>선형보간법</a:t>
              </a:r>
              <a:r>
                <a:rPr lang="en-US" altLang="ko-KR" sz="1500" b="1" dirty="0"/>
                <a:t>(interpolate)</a:t>
              </a:r>
              <a:r>
                <a:rPr lang="ko-KR" altLang="en-US" sz="1500" b="1" dirty="0"/>
                <a:t>으로 처리하였으며 </a:t>
              </a:r>
              <a:r>
                <a:rPr lang="en-US" altLang="ko-KR" sz="1500" b="1" dirty="0"/>
                <a:t>id 24</a:t>
              </a:r>
              <a:r>
                <a:rPr lang="ko-KR" altLang="en-US" sz="1500" b="1" dirty="0"/>
                <a:t>번의 기상발전소의 결측 데이터는 위치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기상 특징 등을 고려하여 </a:t>
              </a:r>
              <a:r>
                <a:rPr lang="en-US" altLang="ko-KR" sz="1500" b="1" dirty="0"/>
                <a:t>id 11</a:t>
              </a:r>
              <a:r>
                <a:rPr lang="ko-KR" altLang="en-US" sz="1500" b="1" dirty="0"/>
                <a:t>번의 기상 데이터와 매우 흡사한 것으로 판단되어 </a:t>
              </a:r>
              <a:r>
                <a:rPr lang="en-US" altLang="ko-KR" sz="1500" b="1" dirty="0"/>
                <a:t>11</a:t>
              </a:r>
              <a:r>
                <a:rPr lang="ko-KR" altLang="en-US" sz="1500" b="1" dirty="0"/>
                <a:t>번의 가상 발전소 데이터를 </a:t>
              </a:r>
              <a:r>
                <a:rPr lang="en-US" altLang="ko-KR" sz="1500" b="1" dirty="0"/>
                <a:t>24</a:t>
              </a:r>
              <a:r>
                <a:rPr lang="ko-KR" altLang="en-US" sz="1500" b="1" dirty="0"/>
                <a:t>번의 가상 발전소 데이터로 사용하였음</a:t>
              </a:r>
              <a:r>
                <a:rPr lang="en-US" altLang="ko-KR" sz="1500" b="1" dirty="0"/>
                <a:t>.</a:t>
              </a:r>
              <a:endParaRPr lang="ko-KR" altLang="en-US" sz="1500" b="1" dirty="0"/>
            </a:p>
          </p:txBody>
        </p:sp>
      </p:grpSp>
      <p:sp>
        <p:nvSpPr>
          <p:cNvPr id="16" name="오른쪽으로 구부러진 화살표 13">
            <a:extLst>
              <a:ext uri="{FF2B5EF4-FFF2-40B4-BE49-F238E27FC236}">
                <a16:creationId xmlns:a16="http://schemas.microsoft.com/office/drawing/2014/main" id="{DE06B268-FEA5-4A1A-BDC0-25D0B0DC807E}"/>
              </a:ext>
            </a:extLst>
          </p:cNvPr>
          <p:cNvSpPr/>
          <p:nvPr/>
        </p:nvSpPr>
        <p:spPr>
          <a:xfrm flipH="1">
            <a:off x="8115528" y="3729679"/>
            <a:ext cx="719138" cy="1081087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3AB51BBA-5ABD-4B92-B7E2-70D7CFFA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409" y="2005928"/>
            <a:ext cx="20162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000" b="1" dirty="0">
                <a:solidFill>
                  <a:schemeClr val="bg1"/>
                </a:solidFill>
              </a:rPr>
              <a:t>“Process”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grpSp>
        <p:nvGrpSpPr>
          <p:cNvPr id="19" name="그룹 1">
            <a:extLst>
              <a:ext uri="{FF2B5EF4-FFF2-40B4-BE49-F238E27FC236}">
                <a16:creationId xmlns:a16="http://schemas.microsoft.com/office/drawing/2014/main" id="{532E6400-29C1-4718-9F22-7E6D515CCDC2}"/>
              </a:ext>
            </a:extLst>
          </p:cNvPr>
          <p:cNvGrpSpPr>
            <a:grpSpLocks/>
          </p:cNvGrpSpPr>
          <p:nvPr/>
        </p:nvGrpSpPr>
        <p:grpSpPr bwMode="auto">
          <a:xfrm>
            <a:off x="719137" y="1510233"/>
            <a:ext cx="7704137" cy="4896395"/>
            <a:chOff x="900113" y="2565400"/>
            <a:chExt cx="7704137" cy="17272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454576-8BF5-4D91-B02B-51F82CBF9932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E2C0E7-9EF1-4456-A4F5-4F9F5A234C71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F097F41-8DAC-4495-957F-8F46EEDBC1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2" name="그룹 76">
            <a:extLst>
              <a:ext uri="{FF2B5EF4-FFF2-40B4-BE49-F238E27FC236}">
                <a16:creationId xmlns:a16="http://schemas.microsoft.com/office/drawing/2014/main" id="{979762F9-48A4-4165-948B-427738ABA43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BB8BC61-108A-4DB3-BE0D-1D5249F0AC1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42291F9-6AA8-478B-A34A-0A0AC38BF730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0E229296-6E77-4946-8EDD-BBEF092D6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Data Preprocessing</a:t>
            </a:r>
            <a:endParaRPr lang="ko-KR" altLang="en-US" sz="2000" b="1" dirty="0"/>
          </a:p>
        </p:txBody>
      </p:sp>
      <p:grpSp>
        <p:nvGrpSpPr>
          <p:cNvPr id="17414" name="그룹 1">
            <a:extLst>
              <a:ext uri="{FF2B5EF4-FFF2-40B4-BE49-F238E27FC236}">
                <a16:creationId xmlns:a16="http://schemas.microsoft.com/office/drawing/2014/main" id="{B7A1C59D-EF5C-41CE-8DB9-38D8CBB4ED34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74750"/>
            <a:ext cx="7704137" cy="5567363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F2E1C8-3B14-46D0-9250-6B58AAC558D5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A5E738-679C-4651-B183-317709E8102E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562217-298D-4336-B875-8503A5B8F3AA}"/>
              </a:ext>
            </a:extLst>
          </p:cNvPr>
          <p:cNvSpPr txBox="1"/>
          <p:nvPr/>
        </p:nvSpPr>
        <p:spPr>
          <a:xfrm>
            <a:off x="790575" y="1463675"/>
            <a:ext cx="756126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발전소별 기상 예측 데이터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D7893E6-00E2-43A3-B5CF-9E250E2B4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2" t="5046" r="5100" b="5046"/>
          <a:stretch/>
        </p:blipFill>
        <p:spPr>
          <a:xfrm>
            <a:off x="990143" y="2005538"/>
            <a:ext cx="3101156" cy="436463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5DEB57E-8D2A-4C50-9398-D639AE7961CE}"/>
              </a:ext>
            </a:extLst>
          </p:cNvPr>
          <p:cNvCxnSpPr/>
          <p:nvPr/>
        </p:nvCxnSpPr>
        <p:spPr>
          <a:xfrm>
            <a:off x="4427984" y="1975201"/>
            <a:ext cx="0" cy="43646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7DC9AE-9ED0-460E-AC5A-19C8B74F5AB1}"/>
              </a:ext>
            </a:extLst>
          </p:cNvPr>
          <p:cNvSpPr txBox="1"/>
          <p:nvPr/>
        </p:nvSpPr>
        <p:spPr>
          <a:xfrm>
            <a:off x="4716017" y="2149275"/>
            <a:ext cx="361741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1.  API</a:t>
            </a:r>
            <a:r>
              <a:rPr lang="ko-KR" altLang="en-US" sz="1700" dirty="0">
                <a:solidFill>
                  <a:schemeClr val="bg1"/>
                </a:solidFill>
              </a:rPr>
              <a:t>를 통하여 기상 예측</a:t>
            </a:r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ko-KR" altLang="en-US" sz="1700" dirty="0">
                <a:solidFill>
                  <a:schemeClr val="bg1"/>
                </a:solidFill>
              </a:rPr>
              <a:t>    데이터 불러오기</a:t>
            </a:r>
            <a:endParaRPr lang="en-US" altLang="ko-KR" sz="17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700" dirty="0">
                <a:solidFill>
                  <a:schemeClr val="bg1"/>
                </a:solidFill>
              </a:rPr>
              <a:t>필요한 부분</a:t>
            </a:r>
            <a:r>
              <a:rPr lang="en-US" altLang="ko-KR" sz="1700" dirty="0">
                <a:solidFill>
                  <a:schemeClr val="bg1"/>
                </a:solidFill>
              </a:rPr>
              <a:t>(D+1~D+2)</a:t>
            </a:r>
            <a:r>
              <a:rPr lang="ko-KR" altLang="en-US" sz="1700" dirty="0">
                <a:solidFill>
                  <a:schemeClr val="bg1"/>
                </a:solidFill>
              </a:rPr>
              <a:t>의</a:t>
            </a:r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   </a:t>
            </a:r>
            <a:r>
              <a:rPr lang="ko-KR" altLang="en-US" sz="1700" dirty="0">
                <a:solidFill>
                  <a:schemeClr val="bg1"/>
                </a:solidFill>
              </a:rPr>
              <a:t> 기상 예측 데이터만 분할</a:t>
            </a:r>
            <a:endParaRPr lang="en-US" altLang="ko-KR" sz="17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3.  </a:t>
            </a:r>
            <a:r>
              <a:rPr lang="ko-KR" altLang="en-US" sz="1700" dirty="0" err="1">
                <a:solidFill>
                  <a:schemeClr val="bg1"/>
                </a:solidFill>
              </a:rPr>
              <a:t>결측된</a:t>
            </a:r>
            <a:r>
              <a:rPr lang="ko-KR" altLang="en-US" sz="1700" dirty="0">
                <a:solidFill>
                  <a:schemeClr val="bg1"/>
                </a:solidFill>
              </a:rPr>
              <a:t> 데이터에 대하여 </a:t>
            </a:r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    </a:t>
            </a:r>
            <a:r>
              <a:rPr lang="ko-KR" altLang="en-US" sz="1700" dirty="0" err="1">
                <a:solidFill>
                  <a:schemeClr val="bg1"/>
                </a:solidFill>
              </a:rPr>
              <a:t>선형보간법을</a:t>
            </a:r>
            <a:r>
              <a:rPr lang="ko-KR" altLang="en-US" sz="1700" dirty="0">
                <a:solidFill>
                  <a:schemeClr val="bg1"/>
                </a:solidFill>
              </a:rPr>
              <a:t> 통해 처리</a:t>
            </a:r>
            <a:endParaRPr lang="en-US" altLang="ko-KR" sz="17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endParaRPr lang="en-US" altLang="ko-KR" sz="17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4"/>
            </a:pPr>
            <a:r>
              <a:rPr lang="ko-KR" altLang="en-US" sz="1700" dirty="0">
                <a:solidFill>
                  <a:schemeClr val="bg1"/>
                </a:solidFill>
              </a:rPr>
              <a:t>모델 학습에 적합한 형태로</a:t>
            </a:r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  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>
                <a:solidFill>
                  <a:schemeClr val="bg1"/>
                </a:solidFill>
              </a:rPr>
              <a:t>  column </a:t>
            </a:r>
            <a:r>
              <a:rPr lang="ko-KR" altLang="en-US" sz="1700" dirty="0">
                <a:solidFill>
                  <a:schemeClr val="bg1"/>
                </a:solidFill>
              </a:rPr>
              <a:t>재지정 및 </a:t>
            </a:r>
            <a:r>
              <a:rPr lang="en-US" altLang="ko-KR" sz="1700" dirty="0">
                <a:solidFill>
                  <a:schemeClr val="bg1"/>
                </a:solidFill>
              </a:rPr>
              <a:t>id </a:t>
            </a:r>
            <a:r>
              <a:rPr lang="ko-KR" altLang="en-US" sz="1700" dirty="0">
                <a:solidFill>
                  <a:schemeClr val="bg1"/>
                </a:solidFill>
              </a:rPr>
              <a:t>기준</a:t>
            </a:r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 </a:t>
            </a:r>
            <a:r>
              <a:rPr lang="ko-KR" altLang="en-US" sz="1700" dirty="0">
                <a:solidFill>
                  <a:schemeClr val="bg1"/>
                </a:solidFill>
              </a:rPr>
              <a:t>    재정렬 후 파일 저장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0C83FDD8-2D00-415F-9DA5-B6EA1BE60281}"/>
              </a:ext>
            </a:extLst>
          </p:cNvPr>
          <p:cNvSpPr txBox="1"/>
          <p:nvPr/>
        </p:nvSpPr>
        <p:spPr>
          <a:xfrm>
            <a:off x="251520" y="332656"/>
            <a:ext cx="1800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sz="6000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94E393-26C5-4F15-8B1F-E666DD476444}"/>
              </a:ext>
            </a:extLst>
          </p:cNvPr>
          <p:cNvGrpSpPr/>
          <p:nvPr/>
        </p:nvGrpSpPr>
        <p:grpSpPr>
          <a:xfrm>
            <a:off x="1860420" y="3015016"/>
            <a:ext cx="5423160" cy="827968"/>
            <a:chOff x="966788" y="611188"/>
            <a:chExt cx="2957512" cy="431800"/>
          </a:xfrm>
        </p:grpSpPr>
        <p:grpSp>
          <p:nvGrpSpPr>
            <p:cNvPr id="7172" name="그룹 76">
              <a:extLst>
                <a:ext uri="{FF2B5EF4-FFF2-40B4-BE49-F238E27FC236}">
                  <a16:creationId xmlns:a16="http://schemas.microsoft.com/office/drawing/2014/main" id="{510F4CCA-16FC-4012-BA49-6A7067CDF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788" y="611188"/>
              <a:ext cx="2957512" cy="431800"/>
              <a:chOff x="1835696" y="2060848"/>
              <a:chExt cx="2520280" cy="50405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254682D-BA17-4458-8402-E7644DA2EB76}"/>
                  </a:ext>
                </a:extLst>
              </p:cNvPr>
              <p:cNvSpPr/>
              <p:nvPr/>
            </p:nvSpPr>
            <p:spPr>
              <a:xfrm>
                <a:off x="1835696" y="2060848"/>
                <a:ext cx="2303831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34AE9CA-BB6E-4BAC-8CE0-40AC33FBB597}"/>
                  </a:ext>
                </a:extLst>
              </p:cNvPr>
              <p:cNvSpPr/>
              <p:nvPr/>
            </p:nvSpPr>
            <p:spPr>
              <a:xfrm>
                <a:off x="3851379" y="2060848"/>
                <a:ext cx="504597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7175" name="TextBox 8">
              <a:extLst>
                <a:ext uri="{FF2B5EF4-FFF2-40B4-BE49-F238E27FC236}">
                  <a16:creationId xmlns:a16="http://schemas.microsoft.com/office/drawing/2014/main" id="{AD4CD4CE-8B67-4984-92B0-90DF9EB6C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181" y="662564"/>
              <a:ext cx="2670175" cy="3290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500" b="1" dirty="0"/>
                <a:t>Algorithm Description</a:t>
              </a:r>
              <a:endParaRPr lang="ko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49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AAACD3F-D297-46F2-A92A-6799244F7B6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2" name="그룹 76">
            <a:extLst>
              <a:ext uri="{FF2B5EF4-FFF2-40B4-BE49-F238E27FC236}">
                <a16:creationId xmlns:a16="http://schemas.microsoft.com/office/drawing/2014/main" id="{6DEE4EE3-3050-490B-AA49-DD14CA5B6E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643701C-60A4-4F4E-BBF6-A4AF514C582C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3FD22A1-6FCF-46D8-B12B-94843994E16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6BEE0933-71C5-42A6-8776-8D3EC1D45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Algorithm Description</a:t>
            </a:r>
            <a:endParaRPr lang="ko-KR" altLang="en-US" sz="2000" b="1" dirty="0"/>
          </a:p>
        </p:txBody>
      </p:sp>
      <p:grpSp>
        <p:nvGrpSpPr>
          <p:cNvPr id="27654" name="그룹 1">
            <a:extLst>
              <a:ext uri="{FF2B5EF4-FFF2-40B4-BE49-F238E27FC236}">
                <a16:creationId xmlns:a16="http://schemas.microsoft.com/office/drawing/2014/main" id="{2BC7D3FB-A68B-4105-8E15-5FD2C7343100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340768"/>
            <a:ext cx="7704137" cy="5112419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DCAEC5-B638-43E6-9E7A-51C384FAE07E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BE3A24-802C-4DF9-8729-F0C0FA68F4A7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4AC0E65D-9BF4-4934-8536-931623455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627032"/>
              </p:ext>
            </p:extLst>
          </p:nvPr>
        </p:nvGraphicFramePr>
        <p:xfrm>
          <a:off x="1038225" y="2357689"/>
          <a:ext cx="6949566" cy="1661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656" name="TextBox 2">
            <a:extLst>
              <a:ext uri="{FF2B5EF4-FFF2-40B4-BE49-F238E27FC236}">
                <a16:creationId xmlns:a16="http://schemas.microsoft.com/office/drawing/2014/main" id="{FB5260DF-8F67-49B5-A5D3-334A675BC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998" y="1819139"/>
            <a:ext cx="14044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“Pipeline”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868C4A2E-C254-43FD-A213-4F3EE75B3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887860"/>
              </p:ext>
            </p:extLst>
          </p:nvPr>
        </p:nvGraphicFramePr>
        <p:xfrm>
          <a:off x="1038225" y="4241815"/>
          <a:ext cx="6949566" cy="1661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863AB-56F8-44A1-ACAB-B971A0606C33}"/>
              </a:ext>
            </a:extLst>
          </p:cNvPr>
          <p:cNvGrpSpPr/>
          <p:nvPr/>
        </p:nvGrpSpPr>
        <p:grpSpPr>
          <a:xfrm rot="16200000">
            <a:off x="6909117" y="3903410"/>
            <a:ext cx="387031" cy="452753"/>
            <a:chOff x="4570154" y="604372"/>
            <a:chExt cx="387031" cy="452753"/>
          </a:xfrm>
          <a:solidFill>
            <a:schemeClr val="accent1"/>
          </a:solidFill>
        </p:grpSpPr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43135A4D-048E-49B3-BB86-C500DF9D8767}"/>
                </a:ext>
              </a:extLst>
            </p:cNvPr>
            <p:cNvSpPr/>
            <p:nvPr/>
          </p:nvSpPr>
          <p:spPr>
            <a:xfrm rot="10800000">
              <a:off x="4570154" y="604372"/>
              <a:ext cx="387031" cy="45275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화살표: 오른쪽 4">
              <a:extLst>
                <a:ext uri="{FF2B5EF4-FFF2-40B4-BE49-F238E27FC236}">
                  <a16:creationId xmlns:a16="http://schemas.microsoft.com/office/drawing/2014/main" id="{9EC0FC16-DD03-4B9A-82AC-F28A8AF2B495}"/>
                </a:ext>
              </a:extLst>
            </p:cNvPr>
            <p:cNvSpPr txBox="1"/>
            <p:nvPr/>
          </p:nvSpPr>
          <p:spPr>
            <a:xfrm rot="10800000">
              <a:off x="4686263" y="694923"/>
              <a:ext cx="270922" cy="271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577850" latinLnBrk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3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20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FD24930-62B1-4232-96C9-9C04B1E99F5E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700" name="그룹 76">
            <a:extLst>
              <a:ext uri="{FF2B5EF4-FFF2-40B4-BE49-F238E27FC236}">
                <a16:creationId xmlns:a16="http://schemas.microsoft.com/office/drawing/2014/main" id="{F05DD65C-02E6-4176-9147-2DF41B734FC1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DC8F12C-87A1-4F3F-9CE0-B1BE6EA0843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629EA46-EBB7-4A21-A50A-EF78492D523C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839E4F05-CCBC-4E13-BB79-21D5C1098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Algorithm Description</a:t>
            </a:r>
            <a:endParaRPr lang="ko-KR" altLang="en-US" sz="2000" b="1" dirty="0"/>
          </a:p>
        </p:txBody>
      </p:sp>
      <p:grpSp>
        <p:nvGrpSpPr>
          <p:cNvPr id="29702" name="그룹 1">
            <a:extLst>
              <a:ext uri="{FF2B5EF4-FFF2-40B4-BE49-F238E27FC236}">
                <a16:creationId xmlns:a16="http://schemas.microsoft.com/office/drawing/2014/main" id="{9CFAF2D9-C5E8-4023-BA8C-FE8BA3F21F0E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74750"/>
            <a:ext cx="7704137" cy="5567363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66DB2F-FF3E-4966-810E-8C6B47A55E47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C5EA9D-EF59-4005-A5F3-E0F97A11D29A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pic>
        <p:nvPicPr>
          <p:cNvPr id="2970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E66BF03-EE65-4AA3-9E50-6F52A1FF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t="14859" r="8640" b="14578"/>
          <a:stretch>
            <a:fillRect/>
          </a:stretch>
        </p:blipFill>
        <p:spPr bwMode="auto">
          <a:xfrm>
            <a:off x="1691680" y="2132856"/>
            <a:ext cx="582453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Box 7">
            <a:extLst>
              <a:ext uri="{FF2B5EF4-FFF2-40B4-BE49-F238E27FC236}">
                <a16:creationId xmlns:a16="http://schemas.microsoft.com/office/drawing/2014/main" id="{3B4B24E0-F796-4184-A1B8-6E035D7B1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094" y="5242823"/>
            <a:ext cx="7128966" cy="108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ko-KR" altLang="en-US" sz="1500" b="1" dirty="0">
                <a:solidFill>
                  <a:schemeClr val="bg1"/>
                </a:solidFill>
              </a:rPr>
              <a:t>전처리한 데이터를 불러온 후 </a:t>
            </a:r>
            <a:r>
              <a:rPr lang="en-US" altLang="ko-KR" sz="1500" b="1" dirty="0">
                <a:solidFill>
                  <a:schemeClr val="bg1"/>
                </a:solidFill>
              </a:rPr>
              <a:t>1</a:t>
            </a:r>
            <a:r>
              <a:rPr lang="ko-KR" altLang="en-US" sz="1500" b="1" dirty="0">
                <a:solidFill>
                  <a:schemeClr val="bg1"/>
                </a:solidFill>
              </a:rPr>
              <a:t>개의 가상 발전소에 대한</a:t>
            </a:r>
            <a:r>
              <a:rPr lang="en-US" altLang="ko-KR" sz="1500" b="1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데이터 프레임을 구성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en-US" altLang="ko-KR" sz="1500" b="1" dirty="0">
                <a:solidFill>
                  <a:schemeClr val="bg1"/>
                </a:solidFill>
              </a:rPr>
              <a:t>Train Set : 20.6.1~21.7.23 </a:t>
            </a:r>
            <a:r>
              <a:rPr lang="ko-KR" altLang="en-US" sz="1500" b="1" dirty="0">
                <a:solidFill>
                  <a:schemeClr val="bg1"/>
                </a:solidFill>
              </a:rPr>
              <a:t>동안의 기상 및 발전량 데이터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en-US" altLang="ko-KR" sz="1500" b="1" dirty="0">
                <a:solidFill>
                  <a:schemeClr val="bg1"/>
                </a:solidFill>
              </a:rPr>
              <a:t>Test Set : D+1</a:t>
            </a:r>
            <a:r>
              <a:rPr lang="ko-KR" altLang="en-US" sz="1500" b="1" dirty="0">
                <a:solidFill>
                  <a:schemeClr val="bg1"/>
                </a:solidFill>
              </a:rPr>
              <a:t>일의 기상 예측 데이터</a:t>
            </a:r>
          </a:p>
        </p:txBody>
      </p:sp>
      <p:sp>
        <p:nvSpPr>
          <p:cNvPr id="29705" name="TextBox 8">
            <a:extLst>
              <a:ext uri="{FF2B5EF4-FFF2-40B4-BE49-F238E27FC236}">
                <a16:creationId xmlns:a16="http://schemas.microsoft.com/office/drawing/2014/main" id="{C4EF55B0-A0A1-4A20-ABCB-75E84C42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313" y="1642240"/>
            <a:ext cx="1368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“Dataset”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B8160C6-23D4-421C-B4AF-B7EAC2149F97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1748" name="그룹 76">
            <a:extLst>
              <a:ext uri="{FF2B5EF4-FFF2-40B4-BE49-F238E27FC236}">
                <a16:creationId xmlns:a16="http://schemas.microsoft.com/office/drawing/2014/main" id="{299F109B-D966-4F8A-A319-2DB2E003C8FC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D09CBA7-4499-4265-80F1-8F4C3092454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2385B62-D7D8-4E82-AE20-6A7D0B72521E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C69B72CF-4917-4A6B-82E9-A8F0FE6DA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Algorithm Description</a:t>
            </a:r>
            <a:endParaRPr lang="ko-KR" altLang="en-US" sz="2000" b="1" dirty="0"/>
          </a:p>
        </p:txBody>
      </p:sp>
      <p:grpSp>
        <p:nvGrpSpPr>
          <p:cNvPr id="31750" name="그룹 1">
            <a:extLst>
              <a:ext uri="{FF2B5EF4-FFF2-40B4-BE49-F238E27FC236}">
                <a16:creationId xmlns:a16="http://schemas.microsoft.com/office/drawing/2014/main" id="{1D7435C3-C52C-4CCF-916E-4F84FEA33A14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74750"/>
            <a:ext cx="7704137" cy="5567363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E685AE-B692-4529-BF37-21D9A2FCAE45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17F6B8-D38F-43AD-A0D9-5C889D70C463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AB6B0D-27F3-480C-BAD7-0F719CA2EC0D}"/>
              </a:ext>
            </a:extLst>
          </p:cNvPr>
          <p:cNvSpPr txBox="1"/>
          <p:nvPr/>
        </p:nvSpPr>
        <p:spPr>
          <a:xfrm>
            <a:off x="966788" y="4659270"/>
            <a:ext cx="7232239" cy="171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en-US" altLang="ko-KR" sz="1500" b="1" dirty="0">
                <a:solidFill>
                  <a:schemeClr val="bg1"/>
                </a:solidFill>
              </a:rPr>
              <a:t>datetime</a:t>
            </a:r>
            <a:r>
              <a:rPr lang="ko-KR" altLang="en-US" sz="1500" b="1" dirty="0">
                <a:solidFill>
                  <a:schemeClr val="bg1"/>
                </a:solidFill>
              </a:rPr>
              <a:t>을 한국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서울</a:t>
            </a:r>
            <a:r>
              <a:rPr lang="en-US" altLang="ko-KR" sz="1500" b="1" dirty="0">
                <a:solidFill>
                  <a:schemeClr val="bg1"/>
                </a:solidFill>
              </a:rPr>
              <a:t>) </a:t>
            </a:r>
            <a:r>
              <a:rPr lang="ko-KR" altLang="en-US" sz="1500" b="1" dirty="0">
                <a:solidFill>
                  <a:schemeClr val="bg1"/>
                </a:solidFill>
              </a:rPr>
              <a:t>표준시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-apple-system"/>
              </a:rPr>
              <a:t> (UTC+09:00) </a:t>
            </a:r>
            <a:r>
              <a:rPr lang="ko-KR" altLang="en-US" sz="1500" b="1" dirty="0">
                <a:solidFill>
                  <a:schemeClr val="bg1"/>
                </a:solidFill>
              </a:rPr>
              <a:t>로 변경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ko-KR" altLang="en-US" sz="1500" b="1" dirty="0">
                <a:solidFill>
                  <a:schemeClr val="bg1"/>
                </a:solidFill>
              </a:rPr>
              <a:t>데이터 분포를 시각적으로 나타내기 위해 다음과 같은 변수를 추가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</a:rPr>
              <a:t>     </a:t>
            </a:r>
            <a:r>
              <a:rPr lang="en-US" altLang="ko-KR" sz="1300" b="1" dirty="0" err="1">
                <a:solidFill>
                  <a:schemeClr val="bg1"/>
                </a:solidFill>
              </a:rPr>
              <a:t>MonthOfYear</a:t>
            </a:r>
            <a:r>
              <a:rPr lang="en-US" altLang="ko-KR" sz="1300" b="1" dirty="0">
                <a:solidFill>
                  <a:schemeClr val="bg1"/>
                </a:solidFill>
              </a:rPr>
              <a:t>, </a:t>
            </a:r>
            <a:r>
              <a:rPr lang="en-US" altLang="ko-KR" sz="1300" b="1" dirty="0" err="1">
                <a:solidFill>
                  <a:schemeClr val="bg1"/>
                </a:solidFill>
              </a:rPr>
              <a:t>DayOfYear</a:t>
            </a:r>
            <a:r>
              <a:rPr lang="en-US" altLang="ko-KR" sz="1300" b="1" dirty="0">
                <a:solidFill>
                  <a:schemeClr val="bg1"/>
                </a:solidFill>
              </a:rPr>
              <a:t>, </a:t>
            </a:r>
            <a:r>
              <a:rPr lang="en-US" altLang="ko-KR" sz="1300" b="1" dirty="0" err="1">
                <a:solidFill>
                  <a:schemeClr val="bg1"/>
                </a:solidFill>
              </a:rPr>
              <a:t>WeekOfYear</a:t>
            </a:r>
            <a:r>
              <a:rPr lang="en-US" altLang="ko-KR" sz="1300" b="1" dirty="0">
                <a:solidFill>
                  <a:schemeClr val="bg1"/>
                </a:solidFill>
              </a:rPr>
              <a:t> : </a:t>
            </a:r>
            <a:r>
              <a:rPr lang="ko-KR" altLang="en-US" sz="1300" b="1" dirty="0">
                <a:solidFill>
                  <a:schemeClr val="bg1"/>
                </a:solidFill>
              </a:rPr>
              <a:t>해당년도를 기준으로 월</a:t>
            </a:r>
            <a:r>
              <a:rPr lang="en-US" altLang="ko-KR" sz="1300" b="1" dirty="0">
                <a:solidFill>
                  <a:schemeClr val="bg1"/>
                </a:solidFill>
              </a:rPr>
              <a:t>, </a:t>
            </a:r>
            <a:r>
              <a:rPr lang="ko-KR" altLang="en-US" sz="1300" b="1" dirty="0">
                <a:solidFill>
                  <a:schemeClr val="bg1"/>
                </a:solidFill>
              </a:rPr>
              <a:t>일</a:t>
            </a:r>
            <a:r>
              <a:rPr lang="en-US" altLang="ko-KR" sz="1300" b="1" dirty="0">
                <a:solidFill>
                  <a:schemeClr val="bg1"/>
                </a:solidFill>
              </a:rPr>
              <a:t>, </a:t>
            </a:r>
            <a:r>
              <a:rPr lang="ko-KR" altLang="en-US" sz="1300" b="1" dirty="0">
                <a:solidFill>
                  <a:schemeClr val="bg1"/>
                </a:solidFill>
              </a:rPr>
              <a:t>주를 나타내는 변수</a:t>
            </a:r>
            <a:endParaRPr lang="en-US" altLang="ko-KR" sz="13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 b="1" dirty="0">
                <a:solidFill>
                  <a:schemeClr val="bg1"/>
                </a:solidFill>
              </a:rPr>
              <a:t>     </a:t>
            </a:r>
            <a:r>
              <a:rPr lang="en-US" altLang="ko-KR" sz="1300" b="1" dirty="0" err="1">
                <a:solidFill>
                  <a:schemeClr val="bg1"/>
                </a:solidFill>
              </a:rPr>
              <a:t>TimeOfDay</a:t>
            </a:r>
            <a:r>
              <a:rPr lang="en-US" altLang="ko-KR" sz="1300" b="1" dirty="0">
                <a:solidFill>
                  <a:schemeClr val="bg1"/>
                </a:solidFill>
              </a:rPr>
              <a:t>(h, m, s) : </a:t>
            </a:r>
            <a:r>
              <a:rPr lang="ko-KR" altLang="en-US" sz="1300" b="1" dirty="0">
                <a:solidFill>
                  <a:schemeClr val="bg1"/>
                </a:solidFill>
              </a:rPr>
              <a:t>해당시간의 시</a:t>
            </a:r>
            <a:r>
              <a:rPr lang="en-US" altLang="ko-KR" sz="1300" b="1" dirty="0">
                <a:solidFill>
                  <a:schemeClr val="bg1"/>
                </a:solidFill>
              </a:rPr>
              <a:t>, </a:t>
            </a:r>
            <a:r>
              <a:rPr lang="ko-KR" altLang="en-US" sz="1300" b="1" dirty="0">
                <a:solidFill>
                  <a:schemeClr val="bg1"/>
                </a:solidFill>
              </a:rPr>
              <a:t>분</a:t>
            </a:r>
            <a:r>
              <a:rPr lang="en-US" altLang="ko-KR" sz="1300" b="1" dirty="0">
                <a:solidFill>
                  <a:schemeClr val="bg1"/>
                </a:solidFill>
              </a:rPr>
              <a:t>, </a:t>
            </a:r>
            <a:r>
              <a:rPr lang="ko-KR" altLang="en-US" sz="1300" b="1" dirty="0">
                <a:solidFill>
                  <a:schemeClr val="bg1"/>
                </a:solidFill>
              </a:rPr>
              <a:t>초를 나타내는 변수</a:t>
            </a:r>
          </a:p>
        </p:txBody>
      </p:sp>
      <p:sp>
        <p:nvSpPr>
          <p:cNvPr id="31752" name="TextBox 8">
            <a:extLst>
              <a:ext uri="{FF2B5EF4-FFF2-40B4-BE49-F238E27FC236}">
                <a16:creationId xmlns:a16="http://schemas.microsoft.com/office/drawing/2014/main" id="{D97A2120-8E23-40AA-BEE8-A60C384CE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046" y="1558865"/>
            <a:ext cx="2880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“Feature Engineering”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175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77EE87A-040A-4B69-9248-1501349D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11993" r="5901" b="11755"/>
          <a:stretch>
            <a:fillRect/>
          </a:stretch>
        </p:blipFill>
        <p:spPr bwMode="auto">
          <a:xfrm>
            <a:off x="1294606" y="2090737"/>
            <a:ext cx="6553200" cy="23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32530-686F-43B3-942F-AAC004C374B8}"/>
              </a:ext>
            </a:extLst>
          </p:cNvPr>
          <p:cNvSpPr txBox="1"/>
          <p:nvPr/>
        </p:nvSpPr>
        <p:spPr>
          <a:xfrm>
            <a:off x="935038" y="722313"/>
            <a:ext cx="936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>
                <a:solidFill>
                  <a:schemeClr val="bg1"/>
                </a:solidFill>
                <a:latin typeface="+mn-lt"/>
                <a:ea typeface="+mn-ea"/>
              </a:rPr>
              <a:t>목차</a:t>
            </a:r>
            <a:endParaRPr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9D7DB626-0C8F-482D-A002-E2AB5D50631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0A8A04-515A-4C18-A904-5BD04657EDD9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6212B31-85A3-42AF-89E2-FFF4E799FA2D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BE86FD9-71A2-451F-B740-9B4D908C9EFD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 dirty="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F5D24-412C-4313-99CE-FDBD83C6BDE7}"/>
              </a:ext>
            </a:extLst>
          </p:cNvPr>
          <p:cNvCxnSpPr>
            <a:cxnSpLocks/>
          </p:cNvCxnSpPr>
          <p:nvPr/>
        </p:nvCxnSpPr>
        <p:spPr>
          <a:xfrm>
            <a:off x="1476375" y="1773238"/>
            <a:ext cx="3815705" cy="403202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DFAE2213-CEC2-4ABF-97E0-1DAF9F2683FD}"/>
              </a:ext>
            </a:extLst>
          </p:cNvPr>
          <p:cNvSpPr/>
          <p:nvPr/>
        </p:nvSpPr>
        <p:spPr>
          <a:xfrm>
            <a:off x="2105730" y="245256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0227F-11E0-49CB-B2BC-5EDA5B2106FF}"/>
              </a:ext>
            </a:extLst>
          </p:cNvPr>
          <p:cNvSpPr txBox="1"/>
          <p:nvPr/>
        </p:nvSpPr>
        <p:spPr>
          <a:xfrm>
            <a:off x="2483768" y="2259269"/>
            <a:ext cx="2970326" cy="815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01.  </a:t>
            </a:r>
            <a:r>
              <a:rPr lang="en-US" altLang="ko-KR" sz="2000" b="1" spc="-150" dirty="0">
                <a:solidFill>
                  <a:schemeClr val="bg1"/>
                </a:solidFill>
              </a:rPr>
              <a:t>Data Analysis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spc="-150" dirty="0">
                <a:solidFill>
                  <a:schemeClr val="bg1"/>
                </a:solidFill>
              </a:rPr>
              <a:t>             ( 1 )  </a:t>
            </a:r>
            <a:r>
              <a:rPr lang="ko-KR" altLang="en-US" sz="1300" b="1" spc="-150" dirty="0">
                <a:solidFill>
                  <a:schemeClr val="bg1"/>
                </a:solidFill>
              </a:rPr>
              <a:t>주어진 데이터 분석 및 파악</a:t>
            </a:r>
            <a:endParaRPr lang="en-US" altLang="ko-KR" sz="1300" b="1" spc="-150" dirty="0">
              <a:solidFill>
                <a:schemeClr val="bg1"/>
              </a:solidFill>
            </a:endParaRP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601D64D4-7D1C-4751-B224-BC673B920EA7}"/>
              </a:ext>
            </a:extLst>
          </p:cNvPr>
          <p:cNvSpPr/>
          <p:nvPr/>
        </p:nvSpPr>
        <p:spPr>
          <a:xfrm>
            <a:off x="3168265" y="3567712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504A8-2B0A-420C-B020-FA42CD10D804}"/>
              </a:ext>
            </a:extLst>
          </p:cNvPr>
          <p:cNvSpPr txBox="1"/>
          <p:nvPr/>
        </p:nvSpPr>
        <p:spPr>
          <a:xfrm>
            <a:off x="3491880" y="3356992"/>
            <a:ext cx="4977669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02.  Data Preprocessing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spc="-150" dirty="0">
                <a:solidFill>
                  <a:schemeClr val="bg1"/>
                </a:solidFill>
              </a:rPr>
              <a:t>               ( 1 )  </a:t>
            </a:r>
            <a:r>
              <a:rPr lang="ko-KR" altLang="en-US" sz="1300" b="1" spc="-150" dirty="0">
                <a:solidFill>
                  <a:schemeClr val="bg1"/>
                </a:solidFill>
              </a:rPr>
              <a:t>태양광 발전량 </a:t>
            </a:r>
            <a:r>
              <a:rPr lang="en-US" altLang="ko-KR" sz="1300" b="1" spc="-150" dirty="0">
                <a:solidFill>
                  <a:schemeClr val="bg1"/>
                </a:solidFill>
              </a:rPr>
              <a:t>+ </a:t>
            </a:r>
            <a:r>
              <a:rPr lang="ko-KR" altLang="en-US" sz="1300" b="1" spc="-150" dirty="0">
                <a:solidFill>
                  <a:schemeClr val="bg1"/>
                </a:solidFill>
              </a:rPr>
              <a:t>기상 실측 데이터</a:t>
            </a:r>
            <a:endParaRPr lang="en-US" altLang="ko-KR" sz="1300" b="1" spc="-150" dirty="0">
              <a:solidFill>
                <a:schemeClr val="bg1"/>
              </a:solidFill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spc="-150" dirty="0">
                <a:solidFill>
                  <a:schemeClr val="bg1"/>
                </a:solidFill>
              </a:rPr>
              <a:t>               ( 2 )  </a:t>
            </a:r>
            <a:r>
              <a:rPr lang="ko-KR" altLang="en-US" sz="1300" b="1" spc="-150" dirty="0">
                <a:solidFill>
                  <a:schemeClr val="bg1"/>
                </a:solidFill>
              </a:rPr>
              <a:t>기상 예측 데이터</a:t>
            </a:r>
            <a:endParaRPr lang="en-US" altLang="ko-KR" sz="1300" b="1" spc="-150" dirty="0">
              <a:solidFill>
                <a:schemeClr val="bg1"/>
              </a:solidFill>
            </a:endParaRPr>
          </a:p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buAutoNum type="arabicPlain" startAt="2"/>
              <a:defRPr/>
            </a:pP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6D24B4FF-2E71-44E0-A72C-4697262EB553}"/>
              </a:ext>
            </a:extLst>
          </p:cNvPr>
          <p:cNvSpPr/>
          <p:nvPr/>
        </p:nvSpPr>
        <p:spPr>
          <a:xfrm>
            <a:off x="4356100" y="482343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0F90B-7160-4034-8022-44644D3B948E}"/>
              </a:ext>
            </a:extLst>
          </p:cNvPr>
          <p:cNvSpPr txBox="1"/>
          <p:nvPr/>
        </p:nvSpPr>
        <p:spPr>
          <a:xfrm>
            <a:off x="4715519" y="4596930"/>
            <a:ext cx="3744913" cy="18564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03.  Algorithm Description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spc="-150" dirty="0">
                <a:solidFill>
                  <a:schemeClr val="bg1"/>
                </a:solidFill>
              </a:rPr>
              <a:t>                ( 1 )  Pipeline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spc="-150" dirty="0">
                <a:solidFill>
                  <a:schemeClr val="bg1"/>
                </a:solidFill>
              </a:rPr>
              <a:t>                ( 2 )  </a:t>
            </a:r>
            <a:r>
              <a:rPr lang="ko-KR" altLang="en-US" sz="1300" b="1" spc="-150" dirty="0">
                <a:solidFill>
                  <a:schemeClr val="bg1"/>
                </a:solidFill>
              </a:rPr>
              <a:t>알고리즘 설계 과정</a:t>
            </a:r>
            <a:endParaRPr lang="en-US" altLang="ko-KR" sz="1300" b="1" spc="-150" dirty="0">
              <a:solidFill>
                <a:schemeClr val="bg1"/>
              </a:solidFill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spc="-150" dirty="0">
                <a:solidFill>
                  <a:schemeClr val="bg1"/>
                </a:solidFill>
              </a:rPr>
              <a:t>                ( 3 )  </a:t>
            </a:r>
            <a:r>
              <a:rPr lang="ko-KR" altLang="en-US" sz="1300" b="1" spc="-150" dirty="0">
                <a:solidFill>
                  <a:schemeClr val="bg1"/>
                </a:solidFill>
              </a:rPr>
              <a:t>모델 성능</a:t>
            </a:r>
            <a:endParaRPr lang="en-US" altLang="ko-KR" sz="1300" b="1" spc="-150" dirty="0">
              <a:solidFill>
                <a:schemeClr val="bg1"/>
              </a:solidFill>
            </a:endParaRPr>
          </a:p>
          <a:p>
            <a:pPr marL="457200" indent="-457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 startAt="3"/>
              <a:defRPr/>
            </a:pP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CA3A3C1-14B7-468F-9739-8EA616CBA9E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3796" name="그룹 76">
            <a:extLst>
              <a:ext uri="{FF2B5EF4-FFF2-40B4-BE49-F238E27FC236}">
                <a16:creationId xmlns:a16="http://schemas.microsoft.com/office/drawing/2014/main" id="{26C324EA-2239-41FA-9374-32712CD4732A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A30987B-D3B1-4A13-A8BB-1145251D67A8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07B4DC3-DCF8-470D-92C4-9DF97F634663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17716484-BDF4-4976-843B-8CF8B5ED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Algorithm Description</a:t>
            </a:r>
            <a:endParaRPr lang="ko-KR" altLang="en-US" sz="2000" b="1" dirty="0"/>
          </a:p>
        </p:txBody>
      </p:sp>
      <p:grpSp>
        <p:nvGrpSpPr>
          <p:cNvPr id="33798" name="그룹 1">
            <a:extLst>
              <a:ext uri="{FF2B5EF4-FFF2-40B4-BE49-F238E27FC236}">
                <a16:creationId xmlns:a16="http://schemas.microsoft.com/office/drawing/2014/main" id="{BCB3FCD7-2F3B-4C47-93D9-B9501C04BFCC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74750"/>
            <a:ext cx="7704137" cy="5567363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1FD0DE-312B-41BB-BF5D-6E7D39806E08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BC320C-E9D4-4EB1-A378-7061F4918A75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pic>
        <p:nvPicPr>
          <p:cNvPr id="33800" name="그림 3">
            <a:extLst>
              <a:ext uri="{FF2B5EF4-FFF2-40B4-BE49-F238E27FC236}">
                <a16:creationId xmlns:a16="http://schemas.microsoft.com/office/drawing/2014/main" id="{D3B3B7F1-11AA-4A5E-93E5-A4F39212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74" y="2132705"/>
            <a:ext cx="4176464" cy="372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819374B6-3428-4F4A-BA0C-952AC0B0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1572434"/>
            <a:ext cx="54734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“Feature Engineering – </a:t>
            </a:r>
            <a:r>
              <a:rPr lang="ko-KR" altLang="en-US" sz="2000" b="1" dirty="0">
                <a:solidFill>
                  <a:schemeClr val="bg1"/>
                </a:solidFill>
              </a:rPr>
              <a:t>데이터 시각화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7D38A-2FF6-4D99-8BFB-6FBC28B84B11}"/>
              </a:ext>
            </a:extLst>
          </p:cNvPr>
          <p:cNvSpPr txBox="1"/>
          <p:nvPr/>
        </p:nvSpPr>
        <p:spPr>
          <a:xfrm>
            <a:off x="2195736" y="6031311"/>
            <a:ext cx="4845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ko-KR" altLang="en-US" sz="1500" b="1" dirty="0">
                <a:solidFill>
                  <a:schemeClr val="bg1"/>
                </a:solidFill>
              </a:rPr>
              <a:t>연도별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월별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시간별 데이터의 분포도와 특징 파악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6CD3E30-C4D5-47F6-AD05-55BDD1B3EE3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5844" name="그룹 76">
            <a:extLst>
              <a:ext uri="{FF2B5EF4-FFF2-40B4-BE49-F238E27FC236}">
                <a16:creationId xmlns:a16="http://schemas.microsoft.com/office/drawing/2014/main" id="{4E490BFC-C79E-4494-AD1E-9D85AF1539E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3DFC820-A169-43C6-A787-D7D47FB8731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97C1C96-4032-4E29-9F3F-F4D3B614A187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47CB55A6-470A-48C5-9249-2583DB2DA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Algorithm Description</a:t>
            </a:r>
            <a:endParaRPr lang="ko-KR" altLang="en-US" sz="2000" b="1" dirty="0"/>
          </a:p>
        </p:txBody>
      </p:sp>
      <p:grpSp>
        <p:nvGrpSpPr>
          <p:cNvPr id="35846" name="그룹 1">
            <a:extLst>
              <a:ext uri="{FF2B5EF4-FFF2-40B4-BE49-F238E27FC236}">
                <a16:creationId xmlns:a16="http://schemas.microsoft.com/office/drawing/2014/main" id="{9C1E26BE-3C6D-48B8-9C7F-9FBA6E4CC9B6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74750"/>
            <a:ext cx="7704137" cy="5567363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5B867C-EF9F-47E2-812F-973C557DC8ED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2771B8-9383-4062-A4BC-4095F7697DE8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35847" name="TextBox 8">
            <a:extLst>
              <a:ext uri="{FF2B5EF4-FFF2-40B4-BE49-F238E27FC236}">
                <a16:creationId xmlns:a16="http://schemas.microsoft.com/office/drawing/2014/main" id="{EB950EFA-5947-4364-A7AF-AC8AEE33F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638137"/>
            <a:ext cx="4608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“Feature Engineering – </a:t>
            </a:r>
            <a:r>
              <a:rPr lang="ko-KR" altLang="en-US" sz="2000" b="1" dirty="0">
                <a:solidFill>
                  <a:schemeClr val="bg1"/>
                </a:solidFill>
              </a:rPr>
              <a:t>데이터 분할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5848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A4FA304-7B97-43BD-9807-98A5758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15242" r="5113" b="15242"/>
          <a:stretch>
            <a:fillRect/>
          </a:stretch>
        </p:blipFill>
        <p:spPr bwMode="auto">
          <a:xfrm>
            <a:off x="1187624" y="2564904"/>
            <a:ext cx="68421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Box 5">
            <a:extLst>
              <a:ext uri="{FF2B5EF4-FFF2-40B4-BE49-F238E27FC236}">
                <a16:creationId xmlns:a16="http://schemas.microsoft.com/office/drawing/2014/main" id="{AF515C74-8702-462F-8B48-D943B225C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869" y="5181049"/>
            <a:ext cx="60486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US" altLang="ko-KR" sz="1500" b="1" dirty="0">
                <a:solidFill>
                  <a:schemeClr val="bg1"/>
                </a:solidFill>
              </a:rPr>
              <a:t> amount </a:t>
            </a:r>
            <a:r>
              <a:rPr lang="ko-KR" altLang="en-US" sz="1500" b="1" dirty="0">
                <a:solidFill>
                  <a:schemeClr val="bg1"/>
                </a:solidFill>
              </a:rPr>
              <a:t>변수를 제외한 기록된 모든 기상 변수를 독립변수로 지정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en-US" altLang="ko-KR" sz="1500" b="1" dirty="0">
                <a:solidFill>
                  <a:schemeClr val="bg1"/>
                </a:solidFill>
              </a:rPr>
              <a:t>8:2 </a:t>
            </a:r>
            <a:r>
              <a:rPr lang="ko-KR" altLang="en-US" sz="1500" b="1" dirty="0">
                <a:solidFill>
                  <a:schemeClr val="bg1"/>
                </a:solidFill>
              </a:rPr>
              <a:t>비율로 </a:t>
            </a:r>
            <a:r>
              <a:rPr lang="en-US" altLang="ko-KR" sz="1500" b="1" dirty="0">
                <a:solidFill>
                  <a:schemeClr val="bg1"/>
                </a:solidFill>
              </a:rPr>
              <a:t>train set</a:t>
            </a:r>
            <a:r>
              <a:rPr lang="ko-KR" altLang="en-US" sz="1500" b="1" dirty="0">
                <a:solidFill>
                  <a:schemeClr val="bg1"/>
                </a:solidFill>
              </a:rPr>
              <a:t>과</a:t>
            </a:r>
            <a:r>
              <a:rPr lang="en-US" altLang="ko-KR" sz="1500" b="1" dirty="0">
                <a:solidFill>
                  <a:schemeClr val="bg1"/>
                </a:solidFill>
              </a:rPr>
              <a:t> test set</a:t>
            </a:r>
            <a:r>
              <a:rPr lang="ko-KR" altLang="en-US" sz="1500" b="1" dirty="0">
                <a:solidFill>
                  <a:schemeClr val="bg1"/>
                </a:solidFill>
              </a:rPr>
              <a:t>을 분할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B453CE8-DB85-4CB9-8095-436493769E12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7892" name="그룹 76">
            <a:extLst>
              <a:ext uri="{FF2B5EF4-FFF2-40B4-BE49-F238E27FC236}">
                <a16:creationId xmlns:a16="http://schemas.microsoft.com/office/drawing/2014/main" id="{0B753A43-78B9-4068-A5C1-455DF41D071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FEDA35C-2E1C-442E-BECB-8A418D04C5F8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2F807B9-1832-4E7E-8065-C908123517F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D989F27D-C879-4713-9BCE-33A439CD7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Algorithm Description</a:t>
            </a:r>
            <a:endParaRPr lang="ko-KR" altLang="en-US" sz="2000" b="1" dirty="0"/>
          </a:p>
        </p:txBody>
      </p:sp>
      <p:grpSp>
        <p:nvGrpSpPr>
          <p:cNvPr id="37894" name="그룹 1">
            <a:extLst>
              <a:ext uri="{FF2B5EF4-FFF2-40B4-BE49-F238E27FC236}">
                <a16:creationId xmlns:a16="http://schemas.microsoft.com/office/drawing/2014/main" id="{74FCFBDC-97BC-463B-ABD4-864A1E35A019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74750"/>
            <a:ext cx="7704137" cy="5567363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F35AA4-1332-47B2-922E-2484635C1D46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F96918-4BB9-405A-98C3-85BCA2ACFBFC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37895" name="TextBox 8">
            <a:extLst>
              <a:ext uri="{FF2B5EF4-FFF2-40B4-BE49-F238E27FC236}">
                <a16:creationId xmlns:a16="http://schemas.microsoft.com/office/drawing/2014/main" id="{40BE0980-1A8D-4A47-ABAC-53479B273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866" y="1516722"/>
            <a:ext cx="25206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“Feature Selection”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7896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DA2E7D4-BC6C-4003-ACDA-6C48FC3A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8488" r="5901" b="8299"/>
          <a:stretch>
            <a:fillRect/>
          </a:stretch>
        </p:blipFill>
        <p:spPr bwMode="auto">
          <a:xfrm>
            <a:off x="1619249" y="2076973"/>
            <a:ext cx="5903913" cy="32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TextBox 4">
            <a:extLst>
              <a:ext uri="{FF2B5EF4-FFF2-40B4-BE49-F238E27FC236}">
                <a16:creationId xmlns:a16="http://schemas.microsoft.com/office/drawing/2014/main" id="{43B3217D-3C2A-4D75-925D-11AF4927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00" y="5363340"/>
            <a:ext cx="7527924" cy="108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 </a:t>
            </a:r>
            <a:r>
              <a:rPr lang="ko-KR" altLang="en-US" sz="1500" b="1" dirty="0">
                <a:solidFill>
                  <a:schemeClr val="bg1"/>
                </a:solidFill>
                <a:latin typeface="Lato"/>
              </a:rPr>
              <a:t>앙상블</a:t>
            </a:r>
            <a:r>
              <a:rPr lang="en-US" altLang="ko-KR" sz="1500" b="1" dirty="0">
                <a:solidFill>
                  <a:schemeClr val="bg1"/>
                </a:solidFill>
                <a:latin typeface="Lato"/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  <a:latin typeface="Lato"/>
              </a:rPr>
              <a:t>학습 기법 중 하나인  </a:t>
            </a:r>
            <a:r>
              <a:rPr lang="en-US" altLang="ko-KR" sz="1500" b="1" dirty="0" err="1">
                <a:solidFill>
                  <a:schemeClr val="bg1"/>
                </a:solidFill>
              </a:rPr>
              <a:t>RandomForest</a:t>
            </a:r>
            <a:r>
              <a:rPr lang="ko-KR" altLang="en-US" sz="1500" b="1" dirty="0">
                <a:solidFill>
                  <a:schemeClr val="bg1"/>
                </a:solidFill>
              </a:rPr>
              <a:t>를 사용 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1500" b="1" dirty="0">
                <a:solidFill>
                  <a:schemeClr val="bg1"/>
                </a:solidFill>
              </a:rPr>
              <a:t>예측의 변동성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 err="1">
                <a:solidFill>
                  <a:schemeClr val="bg1"/>
                </a:solidFill>
              </a:rPr>
              <a:t>과적합</a:t>
            </a:r>
            <a:r>
              <a:rPr lang="ko-KR" altLang="en-US" sz="1500" b="1" dirty="0">
                <a:solidFill>
                  <a:schemeClr val="bg1"/>
                </a:solidFill>
              </a:rPr>
              <a:t> 방지</a:t>
            </a:r>
            <a:r>
              <a:rPr lang="en-US" altLang="ko-KR" sz="1500" b="1" dirty="0">
                <a:solidFill>
                  <a:schemeClr val="bg1"/>
                </a:solidFill>
              </a:rPr>
              <a:t>, Feature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 err="1">
                <a:solidFill>
                  <a:schemeClr val="bg1"/>
                </a:solidFill>
              </a:rPr>
              <a:t>Importances</a:t>
            </a:r>
            <a:r>
              <a:rPr lang="ko-KR" altLang="en-US" sz="1500" b="1" dirty="0">
                <a:solidFill>
                  <a:schemeClr val="bg1"/>
                </a:solidFill>
              </a:rPr>
              <a:t>를 이용한 해석 기법 적용 가능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1500" b="1" dirty="0">
                <a:solidFill>
                  <a:schemeClr val="bg1"/>
                </a:solidFill>
              </a:rPr>
              <a:t>변수 조합별 중요도 및 </a:t>
            </a:r>
            <a:r>
              <a:rPr lang="en-US" altLang="ko-KR" sz="1500" b="1" dirty="0">
                <a:solidFill>
                  <a:schemeClr val="bg1"/>
                </a:solidFill>
              </a:rPr>
              <a:t>r2 score </a:t>
            </a:r>
            <a:r>
              <a:rPr lang="ko-KR" altLang="en-US" sz="1500" b="1" dirty="0">
                <a:solidFill>
                  <a:schemeClr val="bg1"/>
                </a:solidFill>
              </a:rPr>
              <a:t>출력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FEABAF4F-8F53-4929-8D65-5EBDC138F3E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44036" name="그룹 76">
            <a:extLst>
              <a:ext uri="{FF2B5EF4-FFF2-40B4-BE49-F238E27FC236}">
                <a16:creationId xmlns:a16="http://schemas.microsoft.com/office/drawing/2014/main" id="{856E2BC4-968D-4C18-8093-249A6579DA1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D3E615-20B8-4494-A737-9E9EB8B7266E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3E70E1F-8325-449C-9388-3FAC55A14A2F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FA7F1DB5-5D05-4EE2-9F33-93B4AA49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Algorithm Description</a:t>
            </a:r>
            <a:endParaRPr lang="ko-KR" altLang="en-US" sz="2000" b="1" dirty="0"/>
          </a:p>
        </p:txBody>
      </p:sp>
      <p:grpSp>
        <p:nvGrpSpPr>
          <p:cNvPr id="44038" name="그룹 1">
            <a:extLst>
              <a:ext uri="{FF2B5EF4-FFF2-40B4-BE49-F238E27FC236}">
                <a16:creationId xmlns:a16="http://schemas.microsoft.com/office/drawing/2014/main" id="{399EFE70-A70F-4FF4-977A-2BDA6F15B1F3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74750"/>
            <a:ext cx="7704137" cy="5567363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F32E2F-A3F1-45CD-B1A2-C66CD43602ED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7B36095-AE09-48EB-93D6-DE7CF67287F9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44040" name="TextBox 4">
            <a:extLst>
              <a:ext uri="{FF2B5EF4-FFF2-40B4-BE49-F238E27FC236}">
                <a16:creationId xmlns:a16="http://schemas.microsoft.com/office/drawing/2014/main" id="{0AC9ED12-DB34-4CEE-80E9-FC235D8A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5330677"/>
            <a:ext cx="5946676" cy="108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US" altLang="ko-KR" sz="1500" b="1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가장 높은 중요도를 보인 </a:t>
            </a:r>
            <a:r>
              <a:rPr lang="en-US" altLang="ko-KR" sz="1500" b="1" dirty="0">
                <a:solidFill>
                  <a:schemeClr val="bg1"/>
                </a:solidFill>
              </a:rPr>
              <a:t>feature</a:t>
            </a:r>
            <a:r>
              <a:rPr lang="ko-KR" altLang="en-US" sz="1500" b="1" dirty="0">
                <a:solidFill>
                  <a:schemeClr val="bg1"/>
                </a:solidFill>
              </a:rPr>
              <a:t>를 선택하여 </a:t>
            </a:r>
            <a:r>
              <a:rPr lang="en-US" altLang="ko-KR" sz="1500" b="1" dirty="0" err="1">
                <a:solidFill>
                  <a:schemeClr val="bg1"/>
                </a:solidFill>
              </a:rPr>
              <a:t>x_train</a:t>
            </a:r>
            <a:r>
              <a:rPr lang="ko-KR" altLang="en-US" sz="1500" b="1" dirty="0">
                <a:solidFill>
                  <a:schemeClr val="bg1"/>
                </a:solidFill>
              </a:rPr>
              <a:t>으로 지정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US" altLang="ko-KR" sz="1500" b="1" dirty="0">
                <a:solidFill>
                  <a:schemeClr val="bg1"/>
                </a:solidFill>
              </a:rPr>
              <a:t> Cross Validation</a:t>
            </a:r>
            <a:r>
              <a:rPr lang="ko-KR" altLang="en-US" sz="1500" b="1" dirty="0">
                <a:solidFill>
                  <a:schemeClr val="bg1"/>
                </a:solidFill>
              </a:rPr>
              <a:t>을 통해 정확도 측정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US" altLang="ko-KR" sz="1500" b="1" dirty="0">
                <a:solidFill>
                  <a:schemeClr val="bg1"/>
                </a:solidFill>
              </a:rPr>
              <a:t> test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set</a:t>
            </a:r>
            <a:r>
              <a:rPr lang="ko-KR" altLang="en-US" sz="1500" b="1" dirty="0">
                <a:solidFill>
                  <a:schemeClr val="bg1"/>
                </a:solidFill>
              </a:rPr>
              <a:t>으로 모델 성능 평가 및 예측</a:t>
            </a:r>
          </a:p>
        </p:txBody>
      </p:sp>
      <p:pic>
        <p:nvPicPr>
          <p:cNvPr id="44041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C9036E-B9C1-41EA-9A8A-D5F72AC9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9796" r="5113" b="9990"/>
          <a:stretch>
            <a:fillRect/>
          </a:stretch>
        </p:blipFill>
        <p:spPr bwMode="auto">
          <a:xfrm>
            <a:off x="1173637" y="2009627"/>
            <a:ext cx="6748463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F989DD31-C522-4E77-B353-B43AE0EBF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165" y="1514721"/>
            <a:ext cx="3709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“Model Develop &amp; Evaluate”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CAEBB21-5482-47D6-B792-02FBCBB23B3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46084" name="그룹 76">
            <a:extLst>
              <a:ext uri="{FF2B5EF4-FFF2-40B4-BE49-F238E27FC236}">
                <a16:creationId xmlns:a16="http://schemas.microsoft.com/office/drawing/2014/main" id="{4F8F38C5-DED6-4A65-8A52-B0210044C59E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9D2D684-3084-4851-B0C7-0EC595A6B79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1A50052-7117-4194-9592-0ED4CDC7BA96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EEA25F48-2E0D-4081-91A8-096D15EC2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Algorithm Description</a:t>
            </a:r>
            <a:endParaRPr lang="ko-KR" altLang="en-US" sz="2000" b="1" dirty="0"/>
          </a:p>
        </p:txBody>
      </p:sp>
      <p:grpSp>
        <p:nvGrpSpPr>
          <p:cNvPr id="46086" name="그룹 1">
            <a:extLst>
              <a:ext uri="{FF2B5EF4-FFF2-40B4-BE49-F238E27FC236}">
                <a16:creationId xmlns:a16="http://schemas.microsoft.com/office/drawing/2014/main" id="{23B92AFA-989D-476D-9C00-165FFA9B3C9C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74750"/>
            <a:ext cx="7704137" cy="5567363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A5BCAD-10BC-4980-9E2D-7A3354FF3B07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2570FB5-4427-43D1-A70B-98DC5BEA2880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46087" name="TextBox 8">
            <a:extLst>
              <a:ext uri="{FF2B5EF4-FFF2-40B4-BE49-F238E27FC236}">
                <a16:creationId xmlns:a16="http://schemas.microsoft.com/office/drawing/2014/main" id="{16914E6C-EB72-4A52-BC0E-56CC58643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115" y="1479915"/>
            <a:ext cx="41821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“Model Develop &amp; Prediction”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40D247-D60C-4B46-B6D4-10A76E577EA4}"/>
              </a:ext>
            </a:extLst>
          </p:cNvPr>
          <p:cNvCxnSpPr/>
          <p:nvPr/>
        </p:nvCxnSpPr>
        <p:spPr>
          <a:xfrm>
            <a:off x="4355976" y="1895517"/>
            <a:ext cx="0" cy="4486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234DE6-7600-4AB4-BC18-225E2F6F16FC}"/>
              </a:ext>
            </a:extLst>
          </p:cNvPr>
          <p:cNvSpPr txBox="1"/>
          <p:nvPr/>
        </p:nvSpPr>
        <p:spPr>
          <a:xfrm>
            <a:off x="4447472" y="2264193"/>
            <a:ext cx="39758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ð"/>
            </a:pPr>
            <a:r>
              <a:rPr lang="ko-KR" altLang="en-US" sz="1500" b="1" dirty="0">
                <a:solidFill>
                  <a:schemeClr val="bg1"/>
                </a:solidFill>
              </a:rPr>
              <a:t>위의</a:t>
            </a:r>
            <a:r>
              <a:rPr lang="en-US" altLang="ko-KR" sz="1500" b="1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과정을 각 발전소의 발전량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>   </a:t>
            </a:r>
            <a:r>
              <a:rPr lang="ko-KR" altLang="en-US" sz="1500" b="1" dirty="0">
                <a:solidFill>
                  <a:schemeClr val="bg1"/>
                </a:solidFill>
              </a:rPr>
              <a:t> 예측을 위해 </a:t>
            </a:r>
            <a:r>
              <a:rPr lang="en-US" altLang="ko-KR" sz="1500" b="1" dirty="0">
                <a:solidFill>
                  <a:schemeClr val="bg1"/>
                </a:solidFill>
              </a:rPr>
              <a:t>24</a:t>
            </a:r>
            <a:r>
              <a:rPr lang="ko-KR" altLang="en-US" sz="1500" b="1" dirty="0">
                <a:solidFill>
                  <a:schemeClr val="bg1"/>
                </a:solidFill>
              </a:rPr>
              <a:t>번 반복 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ko-KR" altLang="en-US" sz="1500" b="1" dirty="0">
                <a:solidFill>
                  <a:schemeClr val="bg1"/>
                </a:solidFill>
              </a:rPr>
              <a:t> 모델의 높은 성능과 최적화를 위해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>    Scikit-learn</a:t>
            </a:r>
            <a:r>
              <a:rPr lang="ko-KR" altLang="en-US" sz="1500" b="1" dirty="0">
                <a:solidFill>
                  <a:schemeClr val="bg1"/>
                </a:solidFill>
              </a:rPr>
              <a:t>에서 제공하는 </a:t>
            </a:r>
            <a:r>
              <a:rPr lang="en-US" altLang="ko-KR" sz="1500" b="1" dirty="0" err="1">
                <a:solidFill>
                  <a:schemeClr val="bg1"/>
                </a:solidFill>
              </a:rPr>
              <a:t>GridSearchCV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>   </a:t>
            </a:r>
            <a:r>
              <a:rPr lang="ko-KR" altLang="en-US" sz="1500" b="1" dirty="0">
                <a:solidFill>
                  <a:schemeClr val="bg1"/>
                </a:solidFill>
              </a:rPr>
              <a:t>라이브러리를 활용하여 </a:t>
            </a:r>
            <a:r>
              <a:rPr lang="en-US" altLang="ko-KR" sz="1500" b="1" dirty="0" err="1">
                <a:solidFill>
                  <a:schemeClr val="bg1"/>
                </a:solidFill>
              </a:rPr>
              <a:t>RandomForest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>   </a:t>
            </a:r>
            <a:r>
              <a:rPr lang="ko-KR" altLang="en-US" sz="1500" b="1" dirty="0">
                <a:solidFill>
                  <a:schemeClr val="bg1"/>
                </a:solidFill>
              </a:rPr>
              <a:t>모델에 대한 </a:t>
            </a:r>
            <a:r>
              <a:rPr lang="en-US" altLang="ko-KR" sz="1500" b="1" dirty="0">
                <a:solidFill>
                  <a:schemeClr val="bg1"/>
                </a:solidFill>
              </a:rPr>
              <a:t>hyperparameter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tuning</a:t>
            </a:r>
          </a:p>
          <a:p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en-US" altLang="ko-KR" sz="1500" b="1" dirty="0">
                <a:solidFill>
                  <a:schemeClr val="bg1"/>
                </a:solidFill>
                <a:sym typeface="Wingdings" panose="05000000000000000000" pitchFamily="2" charset="2"/>
              </a:rPr>
              <a:t>train, valid Set</a:t>
            </a:r>
            <a:r>
              <a:rPr lang="ko-KR" altLang="en-US" sz="1500" b="1" dirty="0">
                <a:solidFill>
                  <a:schemeClr val="bg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500" b="1" dirty="0">
                <a:solidFill>
                  <a:schemeClr val="bg1"/>
                </a:solidFill>
                <a:sym typeface="Wingdings" panose="05000000000000000000" pitchFamily="2" charset="2"/>
              </a:rPr>
              <a:t>split</a:t>
            </a:r>
            <a:r>
              <a:rPr lang="ko-KR" altLang="en-US" sz="1500" b="1" dirty="0">
                <a:solidFill>
                  <a:schemeClr val="bg1"/>
                </a:solidFill>
                <a:sym typeface="Wingdings" panose="05000000000000000000" pitchFamily="2" charset="2"/>
              </a:rPr>
              <a:t> 비율 조정을 통해</a:t>
            </a:r>
            <a:endParaRPr lang="en-US" altLang="ko-KR" sz="15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sz="1500" b="1" dirty="0">
                <a:solidFill>
                  <a:schemeClr val="bg1"/>
                </a:solidFill>
                <a:sym typeface="Wingdings" panose="05000000000000000000" pitchFamily="2" charset="2"/>
              </a:rPr>
              <a:t>     최</a:t>
            </a:r>
            <a:r>
              <a:rPr lang="ko-KR" altLang="en-US" sz="1500" b="1" dirty="0">
                <a:solidFill>
                  <a:schemeClr val="bg1"/>
                </a:solidFill>
              </a:rPr>
              <a:t>적의 비율 찾아내기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ko-KR" altLang="en-US" sz="1500" b="1" dirty="0">
                <a:solidFill>
                  <a:schemeClr val="bg1"/>
                </a:solidFill>
              </a:rPr>
              <a:t>전처리한 기상 예측 데이터를 </a:t>
            </a:r>
            <a:r>
              <a:rPr lang="en-US" altLang="ko-KR" sz="1500" b="1" dirty="0">
                <a:solidFill>
                  <a:schemeClr val="bg1"/>
                </a:solidFill>
              </a:rPr>
              <a:t>Test Set</a:t>
            </a:r>
          </a:p>
          <a:p>
            <a:r>
              <a:rPr lang="en-US" altLang="ko-KR" sz="1500" b="1" dirty="0">
                <a:solidFill>
                  <a:schemeClr val="bg1"/>
                </a:solidFill>
              </a:rPr>
              <a:t>    </a:t>
            </a:r>
            <a:r>
              <a:rPr lang="ko-KR" altLang="en-US" sz="1500" b="1" dirty="0">
                <a:solidFill>
                  <a:schemeClr val="bg1"/>
                </a:solidFill>
              </a:rPr>
              <a:t>으로 지정하여 </a:t>
            </a:r>
            <a:r>
              <a:rPr lang="en-US" altLang="ko-KR" sz="1500" b="1" dirty="0">
                <a:solidFill>
                  <a:schemeClr val="bg1"/>
                </a:solidFill>
              </a:rPr>
              <a:t>D+1</a:t>
            </a:r>
            <a:r>
              <a:rPr lang="ko-KR" altLang="en-US" sz="1500" b="1" dirty="0">
                <a:solidFill>
                  <a:schemeClr val="bg1"/>
                </a:solidFill>
              </a:rPr>
              <a:t>일의 발전량을 예측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endParaRPr lang="en-US" altLang="ko-KR" sz="15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ð"/>
            </a:pPr>
            <a:r>
              <a:rPr lang="en-US" altLang="ko-KR" sz="1500" b="1" dirty="0">
                <a:solidFill>
                  <a:schemeClr val="bg1"/>
                </a:solidFill>
              </a:rPr>
              <a:t>24</a:t>
            </a:r>
            <a:r>
              <a:rPr lang="ko-KR" altLang="en-US" sz="1500" b="1" dirty="0">
                <a:solidFill>
                  <a:schemeClr val="bg1"/>
                </a:solidFill>
              </a:rPr>
              <a:t>개의 가상 발전소의 시간대별 총 발전량 출력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발전량 예측 데이터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DEBD01A-B7E9-4C7A-9919-78D6060FC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" t="1953" r="4037" b="2181"/>
          <a:stretch/>
        </p:blipFill>
        <p:spPr>
          <a:xfrm>
            <a:off x="1057946" y="1865994"/>
            <a:ext cx="3009997" cy="4545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FE54225C-AD97-4273-B48C-BBC227A2872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sz="4400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0180" name="그룹 76">
            <a:extLst>
              <a:ext uri="{FF2B5EF4-FFF2-40B4-BE49-F238E27FC236}">
                <a16:creationId xmlns:a16="http://schemas.microsoft.com/office/drawing/2014/main" id="{D327BD47-DD44-4D23-B627-8C782004C95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C3777FA-CF90-4365-9C65-A08C12BAC4BF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2C248B2-D923-4757-99CB-4848133B9518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0E0DF71-17DE-42F9-8E01-6C427C4B42D5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 b="1" spc="-150" dirty="0">
                <a:latin typeface="+mn-lt"/>
                <a:ea typeface="+mn-ea"/>
              </a:rPr>
              <a:t>Algorithm Description</a:t>
            </a:r>
            <a:endParaRPr lang="ko-KR" altLang="en-US" sz="2000" b="1" dirty="0"/>
          </a:p>
        </p:txBody>
      </p:sp>
      <p:graphicFrame>
        <p:nvGraphicFramePr>
          <p:cNvPr id="2" name="차트 10">
            <a:extLst>
              <a:ext uri="{FF2B5EF4-FFF2-40B4-BE49-F238E27FC236}">
                <a16:creationId xmlns:a16="http://schemas.microsoft.com/office/drawing/2014/main" id="{8B99BFAD-BBBD-4361-BD74-F2C18FC5C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173559"/>
              </p:ext>
            </p:extLst>
          </p:nvPr>
        </p:nvGraphicFramePr>
        <p:xfrm>
          <a:off x="863600" y="2452808"/>
          <a:ext cx="7416800" cy="4392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99A031-1547-4017-9FA9-96855A4B66E4}"/>
              </a:ext>
            </a:extLst>
          </p:cNvPr>
          <p:cNvSpPr txBox="1"/>
          <p:nvPr/>
        </p:nvSpPr>
        <p:spPr>
          <a:xfrm>
            <a:off x="1619672" y="1424445"/>
            <a:ext cx="6228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성능 평가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ko-KR" altLang="en-US" sz="2000" b="1" dirty="0">
                <a:solidFill>
                  <a:schemeClr val="bg1"/>
                </a:solidFill>
              </a:rPr>
              <a:t>평균 </a:t>
            </a:r>
            <a:r>
              <a:rPr lang="en-US" altLang="ko-KR" sz="2000" b="1" dirty="0">
                <a:solidFill>
                  <a:schemeClr val="bg1"/>
                </a:solidFill>
              </a:rPr>
              <a:t>91.8% </a:t>
            </a:r>
            <a:r>
              <a:rPr lang="ko-KR" altLang="en-US" sz="2000" b="1" dirty="0">
                <a:solidFill>
                  <a:schemeClr val="bg1"/>
                </a:solidFill>
              </a:rPr>
              <a:t>의 모델에 대한 데이터 적합성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Box 7">
            <a:extLst>
              <a:ext uri="{FF2B5EF4-FFF2-40B4-BE49-F238E27FC236}">
                <a16:creationId xmlns:a16="http://schemas.microsoft.com/office/drawing/2014/main" id="{381C6BF3-18ED-4F1D-9EA4-BD0CFF603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3" y="4869160"/>
            <a:ext cx="5040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MSJ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2B8377-9A83-4B8F-9360-A448EEA835BD}"/>
              </a:ext>
            </a:extLst>
          </p:cNvPr>
          <p:cNvGrpSpPr/>
          <p:nvPr/>
        </p:nvGrpSpPr>
        <p:grpSpPr>
          <a:xfrm>
            <a:off x="179387" y="2781300"/>
            <a:ext cx="8785225" cy="1295400"/>
            <a:chOff x="179388" y="1989138"/>
            <a:chExt cx="8785225" cy="1295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A6D8F7-DBD2-42E7-8535-69D1A0D50424}"/>
                </a:ext>
              </a:extLst>
            </p:cNvPr>
            <p:cNvSpPr txBox="1"/>
            <p:nvPr/>
          </p:nvSpPr>
          <p:spPr>
            <a:xfrm>
              <a:off x="1547813" y="1989138"/>
              <a:ext cx="6192837" cy="8302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b="1" spc="-150" dirty="0">
                  <a:solidFill>
                    <a:schemeClr val="bg1"/>
                  </a:solidFill>
                  <a:latin typeface="+mn-lt"/>
                  <a:ea typeface="+mn-ea"/>
                </a:rPr>
                <a:t>감사합니다</a:t>
              </a:r>
              <a:endParaRPr lang="en-US" altLang="ko-KR" sz="4800" b="1" spc="-15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순서도: 논리합 73">
              <a:extLst>
                <a:ext uri="{FF2B5EF4-FFF2-40B4-BE49-F238E27FC236}">
                  <a16:creationId xmlns:a16="http://schemas.microsoft.com/office/drawing/2014/main" id="{FB95870A-D603-4052-8348-A910C6C856C6}"/>
                </a:ext>
              </a:extLst>
            </p:cNvPr>
            <p:cNvSpPr/>
            <p:nvPr/>
          </p:nvSpPr>
          <p:spPr>
            <a:xfrm>
              <a:off x="179388" y="2590800"/>
              <a:ext cx="215900" cy="215900"/>
            </a:xfrm>
            <a:prstGeom prst="flowChartOr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5" name="순서도: 논리합 74">
              <a:extLst>
                <a:ext uri="{FF2B5EF4-FFF2-40B4-BE49-F238E27FC236}">
                  <a16:creationId xmlns:a16="http://schemas.microsoft.com/office/drawing/2014/main" id="{1F51BE3A-4DC0-4025-9EF7-8FE2F9F1E0F0}"/>
                </a:ext>
              </a:extLst>
            </p:cNvPr>
            <p:cNvSpPr/>
            <p:nvPr/>
          </p:nvSpPr>
          <p:spPr>
            <a:xfrm>
              <a:off x="8748713" y="2605088"/>
              <a:ext cx="215900" cy="215900"/>
            </a:xfrm>
            <a:prstGeom prst="flowChartOr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46AC679-326F-43F4-900E-BA25E1FE1743}"/>
                </a:ext>
              </a:extLst>
            </p:cNvPr>
            <p:cNvCxnSpPr>
              <a:stCxn id="74" idx="6"/>
            </p:cNvCxnSpPr>
            <p:nvPr/>
          </p:nvCxnSpPr>
          <p:spPr>
            <a:xfrm>
              <a:off x="395288" y="2698750"/>
              <a:ext cx="2447925" cy="95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7E4BD7E-11DA-4684-B3EB-9CAD06D1BDFC}"/>
                </a:ext>
              </a:extLst>
            </p:cNvPr>
            <p:cNvCxnSpPr/>
            <p:nvPr/>
          </p:nvCxnSpPr>
          <p:spPr>
            <a:xfrm>
              <a:off x="6443663" y="2709863"/>
              <a:ext cx="2314575" cy="95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76" name="그룹 89">
              <a:extLst>
                <a:ext uri="{FF2B5EF4-FFF2-40B4-BE49-F238E27FC236}">
                  <a16:creationId xmlns:a16="http://schemas.microsoft.com/office/drawing/2014/main" id="{64276658-A3C4-4664-8BEC-29A93E499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0338" y="2852738"/>
              <a:ext cx="3743325" cy="431800"/>
              <a:chOff x="2699792" y="2852936"/>
              <a:chExt cx="3744416" cy="504056"/>
            </a:xfrm>
          </p:grpSpPr>
          <p:grpSp>
            <p:nvGrpSpPr>
              <p:cNvPr id="58378" name="그룹 85">
                <a:extLst>
                  <a:ext uri="{FF2B5EF4-FFF2-40B4-BE49-F238E27FC236}">
                    <a16:creationId xmlns:a16="http://schemas.microsoft.com/office/drawing/2014/main" id="{44213ACF-FF8E-4389-8286-DB2C3B078E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7824" y="2852936"/>
                <a:ext cx="3456384" cy="504056"/>
                <a:chOff x="899592" y="2060848"/>
                <a:chExt cx="3456384" cy="50405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74C22CD1-80AC-430D-B5BE-8BA68C3C3D01}"/>
                    </a:ext>
                  </a:extLst>
                </p:cNvPr>
                <p:cNvSpPr/>
                <p:nvPr/>
              </p:nvSpPr>
              <p:spPr>
                <a:xfrm>
                  <a:off x="898981" y="2060848"/>
                  <a:ext cx="3241032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72E65D6F-C620-47D5-88DF-5FFFE63FD970}"/>
                    </a:ext>
                  </a:extLst>
                </p:cNvPr>
                <p:cNvSpPr/>
                <p:nvPr/>
              </p:nvSpPr>
              <p:spPr>
                <a:xfrm>
                  <a:off x="3852591" y="2060848"/>
                  <a:ext cx="503385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CCC1562-6CA9-4F24-AD48-132B2654812F}"/>
                  </a:ext>
                </a:extLst>
              </p:cNvPr>
              <p:cNvSpPr/>
              <p:nvPr/>
            </p:nvSpPr>
            <p:spPr>
              <a:xfrm>
                <a:off x="2699792" y="2852936"/>
                <a:ext cx="503384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EEF53D2-29B5-4B02-A8D9-4DD885A81844}"/>
                </a:ext>
              </a:extLst>
            </p:cNvPr>
            <p:cNvSpPr txBox="1"/>
            <p:nvPr/>
          </p:nvSpPr>
          <p:spPr>
            <a:xfrm>
              <a:off x="2987675" y="2822575"/>
              <a:ext cx="316865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150" dirty="0">
                  <a:solidFill>
                    <a:schemeClr val="tx2"/>
                  </a:solidFill>
                  <a:latin typeface="+mn-lt"/>
                  <a:ea typeface="+mn-ea"/>
                </a:rPr>
                <a:t>THANK YOU</a:t>
              </a:r>
              <a:endParaRPr lang="ko-KR" altLang="en-US" sz="2400" b="1" spc="-150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685731-E1AD-479D-9AB3-A8F36953DF7E}"/>
              </a:ext>
            </a:extLst>
          </p:cNvPr>
          <p:cNvCxnSpPr>
            <a:cxnSpLocks/>
          </p:cNvCxnSpPr>
          <p:nvPr/>
        </p:nvCxnSpPr>
        <p:spPr>
          <a:xfrm>
            <a:off x="4355976" y="5269270"/>
            <a:ext cx="576064" cy="0"/>
          </a:xfrm>
          <a:prstGeom prst="line">
            <a:avLst/>
          </a:prstGeom>
          <a:ln w="444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0C83FDD8-2D00-415F-9DA5-B6EA1BE60281}"/>
              </a:ext>
            </a:extLst>
          </p:cNvPr>
          <p:cNvSpPr txBox="1"/>
          <p:nvPr/>
        </p:nvSpPr>
        <p:spPr>
          <a:xfrm>
            <a:off x="251520" y="332656"/>
            <a:ext cx="1800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sz="6000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94E393-26C5-4F15-8B1F-E666DD476444}"/>
              </a:ext>
            </a:extLst>
          </p:cNvPr>
          <p:cNvGrpSpPr/>
          <p:nvPr/>
        </p:nvGrpSpPr>
        <p:grpSpPr>
          <a:xfrm>
            <a:off x="1860420" y="3015016"/>
            <a:ext cx="5807654" cy="827968"/>
            <a:chOff x="966788" y="611188"/>
            <a:chExt cx="3167195" cy="431800"/>
          </a:xfrm>
        </p:grpSpPr>
        <p:grpSp>
          <p:nvGrpSpPr>
            <p:cNvPr id="7172" name="그룹 76">
              <a:extLst>
                <a:ext uri="{FF2B5EF4-FFF2-40B4-BE49-F238E27FC236}">
                  <a16:creationId xmlns:a16="http://schemas.microsoft.com/office/drawing/2014/main" id="{510F4CCA-16FC-4012-BA49-6A7067CDF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788" y="611188"/>
              <a:ext cx="2957512" cy="431800"/>
              <a:chOff x="1835696" y="2060848"/>
              <a:chExt cx="2520280" cy="50405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254682D-BA17-4458-8402-E7644DA2EB76}"/>
                  </a:ext>
                </a:extLst>
              </p:cNvPr>
              <p:cNvSpPr/>
              <p:nvPr/>
            </p:nvSpPr>
            <p:spPr>
              <a:xfrm>
                <a:off x="1835696" y="2060848"/>
                <a:ext cx="2303831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34AE9CA-BB6E-4BAC-8CE0-40AC33FBB597}"/>
                  </a:ext>
                </a:extLst>
              </p:cNvPr>
              <p:cNvSpPr/>
              <p:nvPr/>
            </p:nvSpPr>
            <p:spPr>
              <a:xfrm>
                <a:off x="3851379" y="2060848"/>
                <a:ext cx="504597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7175" name="TextBox 8">
              <a:extLst>
                <a:ext uri="{FF2B5EF4-FFF2-40B4-BE49-F238E27FC236}">
                  <a16:creationId xmlns:a16="http://schemas.microsoft.com/office/drawing/2014/main" id="{AD4CD4CE-8B67-4984-92B0-90DF9EB6C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808" y="634078"/>
              <a:ext cx="2670175" cy="38601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4000" b="1" spc="-150" dirty="0"/>
                <a:t>Data Analysis</a:t>
              </a:r>
              <a:endParaRPr lang="ko-KR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276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0C83FDD8-2D00-415F-9DA5-B6EA1BE6028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510F4CCA-16FC-4012-BA49-6A7067CDFDD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254682D-BA17-4458-8402-E7644DA2EB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34AE9CA-BB6E-4BAC-8CE0-40AC33FBB597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AD4CD4CE-8B67-4984-92B0-90DF9EB6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/>
              <a:t>Data Analysis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E774B-604F-49C1-BA7E-8E64D597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4" y="2208634"/>
            <a:ext cx="7561263" cy="33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예측 모델을 만들기 위해 제공된 데이터 파악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ko-KR" sz="1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          </a:t>
            </a:r>
            <a:r>
              <a:rPr lang="ko-KR" altLang="en-US" sz="1500" dirty="0">
                <a:solidFill>
                  <a:schemeClr val="bg1"/>
                </a:solidFill>
              </a:rPr>
              <a:t>발전소별 태양광 발전량 데이터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ko-KR" altLang="en-US" sz="15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500" dirty="0">
                <a:solidFill>
                  <a:schemeClr val="bg1"/>
                </a:solidFill>
              </a:rPr>
              <a:t>         </a:t>
            </a: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집합 자원 태양광 발전량 데이터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ko-KR" altLang="en-US" sz="15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500" dirty="0">
                <a:solidFill>
                  <a:schemeClr val="bg1"/>
                </a:solidFill>
              </a:rPr>
              <a:t>         </a:t>
            </a: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발전소별 인근 기상관측소에 대한 </a:t>
            </a:r>
            <a:r>
              <a:rPr lang="en-US" altLang="ko-KR" sz="1500" dirty="0">
                <a:solidFill>
                  <a:schemeClr val="bg1"/>
                </a:solidFill>
              </a:rPr>
              <a:t>3</a:t>
            </a:r>
            <a:r>
              <a:rPr lang="ko-KR" altLang="en-US" sz="1500" dirty="0">
                <a:solidFill>
                  <a:schemeClr val="bg1"/>
                </a:solidFill>
              </a:rPr>
              <a:t>가지 종류의 기상 실측</a:t>
            </a:r>
            <a:r>
              <a:rPr lang="en-US" altLang="ko-KR" sz="1500" dirty="0">
                <a:solidFill>
                  <a:schemeClr val="bg1"/>
                </a:solidFill>
              </a:rPr>
              <a:t>/</a:t>
            </a:r>
            <a:r>
              <a:rPr lang="ko-KR" altLang="en-US" sz="1500" dirty="0">
                <a:solidFill>
                  <a:schemeClr val="bg1"/>
                </a:solidFill>
              </a:rPr>
              <a:t>예측 데이터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ko-KR" altLang="en-US" sz="15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500" dirty="0">
                <a:solidFill>
                  <a:schemeClr val="bg1"/>
                </a:solidFill>
              </a:rPr>
              <a:t>         </a:t>
            </a: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발전소별 인근 기상청 종관기상관측소 번호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grpSp>
        <p:nvGrpSpPr>
          <p:cNvPr id="7176" name="그룹 1">
            <a:extLst>
              <a:ext uri="{FF2B5EF4-FFF2-40B4-BE49-F238E27FC236}">
                <a16:creationId xmlns:a16="http://schemas.microsoft.com/office/drawing/2014/main" id="{EBD1449E-7F02-4DA7-B905-6C5FD3310C5F}"/>
              </a:ext>
            </a:extLst>
          </p:cNvPr>
          <p:cNvGrpSpPr>
            <a:grpSpLocks/>
          </p:cNvGrpSpPr>
          <p:nvPr/>
        </p:nvGrpSpPr>
        <p:grpSpPr bwMode="auto">
          <a:xfrm>
            <a:off x="719137" y="1757486"/>
            <a:ext cx="7704137" cy="4263802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5427B4-93B8-4CFE-BE81-68BFD003ACB7}"/>
                </a:ext>
              </a:extLst>
            </p:cNvPr>
            <p:cNvSpPr/>
            <p:nvPr/>
          </p:nvSpPr>
          <p:spPr>
            <a:xfrm>
              <a:off x="971550" y="2636580"/>
              <a:ext cx="7561263" cy="1584840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CEF763-5225-49F0-89EF-34552AEA310C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A6D99D9-CFF9-42D1-A472-0BDF2FABC926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220" name="그룹 76">
            <a:extLst>
              <a:ext uri="{FF2B5EF4-FFF2-40B4-BE49-F238E27FC236}">
                <a16:creationId xmlns:a16="http://schemas.microsoft.com/office/drawing/2014/main" id="{2F6394CE-FCA0-4C23-BCBA-FD4DA34F396D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92D1726-625C-42FD-A6B0-EBAC68BC2ABD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87E7A39-22F8-4C94-84BC-E0BD331D4C76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A742B061-38AE-41C8-8F39-44A368A56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/>
              <a:t>Data Analysis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64F9C-3EFC-4ED6-8DD9-237843E6F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065070"/>
            <a:ext cx="6405922" cy="328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발전소별 태양광 발전량 데이터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US" altLang="ko-KR" sz="1500" dirty="0">
                <a:solidFill>
                  <a:schemeClr val="bg1"/>
                </a:solidFill>
              </a:rPr>
              <a:t> 24</a:t>
            </a:r>
            <a:r>
              <a:rPr lang="ko-KR" altLang="en-US" sz="1500" dirty="0">
                <a:solidFill>
                  <a:schemeClr val="bg1"/>
                </a:solidFill>
              </a:rPr>
              <a:t>개</a:t>
            </a:r>
            <a:r>
              <a:rPr lang="en-US" altLang="ko-KR" sz="1500" dirty="0">
                <a:solidFill>
                  <a:schemeClr val="bg1"/>
                </a:solidFill>
              </a:rPr>
              <a:t>(id : 1~24)</a:t>
            </a:r>
            <a:r>
              <a:rPr lang="ko-KR" altLang="en-US" sz="1500" dirty="0">
                <a:solidFill>
                  <a:schemeClr val="bg1"/>
                </a:solidFill>
              </a:rPr>
              <a:t> 각각의 가상 발전소에 대한 시간대별 발전량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ko-KR" altLang="en-US" sz="1500" dirty="0">
                <a:solidFill>
                  <a:schemeClr val="bg1"/>
                </a:solidFill>
              </a:rPr>
              <a:t>년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월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일을 기준으로 각 가상 발전소의 발전량 분포 및 특징 파악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9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9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집합 자원 태양광 발전량 데이터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동시간대별 </a:t>
            </a:r>
            <a:r>
              <a:rPr lang="en-US" altLang="ko-KR" sz="1500" dirty="0">
                <a:solidFill>
                  <a:schemeClr val="bg1"/>
                </a:solidFill>
              </a:rPr>
              <a:t>24</a:t>
            </a:r>
            <a:r>
              <a:rPr lang="ko-KR" altLang="en-US" sz="1500" dirty="0">
                <a:solidFill>
                  <a:schemeClr val="bg1"/>
                </a:solidFill>
              </a:rPr>
              <a:t>개의 가상 발전소의 발전량을 합친 총 발전량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ko-KR" altLang="en-US" sz="1500" dirty="0">
                <a:solidFill>
                  <a:schemeClr val="bg1"/>
                </a:solidFill>
              </a:rPr>
              <a:t>입찰에 필요한 데이터 값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ko-KR" altLang="en-US" sz="1500" dirty="0">
                <a:solidFill>
                  <a:schemeClr val="bg1"/>
                </a:solidFill>
              </a:rPr>
              <a:t>예측 데이터와의 정확성 비교 및 입찰에 대한 판단 기준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grpSp>
        <p:nvGrpSpPr>
          <p:cNvPr id="9224" name="그룹 1">
            <a:extLst>
              <a:ext uri="{FF2B5EF4-FFF2-40B4-BE49-F238E27FC236}">
                <a16:creationId xmlns:a16="http://schemas.microsoft.com/office/drawing/2014/main" id="{313A7098-E744-4C76-9B48-541DD6EA9E4F}"/>
              </a:ext>
            </a:extLst>
          </p:cNvPr>
          <p:cNvGrpSpPr>
            <a:grpSpLocks/>
          </p:cNvGrpSpPr>
          <p:nvPr/>
        </p:nvGrpSpPr>
        <p:grpSpPr bwMode="auto">
          <a:xfrm>
            <a:off x="719931" y="1541462"/>
            <a:ext cx="7704137" cy="4335810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75CD5-720A-4C79-BEEC-D863C772E36D}"/>
                </a:ext>
              </a:extLst>
            </p:cNvPr>
            <p:cNvSpPr/>
            <p:nvPr/>
          </p:nvSpPr>
          <p:spPr>
            <a:xfrm>
              <a:off x="971550" y="2636580"/>
              <a:ext cx="7561263" cy="1584840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2BA9D1-C1AE-4120-AC0C-93AF0DA1A710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7F22E87-F46E-40BF-B1B6-530A7C55195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4F62D9AA-3474-4DAF-A0E5-CCD8E55E601D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F7095AE-BF8F-4075-8068-0BB6495A3CD4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107B485-77EF-4FA4-A9C6-CD4226A89B2A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70BE2A2B-EB36-4B3B-84DE-A0E4A445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/>
              <a:t>Data Analysis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7AF8D-429D-4144-9B85-054A4E18A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4" y="1628800"/>
            <a:ext cx="7561263" cy="42473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발전소별 인근 기상관측소에 대한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가지 종류의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2000" b="1" dirty="0">
                <a:solidFill>
                  <a:schemeClr val="bg1"/>
                </a:solidFill>
              </a:rPr>
              <a:t>기상 실측</a:t>
            </a:r>
            <a:r>
              <a:rPr lang="en-US" altLang="ko-KR" sz="2000" b="1" dirty="0">
                <a:solidFill>
                  <a:schemeClr val="bg1"/>
                </a:solidFill>
              </a:rPr>
              <a:t>/</a:t>
            </a:r>
            <a:r>
              <a:rPr lang="ko-KR" altLang="en-US" sz="2000" b="1" dirty="0">
                <a:solidFill>
                  <a:schemeClr val="bg1"/>
                </a:solidFill>
              </a:rPr>
              <a:t>예측 데이터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ko-KR" sz="1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 weathers1, forecast1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   </a:t>
            </a:r>
            <a:r>
              <a:rPr lang="ko-KR" altLang="en-US" sz="1500" dirty="0">
                <a:solidFill>
                  <a:schemeClr val="bg1"/>
                </a:solidFill>
              </a:rPr>
              <a:t>총 </a:t>
            </a:r>
            <a:r>
              <a:rPr lang="en-US" altLang="ko-KR" sz="1500" dirty="0">
                <a:solidFill>
                  <a:schemeClr val="bg1"/>
                </a:solidFill>
              </a:rPr>
              <a:t>11</a:t>
            </a:r>
            <a:r>
              <a:rPr lang="ko-KR" altLang="en-US" sz="1500" dirty="0">
                <a:solidFill>
                  <a:schemeClr val="bg1"/>
                </a:solidFill>
              </a:rPr>
              <a:t>개의 기상에 관한 독립변수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   </a:t>
            </a:r>
            <a:r>
              <a:rPr lang="ko-KR" altLang="en-US" sz="1500" dirty="0">
                <a:solidFill>
                  <a:schemeClr val="bg1"/>
                </a:solidFill>
              </a:rPr>
              <a:t>총 </a:t>
            </a:r>
            <a:r>
              <a:rPr lang="en-US" altLang="ko-KR" sz="1500" dirty="0">
                <a:solidFill>
                  <a:schemeClr val="bg1"/>
                </a:solidFill>
              </a:rPr>
              <a:t>23</a:t>
            </a:r>
            <a:r>
              <a:rPr lang="ko-KR" altLang="en-US" sz="1500" dirty="0">
                <a:solidFill>
                  <a:schemeClr val="bg1"/>
                </a:solidFill>
              </a:rPr>
              <a:t>개의 가상 발전소에 대한 기상 실측</a:t>
            </a:r>
            <a:r>
              <a:rPr lang="en-US" altLang="ko-KR" sz="1500" dirty="0">
                <a:solidFill>
                  <a:schemeClr val="bg1"/>
                </a:solidFill>
              </a:rPr>
              <a:t>/</a:t>
            </a:r>
            <a:r>
              <a:rPr lang="ko-KR" altLang="en-US" sz="1500" dirty="0">
                <a:solidFill>
                  <a:schemeClr val="bg1"/>
                </a:solidFill>
              </a:rPr>
              <a:t>예측 데이터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spcBef>
                <a:spcPct val="0"/>
              </a:spcBef>
              <a:buFont typeface="Symbol" panose="05050102010706020507" pitchFamily="18" charset="2"/>
              <a:buChar char="Þ"/>
              <a:defRPr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 weathers2, forecast2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   </a:t>
            </a:r>
            <a:r>
              <a:rPr lang="ko-KR" altLang="en-US" sz="1500" dirty="0">
                <a:solidFill>
                  <a:schemeClr val="bg1"/>
                </a:solidFill>
              </a:rPr>
              <a:t>총</a:t>
            </a:r>
            <a:r>
              <a:rPr lang="en-US" altLang="ko-KR" sz="1500" dirty="0">
                <a:solidFill>
                  <a:schemeClr val="bg1"/>
                </a:solidFill>
              </a:rPr>
              <a:t> 7</a:t>
            </a:r>
            <a:r>
              <a:rPr lang="ko-KR" altLang="en-US" sz="1500" dirty="0">
                <a:solidFill>
                  <a:schemeClr val="bg1"/>
                </a:solidFill>
              </a:rPr>
              <a:t>개의 기상에 관한 독립변수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   </a:t>
            </a:r>
            <a:r>
              <a:rPr lang="ko-KR" altLang="en-US" sz="1500" dirty="0">
                <a:solidFill>
                  <a:schemeClr val="bg1"/>
                </a:solidFill>
              </a:rPr>
              <a:t>총 </a:t>
            </a:r>
            <a:r>
              <a:rPr lang="en-US" altLang="ko-KR" sz="1500" dirty="0">
                <a:solidFill>
                  <a:schemeClr val="bg1"/>
                </a:solidFill>
              </a:rPr>
              <a:t>19</a:t>
            </a:r>
            <a:r>
              <a:rPr lang="ko-KR" altLang="en-US" sz="1500" dirty="0">
                <a:solidFill>
                  <a:schemeClr val="bg1"/>
                </a:solidFill>
              </a:rPr>
              <a:t>개의 가상 발전소에 대한 기상 실측</a:t>
            </a:r>
            <a:r>
              <a:rPr lang="en-US" altLang="ko-KR" sz="1500" dirty="0">
                <a:solidFill>
                  <a:schemeClr val="bg1"/>
                </a:solidFill>
              </a:rPr>
              <a:t>/</a:t>
            </a:r>
            <a:r>
              <a:rPr lang="ko-KR" altLang="en-US" sz="1500" dirty="0">
                <a:solidFill>
                  <a:schemeClr val="bg1"/>
                </a:solidFill>
              </a:rPr>
              <a:t>예측 데이터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spcBef>
                <a:spcPct val="0"/>
              </a:spcBef>
              <a:buFont typeface="Symbol" panose="05050102010706020507" pitchFamily="18" charset="2"/>
              <a:buChar char="Þ"/>
              <a:defRPr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 weathers3, forecast3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   </a:t>
            </a:r>
            <a:r>
              <a:rPr lang="ko-KR" altLang="en-US" sz="1500" dirty="0">
                <a:solidFill>
                  <a:schemeClr val="bg1"/>
                </a:solidFill>
              </a:rPr>
              <a:t>총</a:t>
            </a:r>
            <a:r>
              <a:rPr lang="en-US" altLang="ko-KR" sz="1500" dirty="0">
                <a:solidFill>
                  <a:schemeClr val="bg1"/>
                </a:solidFill>
              </a:rPr>
              <a:t> 5</a:t>
            </a:r>
            <a:r>
              <a:rPr lang="ko-KR" altLang="en-US" sz="1500" dirty="0">
                <a:solidFill>
                  <a:schemeClr val="bg1"/>
                </a:solidFill>
              </a:rPr>
              <a:t>개의 기상에 관한 독립변수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   </a:t>
            </a:r>
            <a:r>
              <a:rPr lang="ko-KR" altLang="en-US" sz="1500" dirty="0">
                <a:solidFill>
                  <a:schemeClr val="bg1"/>
                </a:solidFill>
              </a:rPr>
              <a:t>총 </a:t>
            </a:r>
            <a:r>
              <a:rPr lang="en-US" altLang="ko-KR" sz="1500" dirty="0">
                <a:solidFill>
                  <a:schemeClr val="bg1"/>
                </a:solidFill>
              </a:rPr>
              <a:t>24</a:t>
            </a:r>
            <a:r>
              <a:rPr lang="ko-KR" altLang="en-US" sz="1500" dirty="0">
                <a:solidFill>
                  <a:schemeClr val="bg1"/>
                </a:solidFill>
              </a:rPr>
              <a:t>개의 가상 발전소에 대한 기상 실측</a:t>
            </a:r>
            <a:r>
              <a:rPr lang="en-US" altLang="ko-KR" sz="1500" dirty="0">
                <a:solidFill>
                  <a:schemeClr val="bg1"/>
                </a:solidFill>
              </a:rPr>
              <a:t>/</a:t>
            </a:r>
            <a:r>
              <a:rPr lang="ko-KR" altLang="en-US" sz="1500" dirty="0">
                <a:solidFill>
                  <a:schemeClr val="bg1"/>
                </a:solidFill>
              </a:rPr>
              <a:t>예측 데이터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grpSp>
        <p:nvGrpSpPr>
          <p:cNvPr id="11272" name="그룹 1">
            <a:extLst>
              <a:ext uri="{FF2B5EF4-FFF2-40B4-BE49-F238E27FC236}">
                <a16:creationId xmlns:a16="http://schemas.microsoft.com/office/drawing/2014/main" id="{ECEA86EB-9B49-4D2B-8712-1A4F9FBCA46E}"/>
              </a:ext>
            </a:extLst>
          </p:cNvPr>
          <p:cNvGrpSpPr>
            <a:grpSpLocks/>
          </p:cNvGrpSpPr>
          <p:nvPr/>
        </p:nvGrpSpPr>
        <p:grpSpPr bwMode="auto">
          <a:xfrm>
            <a:off x="719136" y="1249363"/>
            <a:ext cx="7704137" cy="5008561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C19DC18-7FDE-4F4A-A960-DD0CAD654AFA}"/>
                </a:ext>
              </a:extLst>
            </p:cNvPr>
            <p:cNvSpPr/>
            <p:nvPr/>
          </p:nvSpPr>
          <p:spPr>
            <a:xfrm>
              <a:off x="971550" y="2636680"/>
              <a:ext cx="7561263" cy="1584641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338818-E42E-4379-8990-0EC5B3936EAB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7F22E87-F46E-40BF-B1B6-530A7C55195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4F62D9AA-3474-4DAF-A0E5-CCD8E55E601D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F7095AE-BF8F-4075-8068-0BB6495A3CD4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107B485-77EF-4FA4-A9C6-CD4226A89B2A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70BE2A2B-EB36-4B3B-84DE-A0E4A445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/>
              <a:t>Data Analysis</a:t>
            </a:r>
            <a:endParaRPr lang="ko-KR" altLang="en-US" sz="2000" b="1" dirty="0"/>
          </a:p>
        </p:txBody>
      </p:sp>
      <p:grpSp>
        <p:nvGrpSpPr>
          <p:cNvPr id="11272" name="그룹 1">
            <a:extLst>
              <a:ext uri="{FF2B5EF4-FFF2-40B4-BE49-F238E27FC236}">
                <a16:creationId xmlns:a16="http://schemas.microsoft.com/office/drawing/2014/main" id="{ECEA86EB-9B49-4D2B-8712-1A4F9FBCA46E}"/>
              </a:ext>
            </a:extLst>
          </p:cNvPr>
          <p:cNvGrpSpPr>
            <a:grpSpLocks/>
          </p:cNvGrpSpPr>
          <p:nvPr/>
        </p:nvGrpSpPr>
        <p:grpSpPr bwMode="auto">
          <a:xfrm>
            <a:off x="719136" y="1969443"/>
            <a:ext cx="7704137" cy="3907829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C19DC18-7FDE-4F4A-A960-DD0CAD654AFA}"/>
                </a:ext>
              </a:extLst>
            </p:cNvPr>
            <p:cNvSpPr/>
            <p:nvPr/>
          </p:nvSpPr>
          <p:spPr>
            <a:xfrm>
              <a:off x="971550" y="2636680"/>
              <a:ext cx="7561263" cy="1584641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338818-E42E-4379-8990-0EC5B3936EAB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FE013D4-70FA-417B-BE16-7E835623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3" y="2636912"/>
            <a:ext cx="7561263" cy="24314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발전소별 인근 기상청 종관기상관측소 번호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</a:p>
          <a:p>
            <a:pPr>
              <a:buNone/>
              <a:defRPr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en-US" altLang="ko-KR" sz="1500" dirty="0">
                <a:solidFill>
                  <a:schemeClr val="bg1"/>
                </a:solidFill>
              </a:rPr>
              <a:t>24</a:t>
            </a:r>
            <a:r>
              <a:rPr lang="ko-KR" altLang="en-US" sz="1500" dirty="0">
                <a:solidFill>
                  <a:schemeClr val="bg1"/>
                </a:solidFill>
              </a:rPr>
              <a:t>개의 가상발전소에 대하여 인근 기상청 종관기상관측소 번호를 통해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</a:rPr>
              <a:t>    </a:t>
            </a:r>
            <a:r>
              <a:rPr lang="ko-KR" altLang="en-US" sz="1500" dirty="0">
                <a:solidFill>
                  <a:schemeClr val="bg1"/>
                </a:solidFill>
              </a:rPr>
              <a:t>예상되는 발전소의 지점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지역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r>
              <a:rPr lang="ko-KR" altLang="en-US" sz="1500" dirty="0">
                <a:solidFill>
                  <a:schemeClr val="bg1"/>
                </a:solidFill>
              </a:rPr>
              <a:t>을 파악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ko-KR" sz="15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ko-KR" sz="1500" dirty="0">
              <a:solidFill>
                <a:schemeClr val="bg1"/>
              </a:solidFill>
            </a:endParaRPr>
          </a:p>
          <a:p>
            <a:pPr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sym typeface="Wingdings" panose="05000000000000000000" pitchFamily="2" charset="2"/>
              </a:rPr>
              <a:t> </a:t>
            </a:r>
            <a:r>
              <a:rPr lang="ko-KR" altLang="en-US" sz="1500" dirty="0" err="1">
                <a:solidFill>
                  <a:schemeClr val="bg1"/>
                </a:solidFill>
              </a:rPr>
              <a:t>기상자료개방포털</a:t>
            </a:r>
            <a:r>
              <a:rPr lang="en-US" altLang="ko-KR" sz="1500" dirty="0">
                <a:solidFill>
                  <a:schemeClr val="bg1"/>
                </a:solidFill>
              </a:rPr>
              <a:t>(ASOS)</a:t>
            </a:r>
            <a:r>
              <a:rPr lang="ko-KR" altLang="en-US" sz="1500" dirty="0">
                <a:solidFill>
                  <a:schemeClr val="bg1"/>
                </a:solidFill>
              </a:rPr>
              <a:t>에서 제공한 기상청 종관기상관측소 지점번호 자료를 참조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https://web.kma.go.kr/info_open/data/public_data_24_3.hwp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F2C86083-CBB1-4BF1-A101-B4D7EE30C0A2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5364" name="그룹 76">
            <a:extLst>
              <a:ext uri="{FF2B5EF4-FFF2-40B4-BE49-F238E27FC236}">
                <a16:creationId xmlns:a16="http://schemas.microsoft.com/office/drawing/2014/main" id="{09F2C2E7-5B5C-4273-BA7F-293F763AE05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BFCE622-5B7C-4629-825E-DCBA0E89AF9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1AFF72-F2B2-4FF3-83E4-530E0680AB4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5" name="TextBox 8">
            <a:extLst>
              <a:ext uri="{FF2B5EF4-FFF2-40B4-BE49-F238E27FC236}">
                <a16:creationId xmlns:a16="http://schemas.microsoft.com/office/drawing/2014/main" id="{861199A8-2C73-421F-9797-FCA6DFFA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 spc="-150" dirty="0"/>
              <a:t>Data Analysis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8D2ED-8927-4019-8B34-F50C729F6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327" y="1725388"/>
            <a:ext cx="36353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주로 서쪽 지역에 분포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367" name="그룹 1">
            <a:extLst>
              <a:ext uri="{FF2B5EF4-FFF2-40B4-BE49-F238E27FC236}">
                <a16:creationId xmlns:a16="http://schemas.microsoft.com/office/drawing/2014/main" id="{6CD87BC9-44B7-4F02-A76A-BE7F438AE666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174750"/>
            <a:ext cx="7704137" cy="5567363"/>
            <a:chOff x="900113" y="2565400"/>
            <a:chExt cx="7704137" cy="1727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17AF38-829F-47CF-8F10-6938D53FFB3E}"/>
                </a:ext>
              </a:extLst>
            </p:cNvPr>
            <p:cNvSpPr/>
            <p:nvPr/>
          </p:nvSpPr>
          <p:spPr>
            <a:xfrm>
              <a:off x="971550" y="2636813"/>
              <a:ext cx="7561263" cy="158437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BE1FED-7C72-43B4-A340-23ABC99C7A96}"/>
                </a:ext>
              </a:extLst>
            </p:cNvPr>
            <p:cNvSpPr/>
            <p:nvPr/>
          </p:nvSpPr>
          <p:spPr>
            <a:xfrm>
              <a:off x="900113" y="2565400"/>
              <a:ext cx="7704137" cy="1727200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pic>
        <p:nvPicPr>
          <p:cNvPr id="15368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B76B053D-1540-448D-8DED-E8F62491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643063"/>
            <a:ext cx="3209925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F7CFEE09-D2E4-4C67-B852-2E5E67677573}"/>
              </a:ext>
            </a:extLst>
          </p:cNvPr>
          <p:cNvSpPr/>
          <p:nvPr/>
        </p:nvSpPr>
        <p:spPr>
          <a:xfrm>
            <a:off x="2235200" y="3762375"/>
            <a:ext cx="166688" cy="19526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5FB8F9-D1E7-4D6E-84BB-9C8646B0FD33}"/>
              </a:ext>
            </a:extLst>
          </p:cNvPr>
          <p:cNvSpPr/>
          <p:nvPr/>
        </p:nvSpPr>
        <p:spPr>
          <a:xfrm>
            <a:off x="1825625" y="3086100"/>
            <a:ext cx="165100" cy="19526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E9FF537-5EB1-47F9-AC1B-044F551F95D2}"/>
              </a:ext>
            </a:extLst>
          </p:cNvPr>
          <p:cNvSpPr/>
          <p:nvPr/>
        </p:nvSpPr>
        <p:spPr>
          <a:xfrm>
            <a:off x="2474913" y="2349500"/>
            <a:ext cx="165100" cy="19526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1D0C55-B275-42BB-B299-555A6F03476F}"/>
              </a:ext>
            </a:extLst>
          </p:cNvPr>
          <p:cNvSpPr/>
          <p:nvPr/>
        </p:nvSpPr>
        <p:spPr>
          <a:xfrm>
            <a:off x="1804988" y="2759075"/>
            <a:ext cx="165100" cy="19526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792AA49-AEC1-404B-A0B2-978EF321D6AB}"/>
              </a:ext>
            </a:extLst>
          </p:cNvPr>
          <p:cNvSpPr/>
          <p:nvPr/>
        </p:nvSpPr>
        <p:spPr>
          <a:xfrm>
            <a:off x="1258888" y="5683250"/>
            <a:ext cx="166687" cy="19526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2D95C1-F59D-4CBB-9169-3CCB804FE583}"/>
              </a:ext>
            </a:extLst>
          </p:cNvPr>
          <p:cNvSpPr/>
          <p:nvPr/>
        </p:nvSpPr>
        <p:spPr>
          <a:xfrm>
            <a:off x="1176338" y="6010275"/>
            <a:ext cx="166687" cy="19526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256C6CF-BD41-4E25-A21F-B08D936946D8}"/>
              </a:ext>
            </a:extLst>
          </p:cNvPr>
          <p:cNvSpPr/>
          <p:nvPr/>
        </p:nvSpPr>
        <p:spPr>
          <a:xfrm>
            <a:off x="1660525" y="5356225"/>
            <a:ext cx="165100" cy="19526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1DE6FF8-2544-4A77-BCCB-20159D847F22}"/>
              </a:ext>
            </a:extLst>
          </p:cNvPr>
          <p:cNvSpPr/>
          <p:nvPr/>
        </p:nvSpPr>
        <p:spPr>
          <a:xfrm>
            <a:off x="2987675" y="4221163"/>
            <a:ext cx="165100" cy="19526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6C6930-92AF-43ED-88AD-F631FBA91718}"/>
              </a:ext>
            </a:extLst>
          </p:cNvPr>
          <p:cNvSpPr/>
          <p:nvPr/>
        </p:nvSpPr>
        <p:spPr>
          <a:xfrm>
            <a:off x="1908175" y="4581525"/>
            <a:ext cx="165100" cy="19526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AE6CBED-9327-4C41-88CC-A251BCD2DC74}"/>
              </a:ext>
            </a:extLst>
          </p:cNvPr>
          <p:cNvSpPr/>
          <p:nvPr/>
        </p:nvSpPr>
        <p:spPr>
          <a:xfrm>
            <a:off x="2157413" y="5494338"/>
            <a:ext cx="165100" cy="19685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5ABA34-8BBE-4BC9-B694-6ABC536DE42C}"/>
              </a:ext>
            </a:extLst>
          </p:cNvPr>
          <p:cNvSpPr/>
          <p:nvPr/>
        </p:nvSpPr>
        <p:spPr>
          <a:xfrm>
            <a:off x="1425575" y="5065713"/>
            <a:ext cx="165100" cy="19526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0F680D0-B70F-4582-9953-B0DEAA6FF05B}"/>
              </a:ext>
            </a:extLst>
          </p:cNvPr>
          <p:cNvSpPr/>
          <p:nvPr/>
        </p:nvSpPr>
        <p:spPr>
          <a:xfrm>
            <a:off x="1890713" y="5016500"/>
            <a:ext cx="165100" cy="19685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BE7B442-AA03-4B00-915D-FD0781185B7F}"/>
              </a:ext>
            </a:extLst>
          </p:cNvPr>
          <p:cNvSpPr/>
          <p:nvPr/>
        </p:nvSpPr>
        <p:spPr>
          <a:xfrm>
            <a:off x="1343025" y="3554413"/>
            <a:ext cx="165100" cy="19526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F4195F-6B58-48AD-9534-7AFA87CFE66A}"/>
              </a:ext>
            </a:extLst>
          </p:cNvPr>
          <p:cNvSpPr/>
          <p:nvPr/>
        </p:nvSpPr>
        <p:spPr>
          <a:xfrm>
            <a:off x="2044700" y="4851400"/>
            <a:ext cx="165100" cy="19526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FC6F4BA-5242-4D18-95D5-0269CA3DC1F0}"/>
              </a:ext>
            </a:extLst>
          </p:cNvPr>
          <p:cNvSpPr/>
          <p:nvPr/>
        </p:nvSpPr>
        <p:spPr>
          <a:xfrm>
            <a:off x="2378075" y="3084513"/>
            <a:ext cx="166688" cy="19526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1E2FF3-A2AA-4560-BDD1-FF8B2DDF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66124"/>
              </p:ext>
            </p:extLst>
          </p:nvPr>
        </p:nvGraphicFramePr>
        <p:xfrm>
          <a:off x="5238327" y="2539549"/>
          <a:ext cx="2365376" cy="253841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충북</a:t>
                      </a:r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충남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전북</a:t>
                      </a:r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강원도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2" marR="9522" marT="9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C89BEB7-AB22-4E7B-A2B4-8C127A207782}"/>
              </a:ext>
            </a:extLst>
          </p:cNvPr>
          <p:cNvSpPr/>
          <p:nvPr/>
        </p:nvSpPr>
        <p:spPr>
          <a:xfrm>
            <a:off x="5244848" y="3079597"/>
            <a:ext cx="2365375" cy="461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96" name="TextBox 8">
            <a:extLst>
              <a:ext uri="{FF2B5EF4-FFF2-40B4-BE49-F238E27FC236}">
                <a16:creationId xmlns:a16="http://schemas.microsoft.com/office/drawing/2014/main" id="{17A03F86-1918-450E-9F92-10E450586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068" y="5440363"/>
            <a:ext cx="34607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전북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전남 지역에 가상 발전소가 많이 분포되어 있어 날씨 예측과 발전량에 많은 영향을 끼칠 것으로 예상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3A8C7-A828-4800-80B6-D5617C57BE0F}"/>
              </a:ext>
            </a:extLst>
          </p:cNvPr>
          <p:cNvCxnSpPr/>
          <p:nvPr/>
        </p:nvCxnSpPr>
        <p:spPr>
          <a:xfrm>
            <a:off x="4445047" y="1584931"/>
            <a:ext cx="0" cy="4640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0C83FDD8-2D00-415F-9DA5-B6EA1BE60281}"/>
              </a:ext>
            </a:extLst>
          </p:cNvPr>
          <p:cNvSpPr txBox="1"/>
          <p:nvPr/>
        </p:nvSpPr>
        <p:spPr>
          <a:xfrm>
            <a:off x="251520" y="332656"/>
            <a:ext cx="1800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sz="6000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94E393-26C5-4F15-8B1F-E666DD476444}"/>
              </a:ext>
            </a:extLst>
          </p:cNvPr>
          <p:cNvGrpSpPr/>
          <p:nvPr/>
        </p:nvGrpSpPr>
        <p:grpSpPr>
          <a:xfrm>
            <a:off x="1860420" y="3015016"/>
            <a:ext cx="5423160" cy="827968"/>
            <a:chOff x="966788" y="611188"/>
            <a:chExt cx="2957512" cy="431800"/>
          </a:xfrm>
        </p:grpSpPr>
        <p:grpSp>
          <p:nvGrpSpPr>
            <p:cNvPr id="7172" name="그룹 76">
              <a:extLst>
                <a:ext uri="{FF2B5EF4-FFF2-40B4-BE49-F238E27FC236}">
                  <a16:creationId xmlns:a16="http://schemas.microsoft.com/office/drawing/2014/main" id="{510F4CCA-16FC-4012-BA49-6A7067CDF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788" y="611188"/>
              <a:ext cx="2957512" cy="431800"/>
              <a:chOff x="1835696" y="2060848"/>
              <a:chExt cx="2520280" cy="50405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254682D-BA17-4458-8402-E7644DA2EB76}"/>
                  </a:ext>
                </a:extLst>
              </p:cNvPr>
              <p:cNvSpPr/>
              <p:nvPr/>
            </p:nvSpPr>
            <p:spPr>
              <a:xfrm>
                <a:off x="1835696" y="2060848"/>
                <a:ext cx="2303831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34AE9CA-BB6E-4BAC-8CE0-40AC33FBB597}"/>
                  </a:ext>
                </a:extLst>
              </p:cNvPr>
              <p:cNvSpPr/>
              <p:nvPr/>
            </p:nvSpPr>
            <p:spPr>
              <a:xfrm>
                <a:off x="3851379" y="2060848"/>
                <a:ext cx="504597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7175" name="TextBox 8">
              <a:extLst>
                <a:ext uri="{FF2B5EF4-FFF2-40B4-BE49-F238E27FC236}">
                  <a16:creationId xmlns:a16="http://schemas.microsoft.com/office/drawing/2014/main" id="{AD4CD4CE-8B67-4984-92B0-90DF9EB6C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225" y="625475"/>
              <a:ext cx="2670175" cy="3691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4000" b="1" dirty="0"/>
                <a:t>Data Preprocessing</a:t>
              </a:r>
              <a:endParaRPr lang="ko-KR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97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1094</Words>
  <Application>Microsoft Office PowerPoint</Application>
  <PresentationFormat>화면 슬라이드 쇼(4:3)</PresentationFormat>
  <Paragraphs>250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-apple-system</vt:lpstr>
      <vt:lpstr>HY헤드라인M</vt:lpstr>
      <vt:lpstr>Lato</vt:lpstr>
      <vt:lpstr>맑은 고딕</vt:lpstr>
      <vt:lpstr>arial</vt:lpstr>
      <vt:lpstr>arial</vt:lpstr>
      <vt:lpstr>Arial Black</vt:lpstr>
      <vt:lpstr>Calibri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정민수</cp:lastModifiedBy>
  <cp:revision>63</cp:revision>
  <dcterms:created xsi:type="dcterms:W3CDTF">2017-03-28T04:45:29Z</dcterms:created>
  <dcterms:modified xsi:type="dcterms:W3CDTF">2021-08-24T10:09:42Z</dcterms:modified>
</cp:coreProperties>
</file>