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67" r:id="rId5"/>
    <p:sldId id="260" r:id="rId6"/>
    <p:sldId id="268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464E0"/>
    <a:srgbClr val="70DDFC"/>
    <a:srgbClr val="FBFBFB"/>
    <a:srgbClr val="ED9A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47" y="91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52C68-9843-4452-B0AA-335948A5C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CF6F91-7572-483C-9EF6-546735357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42B5D-9125-443A-A51D-37B98B25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1631-4F3B-46CC-A02B-32BF204C40B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3A25A9-ED63-4736-BE43-96C15CC1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6A1F8D-C76B-45F1-A469-045B3A80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8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2DC02-D5D4-4DFA-95BC-B97FAA06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4E396F-4C36-46F3-A8B9-BE23263CC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55E829-2173-450F-A2B2-65488588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1631-4F3B-46CC-A02B-32BF204C40B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D707D-D9CB-45DB-AE0F-CACD66DD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B9CDC-6158-4224-90E7-C0996A13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8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11C627-9294-49D6-80A9-83C15313D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B5309-E96F-4343-9A41-77244B7BE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FBF77-711C-40CD-BD37-698EB836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1631-4F3B-46CC-A02B-32BF204C40B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4A9198-9F82-4C57-B464-6C4120D7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D2AD7-0562-4F0A-8A1E-BCFF8531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1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9DF14-4FA7-4CCB-8F2D-82CAF9D5E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65324D-8CB9-4A99-BFB3-89751AC26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D8E2D-8C7F-4292-988F-2232EA6B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1631-4F3B-46CC-A02B-32BF204C40B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F2B7A-0D18-44EF-90BA-DCE6842B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04E90-C401-4CA6-B77F-5E6EF01C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3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A15AF-351E-46F8-9DA6-B0AA1C8A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9FA21D-3677-4FE6-A9A8-22995A18E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AB0EB0-7E87-492E-BF1F-38C6E8D1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1631-4F3B-46CC-A02B-32BF204C40B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5D6ACE-E47F-460E-AEC6-6C982C24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965C8-A6BD-4304-8716-FDE57108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8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30EDC-D4DA-477E-94B8-3FC750CB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7AE38-A076-49E6-A3E4-36AC61805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A867A7-7F2A-4117-B45F-7621ED855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5D0641-3250-4F39-8061-19C48D14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1631-4F3B-46CC-A02B-32BF204C40B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1FAE9-9DA3-45B8-A5FD-D8DC157D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1F7062-0038-45A3-808F-BEC746CF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3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562D4-75BD-4DBE-9AF7-D1E114FC0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DDDFCE-52A0-4F1B-AADD-283F7665C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346149-C4BC-4FA1-9DF8-A484A3069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57E463-2976-41DF-8F43-D34825A03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378047-E93C-4E01-8D48-B3ACD101B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B332F4-E4BE-44F6-9261-8D5546B8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1631-4F3B-46CC-A02B-32BF204C40B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CA5994-95AE-4F2C-9CCB-3A7E810D8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815911-B9A0-4394-8D29-6DCB713A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7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1EC4F-867D-4695-9E72-35C38FE7F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53F053-7006-443B-9CC7-8AFE1DD6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1631-4F3B-46CC-A02B-32BF204C40B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C18047-17D3-4284-8BDE-EE8628E3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82810E-E089-4C8E-95DE-C49B8CB4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4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863108-75A7-4E38-B3FA-766E9EBD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1631-4F3B-46CC-A02B-32BF204C40B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19CBB0-A645-49DA-B080-4582372F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571CB4-D2DD-46DA-A689-76361E18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6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A845E-34DA-440F-BB57-74ADAF4A3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087DB-9813-4399-98EF-42CB2075D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72C91B-FB44-4F69-9BA7-F2E49C845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EB5ADF-B71E-4243-804E-2B918A7E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1631-4F3B-46CC-A02B-32BF204C40B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4CC281-E847-40B3-8F78-0EE418B6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383C5E-91FD-4A94-9081-C60BE0BE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7C897-5A14-46CE-84EA-B027B452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69364E-88CF-4448-88C6-DF26FD124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CD0EB7-A961-422B-A66D-D25E96F50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F0D2F1-BD10-4E2F-BC4E-3F413272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1631-4F3B-46CC-A02B-32BF204C40B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C265E3-85A6-4F71-B28F-02022478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C0D9EE-794A-4956-B1A9-0D8E6F70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6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1F9AB5-7D15-4A3F-9471-8E845533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9495B8-A085-41AD-A759-CD96E0070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718FD3-1073-43E1-938E-5BDBED3B7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A1631-4F3B-46CC-A02B-32BF204C40B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0A0DA1-938A-4E7C-B131-C597DDB75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39691-04EE-419A-89DE-190A55838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08F1C-44BA-4135-B3E0-013BBA640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5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4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F8FF4A-0861-45C5-8E68-69EDBCD208D1}"/>
              </a:ext>
            </a:extLst>
          </p:cNvPr>
          <p:cNvGrpSpPr/>
          <p:nvPr/>
        </p:nvGrpSpPr>
        <p:grpSpPr>
          <a:xfrm>
            <a:off x="893041" y="1521855"/>
            <a:ext cx="3268844" cy="799589"/>
            <a:chOff x="754496" y="1508001"/>
            <a:chExt cx="3268844" cy="7995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165F75-F745-4762-B608-3026CBCC43CC}"/>
                </a:ext>
              </a:extLst>
            </p:cNvPr>
            <p:cNvSpPr txBox="1"/>
            <p:nvPr/>
          </p:nvSpPr>
          <p:spPr>
            <a:xfrm>
              <a:off x="754496" y="1508001"/>
              <a:ext cx="3268844" cy="7709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3600" spc="-15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프로젝트 계획서</a:t>
              </a:r>
              <a:endParaRPr lang="en-US" sz="3600" spc="-15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10D5FF6-F0E3-4FC6-B0D2-436C44AAB908}"/>
                </a:ext>
              </a:extLst>
            </p:cNvPr>
            <p:cNvSpPr/>
            <p:nvPr/>
          </p:nvSpPr>
          <p:spPr>
            <a:xfrm>
              <a:off x="870981" y="2242600"/>
              <a:ext cx="3022147" cy="64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8CA939-D70B-481D-BD05-C2AF6A3147B0}"/>
              </a:ext>
            </a:extLst>
          </p:cNvPr>
          <p:cNvSpPr txBox="1"/>
          <p:nvPr/>
        </p:nvSpPr>
        <p:spPr>
          <a:xfrm>
            <a:off x="8166100" y="5748694"/>
            <a:ext cx="36322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20181071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컴퓨터공학과 정민수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DA250-CE8D-4AC0-A89C-B22F1F81D822}"/>
              </a:ext>
            </a:extLst>
          </p:cNvPr>
          <p:cNvSpPr txBox="1"/>
          <p:nvPr/>
        </p:nvSpPr>
        <p:spPr>
          <a:xfrm>
            <a:off x="893041" y="2448340"/>
            <a:ext cx="4068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라즈베리파이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환경에서의 컴퓨터 비전 시스템 개발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493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4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52E861-71AE-4DB5-800E-6EA225CFD66C}"/>
              </a:ext>
            </a:extLst>
          </p:cNvPr>
          <p:cNvSpPr txBox="1"/>
          <p:nvPr/>
        </p:nvSpPr>
        <p:spPr>
          <a:xfrm>
            <a:off x="768350" y="3080833"/>
            <a:ext cx="2191626" cy="77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Project.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6AF8F33-03BA-4159-8A29-144C592F9A77}"/>
              </a:ext>
            </a:extLst>
          </p:cNvPr>
          <p:cNvGrpSpPr/>
          <p:nvPr/>
        </p:nvGrpSpPr>
        <p:grpSpPr>
          <a:xfrm>
            <a:off x="924258" y="2698373"/>
            <a:ext cx="293885" cy="293885"/>
            <a:chOff x="3158671" y="3283857"/>
            <a:chExt cx="355600" cy="35560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704D87F-3093-4F95-A49E-1262552E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158671" y="3283857"/>
              <a:ext cx="355600" cy="3556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BFA1049-947E-4173-9490-4341F65C44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8671" y="3283857"/>
              <a:ext cx="355600" cy="3556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9724CD9-0CB3-4C3F-8A95-16583FA2BD54}"/>
              </a:ext>
            </a:extLst>
          </p:cNvPr>
          <p:cNvSpPr txBox="1"/>
          <p:nvPr/>
        </p:nvSpPr>
        <p:spPr>
          <a:xfrm>
            <a:off x="768350" y="4196458"/>
            <a:ext cx="2634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프로젝트 선택 및 아이디어 구상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CF9DCB-81C4-40E2-BE95-D52F56CBB6F8}"/>
              </a:ext>
            </a:extLst>
          </p:cNvPr>
          <p:cNvSpPr txBox="1"/>
          <p:nvPr/>
        </p:nvSpPr>
        <p:spPr>
          <a:xfrm>
            <a:off x="768349" y="4504235"/>
            <a:ext cx="1595309" cy="9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3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스마트팜</a:t>
            </a:r>
            <a:endParaRPr lang="en-US" altLang="ko-KR" sz="1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액션 카메라</a:t>
            </a:r>
            <a:endParaRPr lang="en-US" altLang="ko-KR" sz="1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스마트 바이크</a:t>
            </a:r>
            <a:endParaRPr lang="en-US" altLang="ko-KR" sz="1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5E1C22-6EFD-4833-BB79-B1B2D7C8BD62}"/>
              </a:ext>
            </a:extLst>
          </p:cNvPr>
          <p:cNvSpPr txBox="1"/>
          <p:nvPr/>
        </p:nvSpPr>
        <p:spPr>
          <a:xfrm>
            <a:off x="9002756" y="3788513"/>
            <a:ext cx="269496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>
                <a:ln w="22225">
                  <a:solidFill>
                    <a:schemeClr val="bg1"/>
                  </a:solidFill>
                </a:ln>
                <a:noFill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0209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28752F-6417-4FAD-9AB8-5F0EA19444D5}"/>
              </a:ext>
            </a:extLst>
          </p:cNvPr>
          <p:cNvSpPr txBox="1"/>
          <p:nvPr/>
        </p:nvSpPr>
        <p:spPr>
          <a:xfrm>
            <a:off x="646708" y="625153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PROJECT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AF28314-9F78-472F-B7F2-841CDD71A718}"/>
              </a:ext>
            </a:extLst>
          </p:cNvPr>
          <p:cNvCxnSpPr>
            <a:cxnSpLocks/>
          </p:cNvCxnSpPr>
          <p:nvPr/>
        </p:nvCxnSpPr>
        <p:spPr>
          <a:xfrm>
            <a:off x="1782147" y="763652"/>
            <a:ext cx="9249749" cy="0"/>
          </a:xfrm>
          <a:prstGeom prst="line">
            <a:avLst/>
          </a:prstGeom>
          <a:ln w="12700">
            <a:solidFill>
              <a:srgbClr val="3464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017319-C8AB-43D6-8DE9-CC383D500140}"/>
              </a:ext>
            </a:extLst>
          </p:cNvPr>
          <p:cNvSpPr txBox="1"/>
          <p:nvPr/>
        </p:nvSpPr>
        <p:spPr>
          <a:xfrm>
            <a:off x="11184296" y="625153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FC85BB-C0E1-44C7-A556-251C6FDCC150}"/>
              </a:ext>
            </a:extLst>
          </p:cNvPr>
          <p:cNvSpPr txBox="1"/>
          <p:nvPr/>
        </p:nvSpPr>
        <p:spPr>
          <a:xfrm>
            <a:off x="646708" y="1134401"/>
            <a:ext cx="4113498" cy="646331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스마트팜</a:t>
            </a:r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(Smart Farm)</a:t>
            </a:r>
            <a:endParaRPr lang="en-US" sz="36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18F9C3-DB3C-4984-AA1B-DB17D59ACA20}"/>
              </a:ext>
            </a:extLst>
          </p:cNvPr>
          <p:cNvSpPr txBox="1"/>
          <p:nvPr/>
        </p:nvSpPr>
        <p:spPr>
          <a:xfrm>
            <a:off x="681974" y="2237711"/>
            <a:ext cx="1000595" cy="292388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Function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99A90F-1235-4B7F-B99A-5566B3830921}"/>
              </a:ext>
            </a:extLst>
          </p:cNvPr>
          <p:cNvSpPr txBox="1"/>
          <p:nvPr/>
        </p:nvSpPr>
        <p:spPr>
          <a:xfrm>
            <a:off x="681974" y="2639022"/>
            <a:ext cx="2199641" cy="1266180"/>
          </a:xfrm>
          <a:prstGeom prst="rect">
            <a:avLst/>
          </a:prstGeom>
          <a:noFill/>
          <a:ln w="12700"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공유기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-&gt; </a:t>
            </a:r>
            <a:r>
              <a:rPr lang="ko-KR" altLang="en-US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웹캠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(Webcam)</a:t>
            </a: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크롤링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Yolov5</a:t>
            </a: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온도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습도 센서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학습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예측 결과 데이터 분석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05551B1-5878-4B1B-9A34-3F23A69CE0D7}"/>
              </a:ext>
            </a:extLst>
          </p:cNvPr>
          <p:cNvCxnSpPr>
            <a:cxnSpLocks/>
          </p:cNvCxnSpPr>
          <p:nvPr/>
        </p:nvCxnSpPr>
        <p:spPr>
          <a:xfrm>
            <a:off x="814454" y="2579296"/>
            <a:ext cx="2676697" cy="0"/>
          </a:xfrm>
          <a:prstGeom prst="line">
            <a:avLst/>
          </a:prstGeom>
          <a:ln w="9525">
            <a:solidFill>
              <a:schemeClr val="tx1">
                <a:alpha val="8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B405176-A4FE-4949-971F-3287EF149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112" y="2838694"/>
            <a:ext cx="2824983" cy="28249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A4A400-275D-4DB5-B30D-81EBF4DC8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056" y="2917838"/>
            <a:ext cx="2745839" cy="27458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1D2B95B-ADFD-4864-9B26-2AFF03E888F7}"/>
              </a:ext>
            </a:extLst>
          </p:cNvPr>
          <p:cNvSpPr txBox="1"/>
          <p:nvPr/>
        </p:nvSpPr>
        <p:spPr>
          <a:xfrm>
            <a:off x="681974" y="4133204"/>
            <a:ext cx="952505" cy="292388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Ideation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C52447-C842-41E3-9182-E1383CAFC9BD}"/>
              </a:ext>
            </a:extLst>
          </p:cNvPr>
          <p:cNvSpPr txBox="1"/>
          <p:nvPr/>
        </p:nvSpPr>
        <p:spPr>
          <a:xfrm>
            <a:off x="681974" y="4534515"/>
            <a:ext cx="3304110" cy="1506246"/>
          </a:xfrm>
          <a:prstGeom prst="rect">
            <a:avLst/>
          </a:prstGeom>
          <a:noFill/>
          <a:ln w="12700"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웹캠을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통한 식물 영상 수집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웹크롤링을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통한 학습 데이터 수집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Yolov5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이용한 식물 상태 분류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온도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습도 센서 등을 이용한 </a:t>
            </a:r>
            <a:r>
              <a:rPr lang="ko-KR" altLang="en-US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스마트팜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  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내의 환경 파악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-   ML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Model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생성을 통한 데이터 분석 및 예측 </a:t>
            </a:r>
            <a:endParaRPr lang="en-US" altLang="ko-KR" sz="1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8B5ABF-C1AF-4F76-9F3C-4F457BF21EBE}"/>
              </a:ext>
            </a:extLst>
          </p:cNvPr>
          <p:cNvCxnSpPr>
            <a:cxnSpLocks/>
          </p:cNvCxnSpPr>
          <p:nvPr/>
        </p:nvCxnSpPr>
        <p:spPr>
          <a:xfrm>
            <a:off x="814454" y="4474789"/>
            <a:ext cx="2676697" cy="0"/>
          </a:xfrm>
          <a:prstGeom prst="line">
            <a:avLst/>
          </a:prstGeom>
          <a:ln w="9525">
            <a:solidFill>
              <a:schemeClr val="tx1">
                <a:alpha val="8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18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64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52E861-71AE-4DB5-800E-6EA225CFD66C}"/>
              </a:ext>
            </a:extLst>
          </p:cNvPr>
          <p:cNvSpPr txBox="1"/>
          <p:nvPr/>
        </p:nvSpPr>
        <p:spPr>
          <a:xfrm>
            <a:off x="768350" y="3080833"/>
            <a:ext cx="6351419" cy="77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System </a:t>
            </a:r>
            <a:r>
              <a:rPr lang="en-US" sz="3600" dirty="0" err="1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Configuaration</a:t>
            </a:r>
            <a:r>
              <a:rPr lang="en-US" sz="36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6AF8F33-03BA-4159-8A29-144C592F9A77}"/>
              </a:ext>
            </a:extLst>
          </p:cNvPr>
          <p:cNvGrpSpPr/>
          <p:nvPr/>
        </p:nvGrpSpPr>
        <p:grpSpPr>
          <a:xfrm>
            <a:off x="924258" y="2698373"/>
            <a:ext cx="293885" cy="293885"/>
            <a:chOff x="3158671" y="3283857"/>
            <a:chExt cx="355600" cy="35560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704D87F-3093-4F95-A49E-1262552E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158671" y="3283857"/>
              <a:ext cx="355600" cy="3556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BFA1049-947E-4173-9490-4341F65C44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8671" y="3283857"/>
              <a:ext cx="355600" cy="355600"/>
            </a:xfrm>
            <a:prstGeom prst="line">
              <a:avLst/>
            </a:prstGeom>
            <a:ln w="73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85E1C22-6EFD-4833-BB79-B1B2D7C8BD62}"/>
              </a:ext>
            </a:extLst>
          </p:cNvPr>
          <p:cNvSpPr txBox="1"/>
          <p:nvPr/>
        </p:nvSpPr>
        <p:spPr>
          <a:xfrm>
            <a:off x="9002756" y="3788513"/>
            <a:ext cx="310373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>
                <a:ln w="22225">
                  <a:solidFill>
                    <a:schemeClr val="bg1"/>
                  </a:solidFill>
                </a:ln>
                <a:noFill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753200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28752F-6417-4FAD-9AB8-5F0EA19444D5}"/>
              </a:ext>
            </a:extLst>
          </p:cNvPr>
          <p:cNvSpPr txBox="1"/>
          <p:nvPr/>
        </p:nvSpPr>
        <p:spPr>
          <a:xfrm>
            <a:off x="646708" y="625153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PROJECT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AF28314-9F78-472F-B7F2-841CDD71A718}"/>
              </a:ext>
            </a:extLst>
          </p:cNvPr>
          <p:cNvCxnSpPr>
            <a:cxnSpLocks/>
          </p:cNvCxnSpPr>
          <p:nvPr/>
        </p:nvCxnSpPr>
        <p:spPr>
          <a:xfrm>
            <a:off x="1782147" y="763652"/>
            <a:ext cx="9249749" cy="0"/>
          </a:xfrm>
          <a:prstGeom prst="line">
            <a:avLst/>
          </a:prstGeom>
          <a:ln w="12700">
            <a:solidFill>
              <a:srgbClr val="3464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017319-C8AB-43D6-8DE9-CC383D500140}"/>
              </a:ext>
            </a:extLst>
          </p:cNvPr>
          <p:cNvSpPr txBox="1"/>
          <p:nvPr/>
        </p:nvSpPr>
        <p:spPr>
          <a:xfrm>
            <a:off x="11184296" y="625153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02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8FFDA2-C528-4088-8969-A3830CBF5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767" y="2573205"/>
            <a:ext cx="2117744" cy="21177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F62AF7-F3C4-4AA8-8816-43C9AA4BE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529" y="2675841"/>
            <a:ext cx="1912471" cy="191247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07DC33F-7DBB-497C-903F-9279723DEF46}"/>
              </a:ext>
            </a:extLst>
          </p:cNvPr>
          <p:cNvSpPr txBox="1"/>
          <p:nvPr/>
        </p:nvSpPr>
        <p:spPr>
          <a:xfrm>
            <a:off x="950841" y="2675841"/>
            <a:ext cx="3592650" cy="1792029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000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웹캠</a:t>
            </a:r>
            <a:r>
              <a:rPr lang="ko-KR" altLang="en-US" sz="3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en-US" altLang="ko-KR" sz="3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-&gt; </a:t>
            </a:r>
            <a:r>
              <a:rPr lang="ko-KR" altLang="en-US" sz="3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이미지 캡쳐</a:t>
            </a:r>
            <a:endParaRPr lang="en-US" altLang="ko-KR" sz="3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3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공유기 </a:t>
            </a:r>
            <a:r>
              <a:rPr lang="en-US" altLang="ko-KR" sz="3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-&gt; </a:t>
            </a:r>
            <a:r>
              <a:rPr lang="ko-KR" altLang="en-US" sz="3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데이터 전송</a:t>
            </a:r>
            <a:endParaRPr lang="en-US" sz="30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862016-D00E-4F84-B268-8EC6FE3D856F}"/>
              </a:ext>
            </a:extLst>
          </p:cNvPr>
          <p:cNvSpPr txBox="1"/>
          <p:nvPr/>
        </p:nvSpPr>
        <p:spPr>
          <a:xfrm>
            <a:off x="646708" y="1236574"/>
            <a:ext cx="4774962" cy="646331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공유기 </a:t>
            </a:r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-&gt; </a:t>
            </a:r>
            <a:r>
              <a:rPr lang="ko-KR" altLang="en-US" sz="3600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웹캠</a:t>
            </a:r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(Webcam)</a:t>
            </a:r>
            <a:endParaRPr lang="en-US" sz="36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058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28752F-6417-4FAD-9AB8-5F0EA19444D5}"/>
              </a:ext>
            </a:extLst>
          </p:cNvPr>
          <p:cNvSpPr txBox="1"/>
          <p:nvPr/>
        </p:nvSpPr>
        <p:spPr>
          <a:xfrm>
            <a:off x="646708" y="625153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PROJECT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AF28314-9F78-472F-B7F2-841CDD71A718}"/>
              </a:ext>
            </a:extLst>
          </p:cNvPr>
          <p:cNvCxnSpPr>
            <a:cxnSpLocks/>
          </p:cNvCxnSpPr>
          <p:nvPr/>
        </p:nvCxnSpPr>
        <p:spPr>
          <a:xfrm>
            <a:off x="1782147" y="763652"/>
            <a:ext cx="9249749" cy="0"/>
          </a:xfrm>
          <a:prstGeom prst="line">
            <a:avLst/>
          </a:prstGeom>
          <a:ln w="12700">
            <a:solidFill>
              <a:srgbClr val="3464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017319-C8AB-43D6-8DE9-CC383D500140}"/>
              </a:ext>
            </a:extLst>
          </p:cNvPr>
          <p:cNvSpPr txBox="1"/>
          <p:nvPr/>
        </p:nvSpPr>
        <p:spPr>
          <a:xfrm>
            <a:off x="11184296" y="625153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7DC33F-7DBB-497C-903F-9279723DEF46}"/>
              </a:ext>
            </a:extLst>
          </p:cNvPr>
          <p:cNvSpPr txBox="1"/>
          <p:nvPr/>
        </p:nvSpPr>
        <p:spPr>
          <a:xfrm>
            <a:off x="646708" y="3273000"/>
            <a:ext cx="5513048" cy="868699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웹 </a:t>
            </a:r>
            <a:r>
              <a:rPr lang="ko-KR" altLang="en-US" sz="3000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크롤링을</a:t>
            </a:r>
            <a:r>
              <a:rPr lang="ko-KR" altLang="en-US" sz="3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통한 학습 데이터 수집</a:t>
            </a:r>
            <a:endParaRPr lang="en-US" sz="3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F7D161B-7E99-493E-83F0-92D4F84B8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07" y="2194554"/>
            <a:ext cx="3245193" cy="32451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73DB57-92F3-4413-9FBF-2F83527BFDDD}"/>
              </a:ext>
            </a:extLst>
          </p:cNvPr>
          <p:cNvSpPr txBox="1"/>
          <p:nvPr/>
        </p:nvSpPr>
        <p:spPr>
          <a:xfrm>
            <a:off x="646708" y="1236574"/>
            <a:ext cx="3161443" cy="646331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크롤링</a:t>
            </a:r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(Crawling)</a:t>
            </a:r>
            <a:endParaRPr lang="en-US" sz="36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8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28752F-6417-4FAD-9AB8-5F0EA19444D5}"/>
              </a:ext>
            </a:extLst>
          </p:cNvPr>
          <p:cNvSpPr txBox="1"/>
          <p:nvPr/>
        </p:nvSpPr>
        <p:spPr>
          <a:xfrm>
            <a:off x="646708" y="625153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PROJECT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AF28314-9F78-472F-B7F2-841CDD71A718}"/>
              </a:ext>
            </a:extLst>
          </p:cNvPr>
          <p:cNvCxnSpPr>
            <a:cxnSpLocks/>
          </p:cNvCxnSpPr>
          <p:nvPr/>
        </p:nvCxnSpPr>
        <p:spPr>
          <a:xfrm>
            <a:off x="1782147" y="763652"/>
            <a:ext cx="9249749" cy="0"/>
          </a:xfrm>
          <a:prstGeom prst="line">
            <a:avLst/>
          </a:prstGeom>
          <a:ln w="12700">
            <a:solidFill>
              <a:srgbClr val="3464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017319-C8AB-43D6-8DE9-CC383D500140}"/>
              </a:ext>
            </a:extLst>
          </p:cNvPr>
          <p:cNvSpPr txBox="1"/>
          <p:nvPr/>
        </p:nvSpPr>
        <p:spPr>
          <a:xfrm>
            <a:off x="11184296" y="625153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7DC33F-7DBB-497C-903F-9279723DEF46}"/>
              </a:ext>
            </a:extLst>
          </p:cNvPr>
          <p:cNvSpPr txBox="1"/>
          <p:nvPr/>
        </p:nvSpPr>
        <p:spPr>
          <a:xfrm>
            <a:off x="646708" y="3420848"/>
            <a:ext cx="6120202" cy="661976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Yolov5</a:t>
            </a:r>
            <a:r>
              <a:rPr lang="ko-KR" altLang="en-US" sz="3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이용한 식물 상태 분류</a:t>
            </a:r>
            <a:endParaRPr lang="en-US" altLang="ko-KR" sz="32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73DB57-92F3-4413-9FBF-2F83527BFDDD}"/>
              </a:ext>
            </a:extLst>
          </p:cNvPr>
          <p:cNvSpPr txBox="1"/>
          <p:nvPr/>
        </p:nvSpPr>
        <p:spPr>
          <a:xfrm>
            <a:off x="646708" y="1236574"/>
            <a:ext cx="1317540" cy="646331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Yolov5</a:t>
            </a:r>
            <a:endParaRPr lang="en-US" sz="36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ED6BDB4-56F4-492E-B624-565F2A653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357" y="2074793"/>
            <a:ext cx="3354086" cy="335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19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28752F-6417-4FAD-9AB8-5F0EA19444D5}"/>
              </a:ext>
            </a:extLst>
          </p:cNvPr>
          <p:cNvSpPr txBox="1"/>
          <p:nvPr/>
        </p:nvSpPr>
        <p:spPr>
          <a:xfrm>
            <a:off x="646708" y="625153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PROJECT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AF28314-9F78-472F-B7F2-841CDD71A718}"/>
              </a:ext>
            </a:extLst>
          </p:cNvPr>
          <p:cNvCxnSpPr>
            <a:cxnSpLocks/>
          </p:cNvCxnSpPr>
          <p:nvPr/>
        </p:nvCxnSpPr>
        <p:spPr>
          <a:xfrm>
            <a:off x="1782147" y="763652"/>
            <a:ext cx="9249749" cy="0"/>
          </a:xfrm>
          <a:prstGeom prst="line">
            <a:avLst/>
          </a:prstGeom>
          <a:ln w="12700">
            <a:solidFill>
              <a:srgbClr val="3464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017319-C8AB-43D6-8DE9-CC383D500140}"/>
              </a:ext>
            </a:extLst>
          </p:cNvPr>
          <p:cNvSpPr txBox="1"/>
          <p:nvPr/>
        </p:nvSpPr>
        <p:spPr>
          <a:xfrm>
            <a:off x="11184296" y="625153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7DC33F-7DBB-497C-903F-9279723DEF46}"/>
              </a:ext>
            </a:extLst>
          </p:cNvPr>
          <p:cNvSpPr txBox="1"/>
          <p:nvPr/>
        </p:nvSpPr>
        <p:spPr>
          <a:xfrm>
            <a:off x="1010602" y="3429000"/>
            <a:ext cx="4457137" cy="1037463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5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온도</a:t>
            </a:r>
            <a:r>
              <a:rPr lang="en-US" altLang="ko-KR" sz="25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25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습도 센서 등을 이용한 </a:t>
            </a:r>
            <a:endParaRPr lang="en-US" altLang="ko-KR" sz="25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5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스마트팜</a:t>
            </a:r>
            <a:r>
              <a:rPr lang="ko-KR" altLang="en-US" sz="25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내의 환경 파악</a:t>
            </a:r>
            <a:endParaRPr lang="en-US" altLang="ko-KR" sz="25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73DB57-92F3-4413-9FBF-2F83527BFDDD}"/>
              </a:ext>
            </a:extLst>
          </p:cNvPr>
          <p:cNvSpPr txBox="1"/>
          <p:nvPr/>
        </p:nvSpPr>
        <p:spPr>
          <a:xfrm>
            <a:off x="646708" y="1236574"/>
            <a:ext cx="5583003" cy="646331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Sensors(temperature, humidity)</a:t>
            </a:r>
            <a:endParaRPr lang="en-US" sz="36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0546CE-699F-4118-9818-1D420A445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043" y="2903683"/>
            <a:ext cx="2438094" cy="24380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8618C3B-F3CC-4EB9-8F63-26508CAD4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154" y="2903685"/>
            <a:ext cx="2438092" cy="243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4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38F6F8E-04FC-4D0D-AA9B-3EC53B7259F7}"/>
              </a:ext>
            </a:extLst>
          </p:cNvPr>
          <p:cNvSpPr/>
          <p:nvPr/>
        </p:nvSpPr>
        <p:spPr>
          <a:xfrm>
            <a:off x="9372600" y="-965200"/>
            <a:ext cx="609600" cy="609600"/>
          </a:xfrm>
          <a:prstGeom prst="rect">
            <a:avLst/>
          </a:prstGeom>
          <a:solidFill>
            <a:srgbClr val="346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B0535-B391-45E0-8A14-6AD18174A09D}"/>
              </a:ext>
            </a:extLst>
          </p:cNvPr>
          <p:cNvSpPr/>
          <p:nvPr/>
        </p:nvSpPr>
        <p:spPr>
          <a:xfrm>
            <a:off x="10185400" y="-965200"/>
            <a:ext cx="6096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58AEB-630E-4E08-A24A-0C2B992F5613}"/>
              </a:ext>
            </a:extLst>
          </p:cNvPr>
          <p:cNvSpPr/>
          <p:nvPr/>
        </p:nvSpPr>
        <p:spPr>
          <a:xfrm>
            <a:off x="8559800" y="-965200"/>
            <a:ext cx="609600" cy="609600"/>
          </a:xfrm>
          <a:prstGeom prst="rect">
            <a:avLst/>
          </a:prstGeom>
          <a:solidFill>
            <a:srgbClr val="70DD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9E764-9072-4F85-B0E7-6FF3196CEAB0}"/>
              </a:ext>
            </a:extLst>
          </p:cNvPr>
          <p:cNvSpPr/>
          <p:nvPr/>
        </p:nvSpPr>
        <p:spPr>
          <a:xfrm>
            <a:off x="7747000" y="-965200"/>
            <a:ext cx="609600" cy="60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28752F-6417-4FAD-9AB8-5F0EA19444D5}"/>
              </a:ext>
            </a:extLst>
          </p:cNvPr>
          <p:cNvSpPr txBox="1"/>
          <p:nvPr/>
        </p:nvSpPr>
        <p:spPr>
          <a:xfrm>
            <a:off x="646708" y="625153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PROJECT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AF28314-9F78-472F-B7F2-841CDD71A718}"/>
              </a:ext>
            </a:extLst>
          </p:cNvPr>
          <p:cNvCxnSpPr>
            <a:cxnSpLocks/>
          </p:cNvCxnSpPr>
          <p:nvPr/>
        </p:nvCxnSpPr>
        <p:spPr>
          <a:xfrm>
            <a:off x="1782147" y="763652"/>
            <a:ext cx="9249749" cy="0"/>
          </a:xfrm>
          <a:prstGeom prst="line">
            <a:avLst/>
          </a:prstGeom>
          <a:ln w="12700">
            <a:solidFill>
              <a:srgbClr val="3464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017319-C8AB-43D6-8DE9-CC383D500140}"/>
              </a:ext>
            </a:extLst>
          </p:cNvPr>
          <p:cNvSpPr txBox="1"/>
          <p:nvPr/>
        </p:nvSpPr>
        <p:spPr>
          <a:xfrm>
            <a:off x="11184296" y="625153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73DB57-92F3-4413-9FBF-2F83527BFDDD}"/>
              </a:ext>
            </a:extLst>
          </p:cNvPr>
          <p:cNvSpPr txBox="1"/>
          <p:nvPr/>
        </p:nvSpPr>
        <p:spPr>
          <a:xfrm>
            <a:off x="646708" y="1236574"/>
            <a:ext cx="3993850" cy="646331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464E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AI Model Recognition</a:t>
            </a:r>
            <a:endParaRPr lang="en-US" sz="36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980530-9280-4024-8B8E-D926F4D0A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384" y="2605100"/>
            <a:ext cx="2704016" cy="27040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85E17E7-6B7F-4AC9-997E-4190B04A7F4D}"/>
              </a:ext>
            </a:extLst>
          </p:cNvPr>
          <p:cNvSpPr txBox="1"/>
          <p:nvPr/>
        </p:nvSpPr>
        <p:spPr>
          <a:xfrm>
            <a:off x="646708" y="3718581"/>
            <a:ext cx="632382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ML</a:t>
            </a:r>
            <a:r>
              <a:rPr lang="ko-KR" altLang="en-US" sz="25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en-US" altLang="ko-KR" sz="25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Model</a:t>
            </a:r>
            <a:r>
              <a:rPr lang="ko-KR" altLang="en-US" sz="25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생성을 통한 데이터 분석 및 예측 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9807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159</Words>
  <Application>Microsoft Office PowerPoint</Application>
  <PresentationFormat>와이드스크린</PresentationFormat>
  <Paragraphs>49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G마켓 산스 Bold</vt:lpstr>
      <vt:lpstr>G마켓 산스 Light</vt:lpstr>
      <vt:lpstr>G마켓 산스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정민수</cp:lastModifiedBy>
  <cp:revision>9</cp:revision>
  <dcterms:created xsi:type="dcterms:W3CDTF">2020-10-19T03:50:26Z</dcterms:created>
  <dcterms:modified xsi:type="dcterms:W3CDTF">2022-01-13T08:51:42Z</dcterms:modified>
</cp:coreProperties>
</file>