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4" r:id="rId3"/>
    <p:sldId id="290" r:id="rId4"/>
    <p:sldId id="292" r:id="rId5"/>
    <p:sldId id="294" r:id="rId6"/>
    <p:sldId id="287" r:id="rId7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G마켓 산스 Bold" panose="02000000000000000000" pitchFamily="50" charset="-127"/>
      <p:regular r:id="rId14"/>
    </p:embeddedFont>
    <p:embeddedFont>
      <p:font typeface="G마켓 산스 Medium" panose="02000000000000000000" pitchFamily="50" charset="-127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E0"/>
    <a:srgbClr val="70DDFC"/>
    <a:srgbClr val="FBFBFB"/>
    <a:srgbClr val="6F6F6F"/>
    <a:srgbClr val="000000"/>
    <a:srgbClr val="ED9A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96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52C68-9843-4452-B0AA-335948A5C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CF6F91-7572-483C-9EF6-546735357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42B5D-9125-443A-A51D-37B98B25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A25A9-ED63-4736-BE43-96C15CC1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6A1F8D-C76B-45F1-A469-045B3A80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8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2DC02-D5D4-4DFA-95BC-B97FAA06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4E396F-4C36-46F3-A8B9-BE23263CC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5E829-2173-450F-A2B2-65488588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D707D-D9CB-45DB-AE0F-CACD66DD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B9CDC-6158-4224-90E7-C0996A13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8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11C627-9294-49D6-80A9-83C15313D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B5309-E96F-4343-9A41-77244B7BE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FBF77-711C-40CD-BD37-698EB836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A9198-9F82-4C57-B464-6C4120D7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D2AD7-0562-4F0A-8A1E-BCFF8531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1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9DF14-4FA7-4CCB-8F2D-82CAF9D5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5324D-8CB9-4A99-BFB3-89751AC2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D8E2D-8C7F-4292-988F-2232EA6B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F2B7A-0D18-44EF-90BA-DCE6842B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04E90-C401-4CA6-B77F-5E6EF01C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3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A15AF-351E-46F8-9DA6-B0AA1C8A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FA21D-3677-4FE6-A9A8-22995A18E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B0EB0-7E87-492E-BF1F-38C6E8D1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D6ACE-E47F-460E-AEC6-6C982C24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965C8-A6BD-4304-8716-FDE5710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8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30EDC-D4DA-477E-94B8-3FC750CB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7AE38-A076-49E6-A3E4-36AC61805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A867A7-7F2A-4117-B45F-7621ED855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5D0641-3250-4F39-8061-19C48D14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1FAE9-9DA3-45B8-A5FD-D8DC157D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F7062-0038-45A3-808F-BEC746CF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3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562D4-75BD-4DBE-9AF7-D1E114FC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DDFCE-52A0-4F1B-AADD-283F7665C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346149-C4BC-4FA1-9DF8-A484A3069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57E463-2976-41DF-8F43-D34825A03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378047-E93C-4E01-8D48-B3ACD101B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B332F4-E4BE-44F6-9261-8D5546B8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CA5994-95AE-4F2C-9CCB-3A7E810D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815911-B9A0-4394-8D29-6DCB713A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7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1EC4F-867D-4695-9E72-35C38FE7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3F053-7006-443B-9CC7-8AFE1DD6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C18047-17D3-4284-8BDE-EE8628E3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82810E-E089-4C8E-95DE-C49B8CB4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4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863108-75A7-4E38-B3FA-766E9EBD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19CBB0-A645-49DA-B080-4582372F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571CB4-D2DD-46DA-A689-76361E18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6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A845E-34DA-440F-BB57-74ADAF4A3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087DB-9813-4399-98EF-42CB2075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72C91B-FB44-4F69-9BA7-F2E49C845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B5ADF-B71E-4243-804E-2B918A7E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4CC281-E847-40B3-8F78-0EE418B6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383C5E-91FD-4A94-9081-C60BE0BE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7C897-5A14-46CE-84EA-B027B452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9364E-88CF-4448-88C6-DF26FD124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CD0EB7-A961-422B-A66D-D25E96F50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F0D2F1-BD10-4E2F-BC4E-3F413272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C265E3-85A6-4F71-B28F-02022478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C0D9EE-794A-4956-B1A9-0D8E6F70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6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1F9AB5-7D15-4A3F-9471-8E845533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495B8-A085-41AD-A759-CD96E0070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18FD3-1073-43E1-938E-5BDBED3B7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A1631-4F3B-46CC-A02B-32BF204C40B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A0DA1-938A-4E7C-B131-C597DDB75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39691-04EE-419A-89DE-190A55838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4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F8FF4A-0861-45C5-8E68-69EDBCD208D1}"/>
              </a:ext>
            </a:extLst>
          </p:cNvPr>
          <p:cNvGrpSpPr/>
          <p:nvPr/>
        </p:nvGrpSpPr>
        <p:grpSpPr>
          <a:xfrm>
            <a:off x="506325" y="1015965"/>
            <a:ext cx="6636753" cy="857659"/>
            <a:chOff x="718637" y="1508001"/>
            <a:chExt cx="6636753" cy="8576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165F75-F745-4762-B608-3026CBCC43CC}"/>
                </a:ext>
              </a:extLst>
            </p:cNvPr>
            <p:cNvSpPr txBox="1"/>
            <p:nvPr/>
          </p:nvSpPr>
          <p:spPr>
            <a:xfrm>
              <a:off x="718637" y="1508001"/>
              <a:ext cx="6636753" cy="770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3600" spc="-15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임베디드 시스템 </a:t>
              </a:r>
              <a:r>
                <a:rPr lang="en-US" altLang="ko-KR" sz="3600" spc="-15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Team</a:t>
              </a:r>
              <a:r>
                <a:rPr lang="ko-KR" altLang="en-US" sz="3600" spc="-15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 </a:t>
              </a:r>
              <a:r>
                <a:rPr lang="en-US" altLang="ko-KR" sz="3600" spc="-15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Project</a:t>
              </a:r>
              <a:endParaRPr lang="en-US" sz="3600" spc="-15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10D5FF6-F0E3-4FC6-B0D2-436C44AAB908}"/>
                </a:ext>
              </a:extLst>
            </p:cNvPr>
            <p:cNvSpPr/>
            <p:nvPr/>
          </p:nvSpPr>
          <p:spPr>
            <a:xfrm>
              <a:off x="842992" y="2304147"/>
              <a:ext cx="4936402" cy="615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8CA939-D70B-481D-BD05-C2AF6A3147B0}"/>
              </a:ext>
            </a:extLst>
          </p:cNvPr>
          <p:cNvSpPr txBox="1"/>
          <p:nvPr/>
        </p:nvSpPr>
        <p:spPr>
          <a:xfrm>
            <a:off x="8463990" y="5261543"/>
            <a:ext cx="34428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Team :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RTX408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(8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Subject :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임베디드시스템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Members :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정민수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조시완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한선재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DA250-CE8D-4AC0-A89C-B22F1F81D822}"/>
              </a:ext>
            </a:extLst>
          </p:cNvPr>
          <p:cNvSpPr txBox="1"/>
          <p:nvPr/>
        </p:nvSpPr>
        <p:spPr>
          <a:xfrm>
            <a:off x="547942" y="1980940"/>
            <a:ext cx="1877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아이디어 제안 발표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2166BB-B032-22F3-ACBE-0E358D866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637" y="5200707"/>
            <a:ext cx="1391593" cy="139159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0D93B2-1775-6835-FF0A-8CA9B53CF7D4}"/>
              </a:ext>
            </a:extLst>
          </p:cNvPr>
          <p:cNvCxnSpPr>
            <a:cxnSpLocks/>
          </p:cNvCxnSpPr>
          <p:nvPr/>
        </p:nvCxnSpPr>
        <p:spPr>
          <a:xfrm>
            <a:off x="8366868" y="5330757"/>
            <a:ext cx="0" cy="1100337"/>
          </a:xfrm>
          <a:prstGeom prst="line">
            <a:avLst/>
          </a:prstGeom>
          <a:ln w="31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3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388978" y="381353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IDEA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254921" y="581408"/>
            <a:ext cx="9837015" cy="1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311660" y="442909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01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4E22945-CE62-8133-C4AF-7C07DCE27C7B}"/>
              </a:ext>
            </a:extLst>
          </p:cNvPr>
          <p:cNvGrpSpPr/>
          <p:nvPr/>
        </p:nvGrpSpPr>
        <p:grpSpPr>
          <a:xfrm>
            <a:off x="1734016" y="2374255"/>
            <a:ext cx="2311444" cy="2784772"/>
            <a:chOff x="8013678" y="3737274"/>
            <a:chExt cx="2311444" cy="278477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D89B0D0-A87F-1926-39B9-E5307510B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400" y="4146619"/>
              <a:ext cx="1440000" cy="1440000"/>
            </a:xfrm>
            <a:prstGeom prst="rect">
              <a:avLst/>
            </a:prstGeom>
          </p:spPr>
        </p:pic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8D86A1B-8F16-B8BC-0ADB-58BD5E46C52E}"/>
                </a:ext>
              </a:extLst>
            </p:cNvPr>
            <p:cNvSpPr/>
            <p:nvPr/>
          </p:nvSpPr>
          <p:spPr>
            <a:xfrm>
              <a:off x="8013678" y="3737274"/>
              <a:ext cx="2311444" cy="2375427"/>
            </a:xfrm>
            <a:prstGeom prst="ellipse">
              <a:avLst/>
            </a:prstGeom>
            <a:noFill/>
            <a:ln w="38100">
              <a:solidFill>
                <a:srgbClr val="3464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6CA692-E2AC-2DC8-6F38-E0B573F9DAFC}"/>
                </a:ext>
              </a:extLst>
            </p:cNvPr>
            <p:cNvSpPr txBox="1"/>
            <p:nvPr/>
          </p:nvSpPr>
          <p:spPr>
            <a:xfrm>
              <a:off x="8358120" y="6152714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3464E0"/>
                  </a:solidFill>
                </a:rPr>
                <a:t>스마트 주차장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138D9F9E-36D0-4BBE-EAE5-91794FAA00EA}"/>
              </a:ext>
            </a:extLst>
          </p:cNvPr>
          <p:cNvSpPr txBox="1"/>
          <p:nvPr/>
        </p:nvSpPr>
        <p:spPr>
          <a:xfrm>
            <a:off x="388978" y="986579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아이디어 소개</a:t>
            </a:r>
            <a:endParaRPr lang="en-US" altLang="ko-KR" sz="2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8F4AD0D-0846-F6C3-088E-37DA47E9B3B0}"/>
              </a:ext>
            </a:extLst>
          </p:cNvPr>
          <p:cNvCxnSpPr>
            <a:cxnSpLocks/>
          </p:cNvCxnSpPr>
          <p:nvPr/>
        </p:nvCxnSpPr>
        <p:spPr>
          <a:xfrm>
            <a:off x="482719" y="1463633"/>
            <a:ext cx="1993781" cy="0"/>
          </a:xfrm>
          <a:prstGeom prst="line">
            <a:avLst/>
          </a:prstGeom>
          <a:ln w="254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D620AC0-0F56-E7A5-8373-2E818A846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248" y="2393087"/>
            <a:ext cx="4479104" cy="27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9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359057" y="381353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System Structure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005935" y="581408"/>
            <a:ext cx="8077881" cy="1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311660" y="442909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947465-C6B2-BBFB-C9BF-2B13997899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05935" y="2495689"/>
            <a:ext cx="2665061" cy="18666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70B6064-7B75-589D-AB05-56EBE5D30FB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0335" y="1064358"/>
            <a:ext cx="975274" cy="10079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F7756D3-75F8-4F9E-3A13-29B2D2277E2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6233" y="2806010"/>
            <a:ext cx="1902100" cy="99940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78E26DD-35B6-68F2-C00D-0BA1C12D24E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5079" y="2833686"/>
            <a:ext cx="1381125" cy="11906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427582C-567F-2AF9-68B8-715D4AC2196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8833" y="1064818"/>
            <a:ext cx="1034330" cy="79925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BC2CDEA-0367-1D80-80B9-3A1F89E8A29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74315" y="1105013"/>
            <a:ext cx="2099813" cy="95180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1E779E1-0880-5729-84D5-575294B898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9061" y="5038789"/>
            <a:ext cx="978733" cy="87773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74D13E9-7175-807D-84CC-54E2B641CFFC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7669" y="2078430"/>
            <a:ext cx="1227747" cy="2532993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6C64038-F74E-B518-A4E0-68C0EB30E54C}"/>
              </a:ext>
            </a:extLst>
          </p:cNvPr>
          <p:cNvCxnSpPr>
            <a:stCxn id="17" idx="3"/>
          </p:cNvCxnSpPr>
          <p:nvPr/>
        </p:nvCxnSpPr>
        <p:spPr>
          <a:xfrm flipV="1">
            <a:off x="2416204" y="3428998"/>
            <a:ext cx="523610" cy="1"/>
          </a:xfrm>
          <a:prstGeom prst="straightConnector1">
            <a:avLst/>
          </a:prstGeom>
          <a:ln w="889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F55BF5C-7E44-5785-EAE4-EBF9127E1796}"/>
              </a:ext>
            </a:extLst>
          </p:cNvPr>
          <p:cNvCxnSpPr>
            <a:stCxn id="20" idx="2"/>
            <a:endCxn id="17" idx="0"/>
          </p:cNvCxnSpPr>
          <p:nvPr/>
        </p:nvCxnSpPr>
        <p:spPr>
          <a:xfrm flipH="1">
            <a:off x="1725642" y="1864073"/>
            <a:ext cx="20356" cy="969613"/>
          </a:xfrm>
          <a:prstGeom prst="line">
            <a:avLst/>
          </a:prstGeom>
          <a:ln w="889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46C71D2-CE02-F849-9856-630971232DE6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624222" y="2056820"/>
            <a:ext cx="171729" cy="506858"/>
          </a:xfrm>
          <a:prstGeom prst="straightConnector1">
            <a:avLst/>
          </a:prstGeom>
          <a:ln w="889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D4E67AE-EA3F-583A-00C7-528ECCB4C358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502445" y="2072304"/>
            <a:ext cx="465527" cy="491374"/>
          </a:xfrm>
          <a:prstGeom prst="straightConnector1">
            <a:avLst/>
          </a:prstGeom>
          <a:ln w="889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74CE7B1-FC22-CA47-B677-9E778CB00345}"/>
              </a:ext>
            </a:extLst>
          </p:cNvPr>
          <p:cNvCxnSpPr>
            <a:cxnSpLocks/>
          </p:cNvCxnSpPr>
          <p:nvPr/>
        </p:nvCxnSpPr>
        <p:spPr>
          <a:xfrm>
            <a:off x="3764949" y="5518684"/>
            <a:ext cx="1108535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24BA8BB-40BD-BFA6-05F6-06FA3CA6821B}"/>
              </a:ext>
            </a:extLst>
          </p:cNvPr>
          <p:cNvCxnSpPr>
            <a:cxnSpLocks/>
          </p:cNvCxnSpPr>
          <p:nvPr/>
        </p:nvCxnSpPr>
        <p:spPr>
          <a:xfrm flipH="1">
            <a:off x="5670996" y="3305714"/>
            <a:ext cx="922920" cy="0"/>
          </a:xfrm>
          <a:prstGeom prst="straightConnector1">
            <a:avLst/>
          </a:prstGeom>
          <a:ln w="889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BC0FF45-FD90-CD07-3CD4-830B4615FD24}"/>
              </a:ext>
            </a:extLst>
          </p:cNvPr>
          <p:cNvCxnSpPr>
            <a:cxnSpLocks/>
          </p:cNvCxnSpPr>
          <p:nvPr/>
        </p:nvCxnSpPr>
        <p:spPr>
          <a:xfrm flipV="1">
            <a:off x="4281400" y="4692590"/>
            <a:ext cx="0" cy="826094"/>
          </a:xfrm>
          <a:prstGeom prst="straightConnector1">
            <a:avLst/>
          </a:prstGeom>
          <a:ln w="889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35A11D5-FA7D-A1FD-AC14-EC7DBFE374ED}"/>
              </a:ext>
            </a:extLst>
          </p:cNvPr>
          <p:cNvCxnSpPr>
            <a:cxnSpLocks/>
          </p:cNvCxnSpPr>
          <p:nvPr/>
        </p:nvCxnSpPr>
        <p:spPr>
          <a:xfrm>
            <a:off x="8628333" y="3092672"/>
            <a:ext cx="1026283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90C694F-FB60-D81D-E49D-2853A0E7348D}"/>
              </a:ext>
            </a:extLst>
          </p:cNvPr>
          <p:cNvCxnSpPr>
            <a:cxnSpLocks/>
          </p:cNvCxnSpPr>
          <p:nvPr/>
        </p:nvCxnSpPr>
        <p:spPr>
          <a:xfrm flipH="1">
            <a:off x="8628333" y="3473672"/>
            <a:ext cx="1026283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8B92B0EF-D702-46DB-9FD8-AF900EA07C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2512" y="5104346"/>
            <a:ext cx="2466975" cy="828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1B425A-D67F-0488-05A9-0476452679AD}"/>
              </a:ext>
            </a:extLst>
          </p:cNvPr>
          <p:cNvSpPr txBox="1"/>
          <p:nvPr/>
        </p:nvSpPr>
        <p:spPr>
          <a:xfrm>
            <a:off x="5643396" y="77543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464E0"/>
                </a:solidFill>
              </a:rPr>
              <a:t>LED</a:t>
            </a:r>
            <a:endParaRPr lang="ko-KR" altLang="en-US" b="1" dirty="0">
              <a:solidFill>
                <a:srgbClr val="3464E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5A8A6-3417-2023-FDC3-7D28D78CEB80}"/>
              </a:ext>
            </a:extLst>
          </p:cNvPr>
          <p:cNvSpPr txBox="1"/>
          <p:nvPr/>
        </p:nvSpPr>
        <p:spPr>
          <a:xfrm>
            <a:off x="3029346" y="819568"/>
            <a:ext cx="11897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rgbClr val="3464E0"/>
                </a:solidFill>
              </a:rPr>
              <a:t>초음파 센서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8412C-AD63-C9BB-ED5F-4DBFBC4D68A1}"/>
              </a:ext>
            </a:extLst>
          </p:cNvPr>
          <p:cNvSpPr txBox="1"/>
          <p:nvPr/>
        </p:nvSpPr>
        <p:spPr>
          <a:xfrm>
            <a:off x="2711429" y="6019612"/>
            <a:ext cx="13821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rgbClr val="3464E0"/>
                </a:solidFill>
              </a:rPr>
              <a:t>로터리 </a:t>
            </a:r>
            <a:r>
              <a:rPr lang="ko-KR" altLang="en-US" sz="1500" b="1" dirty="0" err="1">
                <a:solidFill>
                  <a:srgbClr val="3464E0"/>
                </a:solidFill>
              </a:rPr>
              <a:t>엔코터</a:t>
            </a:r>
            <a:endParaRPr lang="ko-KR" altLang="en-US" sz="1500" b="1" dirty="0">
              <a:solidFill>
                <a:srgbClr val="3464E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2CCA33-883A-5B01-8637-35C208D55A03}"/>
              </a:ext>
            </a:extLst>
          </p:cNvPr>
          <p:cNvSpPr txBox="1"/>
          <p:nvPr/>
        </p:nvSpPr>
        <p:spPr>
          <a:xfrm>
            <a:off x="4829791" y="6019612"/>
            <a:ext cx="260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464E0"/>
                </a:solidFill>
              </a:rPr>
              <a:t>7segment Display (4digit)</a:t>
            </a:r>
            <a:endParaRPr lang="ko-KR" altLang="en-US" b="1" dirty="0">
              <a:solidFill>
                <a:srgbClr val="3464E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721491-F414-277C-E119-4DE8696684E3}"/>
              </a:ext>
            </a:extLst>
          </p:cNvPr>
          <p:cNvSpPr txBox="1"/>
          <p:nvPr/>
        </p:nvSpPr>
        <p:spPr>
          <a:xfrm>
            <a:off x="7391636" y="3805418"/>
            <a:ext cx="71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464E0"/>
                </a:solidFill>
              </a:rPr>
              <a:t>UART</a:t>
            </a:r>
            <a:endParaRPr lang="ko-KR" altLang="en-US" b="1" dirty="0">
              <a:solidFill>
                <a:srgbClr val="3464E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D611E-D11B-5C9F-715A-8EEE9CCDCFAE}"/>
              </a:ext>
            </a:extLst>
          </p:cNvPr>
          <p:cNvSpPr txBox="1"/>
          <p:nvPr/>
        </p:nvSpPr>
        <p:spPr>
          <a:xfrm>
            <a:off x="9665678" y="46538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3464E0"/>
                </a:solidFill>
              </a:rPr>
              <a:t>모바일 기기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7899A8-3472-0CF8-9B42-6A70A0CB8592}"/>
              </a:ext>
            </a:extLst>
          </p:cNvPr>
          <p:cNvSpPr txBox="1"/>
          <p:nvPr/>
        </p:nvSpPr>
        <p:spPr>
          <a:xfrm>
            <a:off x="1328873" y="402431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464E0"/>
                </a:solidFill>
              </a:rPr>
              <a:t>YL-40</a:t>
            </a:r>
            <a:endParaRPr lang="ko-KR" altLang="en-US" b="1" dirty="0">
              <a:solidFill>
                <a:srgbClr val="3464E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37F20F-CE43-1BBE-67C4-ABF94B0DE616}"/>
              </a:ext>
            </a:extLst>
          </p:cNvPr>
          <p:cNvSpPr txBox="1"/>
          <p:nvPr/>
        </p:nvSpPr>
        <p:spPr>
          <a:xfrm>
            <a:off x="1270974" y="816184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rgbClr val="3464E0"/>
                </a:solidFill>
              </a:rPr>
              <a:t>조도센서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24BE1D-6817-B092-418A-F4A42560FDEB}"/>
              </a:ext>
            </a:extLst>
          </p:cNvPr>
          <p:cNvSpPr txBox="1"/>
          <p:nvPr/>
        </p:nvSpPr>
        <p:spPr>
          <a:xfrm>
            <a:off x="3550947" y="42807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3464E0"/>
                </a:solidFill>
              </a:rPr>
              <a:t>라즈베리파이</a:t>
            </a:r>
            <a:endParaRPr lang="ko-KR" altLang="en-US" b="1" dirty="0">
              <a:solidFill>
                <a:srgbClr val="3464E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1957AD-F12D-9239-84E9-3C54B2DDE23A}"/>
              </a:ext>
            </a:extLst>
          </p:cNvPr>
          <p:cNvSpPr txBox="1"/>
          <p:nvPr/>
        </p:nvSpPr>
        <p:spPr>
          <a:xfrm>
            <a:off x="9796888" y="2833686"/>
            <a:ext cx="11785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 D</a:t>
            </a:r>
            <a:b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디지털관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15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자리</a:t>
            </a:r>
            <a:b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altLang="ko-KR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 G</a:t>
            </a:r>
          </a:p>
          <a:p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글로벌관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7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자리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F214E-F2BC-C9B3-D96E-B3E2F89D65C1}"/>
              </a:ext>
            </a:extLst>
          </p:cNvPr>
          <p:cNvSpPr txBox="1"/>
          <p:nvPr/>
        </p:nvSpPr>
        <p:spPr>
          <a:xfrm>
            <a:off x="1038753" y="212558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464E0"/>
                </a:solidFill>
              </a:rPr>
              <a:t>ADC</a:t>
            </a:r>
            <a:endParaRPr lang="ko-KR" altLang="en-US" b="1" dirty="0">
              <a:solidFill>
                <a:srgbClr val="3464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85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359057" y="381353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Development Schedule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788201" y="581408"/>
            <a:ext cx="7295615" cy="1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311660" y="442909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03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D50CCCE-9932-C8AC-7318-1DE2939D9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18269"/>
              </p:ext>
            </p:extLst>
          </p:nvPr>
        </p:nvGraphicFramePr>
        <p:xfrm>
          <a:off x="2087117" y="1316336"/>
          <a:ext cx="8017766" cy="4762916"/>
        </p:xfrm>
        <a:graphic>
          <a:graphicData uri="http://schemas.openxmlformats.org/drawingml/2006/table">
            <a:tbl>
              <a:tblPr/>
              <a:tblGrid>
                <a:gridCol w="2624811">
                  <a:extLst>
                    <a:ext uri="{9D8B030D-6E8A-4147-A177-3AD203B41FA5}">
                      <a16:colId xmlns:a16="http://schemas.microsoft.com/office/drawing/2014/main" val="2149760097"/>
                    </a:ext>
                  </a:extLst>
                </a:gridCol>
                <a:gridCol w="1078591">
                  <a:extLst>
                    <a:ext uri="{9D8B030D-6E8A-4147-A177-3AD203B41FA5}">
                      <a16:colId xmlns:a16="http://schemas.microsoft.com/office/drawing/2014/main" val="4152686583"/>
                    </a:ext>
                  </a:extLst>
                </a:gridCol>
                <a:gridCol w="1078591">
                  <a:extLst>
                    <a:ext uri="{9D8B030D-6E8A-4147-A177-3AD203B41FA5}">
                      <a16:colId xmlns:a16="http://schemas.microsoft.com/office/drawing/2014/main" val="3100945239"/>
                    </a:ext>
                  </a:extLst>
                </a:gridCol>
                <a:gridCol w="1078591">
                  <a:extLst>
                    <a:ext uri="{9D8B030D-6E8A-4147-A177-3AD203B41FA5}">
                      <a16:colId xmlns:a16="http://schemas.microsoft.com/office/drawing/2014/main" val="284392732"/>
                    </a:ext>
                  </a:extLst>
                </a:gridCol>
                <a:gridCol w="1078591">
                  <a:extLst>
                    <a:ext uri="{9D8B030D-6E8A-4147-A177-3AD203B41FA5}">
                      <a16:colId xmlns:a16="http://schemas.microsoft.com/office/drawing/2014/main" val="1437945103"/>
                    </a:ext>
                  </a:extLst>
                </a:gridCol>
                <a:gridCol w="1078591">
                  <a:extLst>
                    <a:ext uri="{9D8B030D-6E8A-4147-A177-3AD203B41FA5}">
                      <a16:colId xmlns:a16="http://schemas.microsoft.com/office/drawing/2014/main" val="2385148652"/>
                    </a:ext>
                  </a:extLst>
                </a:gridCol>
              </a:tblGrid>
              <a:tr h="495671">
                <a:tc grid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수행 기간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: 2022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년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11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월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28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일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~ 2022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년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12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월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19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일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627267"/>
                  </a:ext>
                </a:extLst>
              </a:tr>
              <a:tr h="625869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기간</a:t>
                      </a:r>
                    </a:p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개발내용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11.28(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월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~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12.01(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목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12.02(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금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~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12.11(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일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12.12(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월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~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12.15(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목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12.16(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금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~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12.17(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토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12.18(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일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~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12.19(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월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55194"/>
                  </a:ext>
                </a:extLst>
              </a:tr>
              <a:tr h="6068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아이디어 제안 및 의견 취합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949434"/>
                  </a:ext>
                </a:extLst>
              </a:tr>
              <a:tr h="6068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회의록 작성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PPT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제작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아이디어 제안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771876"/>
                  </a:ext>
                </a:extLst>
              </a:tr>
              <a:tr h="6068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구상한 아이디어의 시스템 구조 개발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및 결과물 제작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858597"/>
                  </a:ext>
                </a:extLst>
              </a:tr>
              <a:tr h="6068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코드 최적화 작업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데모 영상 준비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790618"/>
                  </a:ext>
                </a:extLst>
              </a:tr>
              <a:tr h="6068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PPT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제작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최종 발표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907815"/>
                  </a:ext>
                </a:extLst>
              </a:tr>
              <a:tr h="6068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최종 구동여부 확인 및 실물 데모 준비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26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29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331349" y="381353"/>
            <a:ext cx="2606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Division of Works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938153" y="581408"/>
            <a:ext cx="8117955" cy="1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311660" y="442909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4DDE0-DBDC-4593-AF38-136A0C22F962}"/>
              </a:ext>
            </a:extLst>
          </p:cNvPr>
          <p:cNvSpPr txBox="1"/>
          <p:nvPr/>
        </p:nvSpPr>
        <p:spPr>
          <a:xfrm>
            <a:off x="2507143" y="1450082"/>
            <a:ext cx="7177714" cy="4596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ko-KR" altLang="ko-KR" sz="2200" spc="20" dirty="0">
                <a:solidFill>
                  <a:srgbClr val="0070C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정민수</a:t>
            </a:r>
            <a:endParaRPr lang="en-US" altLang="ko-KR" sz="2200" spc="20" dirty="0">
              <a:solidFill>
                <a:srgbClr val="0070C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  <a:cs typeface="Times New Roman" panose="02020603050405020304" pitchFamily="18" charset="0"/>
            </a:endParaRP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en-US" altLang="ko-KR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팀 리더</a:t>
            </a: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발표자</a:t>
            </a: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자료 최종 검토</a:t>
            </a:r>
            <a:r>
              <a:rPr lang="en-US" altLang="ko-KR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spc="20" dirty="0" err="1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Github</a:t>
            </a: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 master(</a:t>
            </a:r>
            <a:r>
              <a:rPr lang="ko-KR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관리</a:t>
            </a: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)</a:t>
            </a: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 </a:t>
            </a:r>
            <a:endParaRPr lang="ko-KR" altLang="ko-KR" sz="1800" spc="20" dirty="0"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  <a:cs typeface="Times New Roman" panose="02020603050405020304" pitchFamily="18" charset="0"/>
            </a:endParaRP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ko-KR" altLang="ko-KR" sz="2200" spc="20" dirty="0" err="1">
                <a:solidFill>
                  <a:srgbClr val="0070C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조시완</a:t>
            </a:r>
            <a:endParaRPr lang="en-US" altLang="ko-KR" sz="1800" spc="20" dirty="0">
              <a:solidFill>
                <a:srgbClr val="0070C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  <a:cs typeface="Times New Roman" panose="02020603050405020304" pitchFamily="18" charset="0"/>
            </a:endParaRP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회의록 작성</a:t>
            </a: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발표자</a:t>
            </a:r>
            <a:r>
              <a:rPr lang="ko-KR" altLang="en-US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료 제작</a:t>
            </a: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pc="20" dirty="0" err="1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G</a:t>
            </a:r>
            <a:r>
              <a:rPr lang="en-US" altLang="ko-KR" sz="1800" spc="20" dirty="0" err="1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ithub</a:t>
            </a: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 collaborator(</a:t>
            </a:r>
            <a:r>
              <a:rPr lang="ko-KR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협업</a:t>
            </a: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)</a:t>
            </a: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endParaRPr lang="en-US" altLang="ko-KR" sz="2500" spc="20" dirty="0">
              <a:latin typeface="G마켓 산스 Medium" panose="02000000000000000000" pitchFamily="50" charset="-127"/>
              <a:ea typeface="G마켓 산스 Medium" panose="02000000000000000000" pitchFamily="50" charset="-127"/>
              <a:cs typeface="Times New Roman" panose="02020603050405020304" pitchFamily="18" charset="0"/>
            </a:endParaRP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ko-KR" altLang="ko-KR" sz="2200" spc="20" dirty="0" err="1">
                <a:solidFill>
                  <a:srgbClr val="0070C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한선재</a:t>
            </a:r>
            <a:endParaRPr lang="en-US" altLang="ko-KR" sz="2200" spc="20" dirty="0">
              <a:solidFill>
                <a:srgbClr val="0070C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  <a:cs typeface="Times New Roman" panose="02020603050405020304" pitchFamily="18" charset="0"/>
            </a:endParaRP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프로젝트 자료 수집</a:t>
            </a: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개발 결과 정리 </a:t>
            </a: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pc="20" dirty="0" err="1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G</a:t>
            </a:r>
            <a:r>
              <a:rPr lang="en-US" altLang="ko-KR" sz="1800" spc="20" dirty="0" err="1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ithub</a:t>
            </a: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 collaborator(</a:t>
            </a:r>
            <a:r>
              <a:rPr lang="ko-KR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협업</a:t>
            </a: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)</a:t>
            </a: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endParaRPr lang="ko-KR" altLang="ko-KR" sz="2500" spc="20" dirty="0"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  <a:cs typeface="Times New Roman" panose="02020603050405020304" pitchFamily="18" charset="0"/>
            </a:endParaRP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en-US" altLang="ko-KR" sz="2000" spc="20" dirty="0">
                <a:solidFill>
                  <a:srgbClr val="00B05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* </a:t>
            </a:r>
            <a:r>
              <a:rPr lang="ko-KR" altLang="ko-KR" sz="2000" spc="20" dirty="0">
                <a:solidFill>
                  <a:srgbClr val="00B05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공동</a:t>
            </a:r>
            <a:r>
              <a:rPr lang="en-US" altLang="ko-KR" sz="2000" spc="20" dirty="0">
                <a:solidFill>
                  <a:srgbClr val="00B05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 </a:t>
            </a: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각자 센서를 </a:t>
            </a:r>
            <a:r>
              <a:rPr lang="en-US" altLang="ko-KR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1~2</a:t>
            </a:r>
            <a:r>
              <a:rPr lang="ko-KR" altLang="en-US" spc="20" dirty="0"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개</a:t>
            </a:r>
            <a:r>
              <a:rPr lang="ko-KR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씩 </a:t>
            </a:r>
            <a:r>
              <a:rPr lang="ko-KR" altLang="en-US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맡아</a:t>
            </a: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 c</a:t>
            </a:r>
            <a:r>
              <a:rPr lang="ko-KR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언어 코드 및 회로 설계</a:t>
            </a:r>
            <a:r>
              <a:rPr lang="en-US" altLang="ko-KR" sz="1800" spc="2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spc="2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및 </a:t>
            </a:r>
            <a:r>
              <a:rPr lang="ko-KR" altLang="ko-KR" sz="1800" spc="2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  <a:cs typeface="Times New Roman" panose="02020603050405020304" pitchFamily="18" charset="0"/>
              </a:rPr>
              <a:t>조사</a:t>
            </a:r>
            <a:endParaRPr lang="ko-KR" altLang="ko-KR" sz="1800" spc="20" dirty="0"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9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4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5E1C22-6EFD-4833-BB79-B1B2D7C8BD62}"/>
              </a:ext>
            </a:extLst>
          </p:cNvPr>
          <p:cNvSpPr txBox="1"/>
          <p:nvPr/>
        </p:nvSpPr>
        <p:spPr>
          <a:xfrm>
            <a:off x="6636113" y="4211122"/>
            <a:ext cx="547297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err="1">
                <a:ln w="22225">
                  <a:solidFill>
                    <a:schemeClr val="bg1"/>
                  </a:solidFill>
                </a:ln>
                <a:noFill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QnA</a:t>
            </a:r>
            <a:endParaRPr lang="en-US" altLang="ko-KR" sz="16600" dirty="0">
              <a:ln w="22225">
                <a:solidFill>
                  <a:schemeClr val="bg1"/>
                </a:solidFill>
              </a:ln>
              <a:noFill/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788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245</Words>
  <Application>Microsoft Office PowerPoint</Application>
  <PresentationFormat>와이드스크린</PresentationFormat>
  <Paragraphs>60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G마켓 산스 Bold</vt:lpstr>
      <vt:lpstr>G마켓 산스 Medium</vt:lpstr>
      <vt:lpstr>Arial</vt:lpstr>
      <vt:lpstr>Calibri Light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조시완</cp:lastModifiedBy>
  <cp:revision>44</cp:revision>
  <dcterms:created xsi:type="dcterms:W3CDTF">2020-10-19T03:50:26Z</dcterms:created>
  <dcterms:modified xsi:type="dcterms:W3CDTF">2022-12-01T06:00:57Z</dcterms:modified>
</cp:coreProperties>
</file>