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1"/>
  </p:notesMasterIdLst>
  <p:sldIdLst>
    <p:sldId id="256" r:id="rId4"/>
    <p:sldId id="264" r:id="rId5"/>
    <p:sldId id="392" r:id="rId6"/>
    <p:sldId id="271" r:id="rId7"/>
    <p:sldId id="389" r:id="rId8"/>
    <p:sldId id="390" r:id="rId9"/>
    <p:sldId id="402" r:id="rId10"/>
    <p:sldId id="393" r:id="rId11"/>
    <p:sldId id="358" r:id="rId12"/>
    <p:sldId id="400" r:id="rId13"/>
    <p:sldId id="401" r:id="rId14"/>
    <p:sldId id="403" r:id="rId15"/>
    <p:sldId id="394" r:id="rId16"/>
    <p:sldId id="395" r:id="rId17"/>
    <p:sldId id="396" r:id="rId18"/>
    <p:sldId id="405" r:id="rId19"/>
    <p:sldId id="406" r:id="rId20"/>
    <p:sldId id="407" r:id="rId21"/>
    <p:sldId id="404" r:id="rId22"/>
    <p:sldId id="397" r:id="rId23"/>
    <p:sldId id="409" r:id="rId24"/>
    <p:sldId id="408" r:id="rId25"/>
    <p:sldId id="410" r:id="rId26"/>
    <p:sldId id="411" r:id="rId27"/>
    <p:sldId id="412" r:id="rId28"/>
    <p:sldId id="270" r:id="rId29"/>
    <p:sldId id="262" r:id="rId3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3E9"/>
    <a:srgbClr val="98DFBB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94" autoAdjust="0"/>
  </p:normalViewPr>
  <p:slideViewPr>
    <p:cSldViewPr>
      <p:cViewPr varScale="1">
        <p:scale>
          <a:sx n="131" d="100"/>
          <a:sy n="131" d="100"/>
        </p:scale>
        <p:origin x="1044" y="10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198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29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211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480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93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99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579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823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261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431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9671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-&gt; </a:t>
            </a:r>
            <a:r>
              <a:rPr lang="ko-KR" altLang="en-US" dirty="0"/>
              <a:t>랜덤 </a:t>
            </a:r>
            <a:r>
              <a:rPr lang="ko-KR" altLang="en-US" dirty="0" err="1"/>
              <a:t>포레스트보다</a:t>
            </a:r>
            <a:r>
              <a:rPr lang="ko-KR" altLang="en-US" dirty="0"/>
              <a:t> 훈련 속도 ↑</a:t>
            </a:r>
            <a:r>
              <a:rPr lang="en-US" altLang="ko-KR" dirty="0"/>
              <a:t>, but </a:t>
            </a:r>
            <a:r>
              <a:rPr lang="ko-KR" altLang="en-US" dirty="0"/>
              <a:t>더 많은 트리 필요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-&gt; </a:t>
            </a:r>
            <a:r>
              <a:rPr lang="ko-KR" altLang="en-US" dirty="0"/>
              <a:t>성능↑</a:t>
            </a:r>
            <a:r>
              <a:rPr lang="en-US" altLang="ko-KR" dirty="0"/>
              <a:t>,  but </a:t>
            </a:r>
            <a:r>
              <a:rPr lang="ko-KR" altLang="en-US" dirty="0"/>
              <a:t>병렬로 훈련</a:t>
            </a:r>
            <a:r>
              <a:rPr lang="en-US" altLang="ko-KR" dirty="0"/>
              <a:t>X, </a:t>
            </a:r>
            <a:r>
              <a:rPr lang="ko-KR" altLang="en-US" dirty="0"/>
              <a:t>위의 방법보다 훈련 속도↓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-&gt; 256</a:t>
            </a:r>
            <a:r>
              <a:rPr lang="ko-KR" altLang="en-US" dirty="0"/>
              <a:t>개 구간 중에서 하나를 떼어 놓고 누락된 값을 위해 사용</a:t>
            </a:r>
            <a:r>
              <a:rPr lang="en-US" altLang="ko-KR" dirty="0"/>
              <a:t>, </a:t>
            </a:r>
            <a:r>
              <a:rPr lang="ko-KR" altLang="en-US" dirty="0"/>
              <a:t>입력에 누락된 특성이 있더라도 </a:t>
            </a:r>
            <a:r>
              <a:rPr lang="ko-KR" altLang="en-US" dirty="0" err="1"/>
              <a:t>전처리할</a:t>
            </a:r>
            <a:r>
              <a:rPr lang="ko-KR" altLang="en-US" dirty="0"/>
              <a:t> 필요 </a:t>
            </a:r>
            <a:r>
              <a:rPr lang="en-US" altLang="ko-KR" dirty="0"/>
              <a:t>X, ex) </a:t>
            </a:r>
            <a:r>
              <a:rPr lang="en-US" altLang="ko-KR" dirty="0" err="1"/>
              <a:t>XGBoost</a:t>
            </a:r>
            <a:r>
              <a:rPr lang="en-US" altLang="ko-KR" dirty="0"/>
              <a:t>, </a:t>
            </a:r>
            <a:r>
              <a:rPr lang="en-US" altLang="ko-KR" dirty="0" err="1"/>
              <a:t>LightGBM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242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910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48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9606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1977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871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913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684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280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438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483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966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291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496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77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3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3928" y="2918646"/>
            <a:ext cx="5220072" cy="1080120"/>
          </a:xfrm>
        </p:spPr>
        <p:txBody>
          <a:bodyPr/>
          <a:lstStyle/>
          <a:p>
            <a:pPr lvl="0"/>
            <a:r>
              <a:rPr lang="en-US" altLang="ko-KR" dirty="0"/>
              <a:t>Ensemble Learning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488759B-2982-4588-9818-03E7BB8E5F06}"/>
              </a:ext>
            </a:extLst>
          </p:cNvPr>
          <p:cNvSpPr txBox="1"/>
          <p:nvPr/>
        </p:nvSpPr>
        <p:spPr>
          <a:xfrm>
            <a:off x="6804248" y="4178786"/>
            <a:ext cx="28803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/>
              <a:t>Minsu</a:t>
            </a:r>
            <a:r>
              <a:rPr lang="en-US" altLang="ko-KR" sz="1500" b="1" dirty="0"/>
              <a:t> </a:t>
            </a:r>
            <a:r>
              <a:rPr lang="en-US" altLang="ko-KR" sz="1500" b="1" dirty="0" err="1"/>
              <a:t>Jeong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Ensemble Learning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Ensemble Learning’s type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2274AA-530C-4646-B736-A877C9F33D48}"/>
              </a:ext>
            </a:extLst>
          </p:cNvPr>
          <p:cNvSpPr txBox="1"/>
          <p:nvPr/>
        </p:nvSpPr>
        <p:spPr>
          <a:xfrm>
            <a:off x="3707904" y="1419622"/>
            <a:ext cx="244827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● </a:t>
            </a:r>
            <a:r>
              <a:rPr lang="en-US" altLang="ko-KR" sz="2500" dirty="0"/>
              <a:t>Voting</a:t>
            </a:r>
          </a:p>
          <a:p>
            <a:endParaRPr lang="en-US" altLang="ko-KR" sz="2500" dirty="0"/>
          </a:p>
          <a:p>
            <a:r>
              <a:rPr lang="ko-KR" altLang="en-US" sz="2500" dirty="0"/>
              <a:t>● </a:t>
            </a:r>
            <a:r>
              <a:rPr lang="en-US" altLang="ko-KR" sz="2500" dirty="0"/>
              <a:t>Bagging</a:t>
            </a:r>
          </a:p>
          <a:p>
            <a:endParaRPr lang="en-US" altLang="ko-KR" sz="2500" dirty="0"/>
          </a:p>
          <a:p>
            <a:r>
              <a:rPr lang="ko-KR" altLang="en-US" sz="2500" dirty="0"/>
              <a:t>● </a:t>
            </a:r>
            <a:r>
              <a:rPr lang="en-US" altLang="ko-KR" sz="2500" dirty="0"/>
              <a:t>Boosting</a:t>
            </a:r>
          </a:p>
          <a:p>
            <a:endParaRPr lang="en-US" altLang="ko-KR" sz="2500" dirty="0"/>
          </a:p>
          <a:p>
            <a:r>
              <a:rPr lang="ko-KR" altLang="en-US" sz="2500" dirty="0"/>
              <a:t>● </a:t>
            </a:r>
            <a:r>
              <a:rPr lang="en-US" altLang="ko-KR" sz="2500" dirty="0"/>
              <a:t>Stacking</a:t>
            </a:r>
          </a:p>
        </p:txBody>
      </p:sp>
    </p:spTree>
    <p:extLst>
      <p:ext uri="{BB962C8B-B14F-4D97-AF65-F5344CB8AC3E}">
        <p14:creationId xmlns:p14="http://schemas.microsoft.com/office/powerpoint/2010/main" val="2044058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Ensemble Learning Algorithm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Ensemble Learning’s type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2274AA-530C-4646-B736-A877C9F33D48}"/>
              </a:ext>
            </a:extLst>
          </p:cNvPr>
          <p:cNvSpPr txBox="1"/>
          <p:nvPr/>
        </p:nvSpPr>
        <p:spPr>
          <a:xfrm>
            <a:off x="3995936" y="1370117"/>
            <a:ext cx="13681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Bagging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A0BB0122-2BA8-4C56-9056-7FAC5743969E}"/>
              </a:ext>
            </a:extLst>
          </p:cNvPr>
          <p:cNvSpPr/>
          <p:nvPr/>
        </p:nvSpPr>
        <p:spPr>
          <a:xfrm>
            <a:off x="4499992" y="2358048"/>
            <a:ext cx="360040" cy="86177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6FD5C-1956-42CF-BCC8-7C539AED3642}"/>
              </a:ext>
            </a:extLst>
          </p:cNvPr>
          <p:cNvSpPr txBox="1"/>
          <p:nvPr/>
        </p:nvSpPr>
        <p:spPr>
          <a:xfrm>
            <a:off x="3509882" y="3651870"/>
            <a:ext cx="25022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Random Forest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100770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63888" y="2334962"/>
            <a:ext cx="4930200" cy="473576"/>
          </a:xfrm>
        </p:spPr>
        <p:txBody>
          <a:bodyPr/>
          <a:lstStyle/>
          <a:p>
            <a:pPr algn="ctr"/>
            <a:r>
              <a:rPr lang="en-US" altLang="ko-KR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458145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Random Forest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Definition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1C9BF59-9CE5-4C35-8DCD-238130C0E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847968"/>
            <a:ext cx="3096057" cy="1619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CB0FE5-7952-418B-9288-0EAC6FC3DE59}"/>
              </a:ext>
            </a:extLst>
          </p:cNvPr>
          <p:cNvSpPr txBox="1"/>
          <p:nvPr/>
        </p:nvSpPr>
        <p:spPr>
          <a:xfrm>
            <a:off x="5436096" y="4924451"/>
            <a:ext cx="3816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https://www.google.com/url?sa=i&amp;url=https%3A%2F%2Fhayden-archive.tistory.com%2F300&amp;psig=AOvVaw1S-IF23_Jv-97cu_Jwq8c6&amp;ust=1628002180745000&amp;source=images&amp;cd=vfe&amp;ved=0CAsQjRxqFwoTCNDy5fvKkvICFQAAAAAdAAAAABBD</a:t>
            </a:r>
            <a:endParaRPr lang="ko-KR" altLang="en-US" sz="5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FEE7BC-50C8-4C73-9DEE-B9FA02DD8A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847968"/>
            <a:ext cx="2829407" cy="14389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13B8EE-FA1A-408D-BF44-286D9E76FDBB}"/>
              </a:ext>
            </a:extLst>
          </p:cNvPr>
          <p:cNvSpPr txBox="1"/>
          <p:nvPr/>
        </p:nvSpPr>
        <p:spPr>
          <a:xfrm>
            <a:off x="2051720" y="3985481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다수의 결정 트리들을 학습하는 앙상블 방법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282572-AA2A-4D3E-AD12-D7A4E6BCF133}"/>
              </a:ext>
            </a:extLst>
          </p:cNvPr>
          <p:cNvSpPr txBox="1"/>
          <p:nvPr/>
        </p:nvSpPr>
        <p:spPr>
          <a:xfrm>
            <a:off x="2244860" y="1163129"/>
            <a:ext cx="4645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/>
              <a:t>“Ensemble</a:t>
            </a:r>
            <a:r>
              <a:rPr lang="ko-KR" altLang="en-US" sz="1800" dirty="0"/>
              <a:t> </a:t>
            </a:r>
            <a:r>
              <a:rPr lang="en-US" altLang="ko-KR" sz="1800" dirty="0"/>
              <a:t>Learning</a:t>
            </a:r>
            <a:r>
              <a:rPr lang="ko-KR" altLang="en-US" sz="1800" dirty="0"/>
              <a:t>의 대표 주자 중 하나</a:t>
            </a:r>
            <a:r>
              <a:rPr lang="en-US" altLang="ko-KR" sz="1800" dirty="0"/>
              <a:t>”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27116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Random Forest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to Train</a:t>
            </a:r>
            <a:r>
              <a:rPr lang="en-US" altLang="ko-KR" dirty="0"/>
              <a:t>ing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A387A4-3357-42FB-9964-1A1210FD2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7" y="1476659"/>
            <a:ext cx="3672407" cy="2232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D33FCD-0701-4436-BA51-E680DB9E568D}"/>
              </a:ext>
            </a:extLst>
          </p:cNvPr>
          <p:cNvSpPr txBox="1"/>
          <p:nvPr/>
        </p:nvSpPr>
        <p:spPr>
          <a:xfrm>
            <a:off x="2731232" y="415592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부트스트랩</a:t>
            </a:r>
            <a:r>
              <a:rPr lang="en-US" altLang="ko-KR" dirty="0"/>
              <a:t>(</a:t>
            </a:r>
            <a:r>
              <a:rPr lang="en-US" altLang="ko-KR" dirty="0" err="1"/>
              <a:t>BootStrap</a:t>
            </a:r>
            <a:r>
              <a:rPr lang="en-US" altLang="ko-KR" dirty="0"/>
              <a:t>) </a:t>
            </a:r>
            <a:r>
              <a:rPr lang="ko-KR" altLang="en-US" dirty="0"/>
              <a:t>샘플 사용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CA9F39D-6F54-4094-8443-6114CDBB3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022" y="1275606"/>
            <a:ext cx="2230202" cy="243330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8204F55-8FAA-4080-8230-F371CBF109C8}"/>
              </a:ext>
            </a:extLst>
          </p:cNvPr>
          <p:cNvSpPr/>
          <p:nvPr/>
        </p:nvSpPr>
        <p:spPr>
          <a:xfrm>
            <a:off x="4427984" y="3003798"/>
            <a:ext cx="5760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824E56D-AA43-4003-9EB1-04193D65B8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255492"/>
            <a:ext cx="2451684" cy="245341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5D119A-AD13-4FE5-9941-BE9167B43B41}"/>
              </a:ext>
            </a:extLst>
          </p:cNvPr>
          <p:cNvSpPr/>
          <p:nvPr/>
        </p:nvSpPr>
        <p:spPr>
          <a:xfrm>
            <a:off x="6658186" y="3111810"/>
            <a:ext cx="650118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837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Random Forest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 Forest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예시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DE1A3A8-C6E4-428F-BB74-16E72A0D2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176" y="1491630"/>
            <a:ext cx="4680520" cy="240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19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Random Forest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57DE3A-871F-4EEA-BEA6-C2300AB32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275606"/>
            <a:ext cx="4248472" cy="30253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CD1B1D-70ED-4712-A28A-90E4B6C0946E}"/>
              </a:ext>
            </a:extLst>
          </p:cNvPr>
          <p:cNvSpPr txBox="1"/>
          <p:nvPr/>
        </p:nvSpPr>
        <p:spPr>
          <a:xfrm>
            <a:off x="6479704" y="4974223"/>
            <a:ext cx="266429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dirty="0"/>
              <a:t>https://medium.com/@williamkoehrsen/random-forest-simple-explanation-377895a60d2d</a:t>
            </a:r>
          </a:p>
        </p:txBody>
      </p:sp>
    </p:spTree>
    <p:extLst>
      <p:ext uri="{BB962C8B-B14F-4D97-AF65-F5344CB8AC3E}">
        <p14:creationId xmlns:p14="http://schemas.microsoft.com/office/powerpoint/2010/main" val="3523583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Random Forest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1AB86A3-39BD-416F-BBDB-9AC5A3F25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51" y="1563638"/>
            <a:ext cx="7840169" cy="1876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FEFD56-4E1E-47FE-AB07-E94E91CCF267}"/>
              </a:ext>
            </a:extLst>
          </p:cNvPr>
          <p:cNvSpPr txBox="1"/>
          <p:nvPr/>
        </p:nvSpPr>
        <p:spPr>
          <a:xfrm>
            <a:off x="2233214" y="4074626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훈련의 정확성 평가를 위한 </a:t>
            </a:r>
            <a:r>
              <a:rPr lang="en-US" altLang="ko-KR" dirty="0"/>
              <a:t>Cross Validation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96A7906-F5E0-46C0-BEE2-D60AF5B5C9BC}"/>
              </a:ext>
            </a:extLst>
          </p:cNvPr>
          <p:cNvSpPr/>
          <p:nvPr/>
        </p:nvSpPr>
        <p:spPr>
          <a:xfrm>
            <a:off x="6300192" y="2427734"/>
            <a:ext cx="21873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47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Random Forest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Additional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Adventage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CD1B1D-70ED-4712-A28A-90E4B6C0946E}"/>
              </a:ext>
            </a:extLst>
          </p:cNvPr>
          <p:cNvSpPr txBox="1"/>
          <p:nvPr/>
        </p:nvSpPr>
        <p:spPr>
          <a:xfrm>
            <a:off x="6479704" y="4974223"/>
            <a:ext cx="266429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dirty="0"/>
              <a:t>https://medium.com/@williamkoehrsen/random-forest-simple-explanation-377895a60d2d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1F0A8AF-FF1C-4BDE-8B94-9AEFF2C15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987574"/>
            <a:ext cx="4176464" cy="378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70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63888" y="2334962"/>
            <a:ext cx="4930200" cy="473576"/>
          </a:xfrm>
        </p:spPr>
        <p:txBody>
          <a:bodyPr/>
          <a:lstStyle/>
          <a:p>
            <a:pPr algn="ctr"/>
            <a:r>
              <a:rPr lang="en-US" altLang="ko-KR" dirty="0"/>
              <a:t>Ensemble Learning Algorithm</a:t>
            </a:r>
          </a:p>
        </p:txBody>
      </p:sp>
    </p:spTree>
    <p:extLst>
      <p:ext uri="{BB962C8B-B14F-4D97-AF65-F5344CB8AC3E}">
        <p14:creationId xmlns:p14="http://schemas.microsoft.com/office/powerpoint/2010/main" val="409737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83968" y="2334962"/>
            <a:ext cx="4930200" cy="473576"/>
          </a:xfrm>
        </p:spPr>
        <p:txBody>
          <a:bodyPr/>
          <a:lstStyle/>
          <a:p>
            <a:r>
              <a:rPr lang="en-US" altLang="ko-KR" dirty="0"/>
              <a:t>Data Form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Ensemble Learning Algorithm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EA9515-1011-4B70-B294-4E4630AAE836}"/>
              </a:ext>
            </a:extLst>
          </p:cNvPr>
          <p:cNvSpPr txBox="1"/>
          <p:nvPr/>
        </p:nvSpPr>
        <p:spPr>
          <a:xfrm>
            <a:off x="1547664" y="1275606"/>
            <a:ext cx="648072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Extra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Trees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랜덤</a:t>
            </a:r>
            <a:r>
              <a:rPr lang="en-US" altLang="ko-KR" dirty="0"/>
              <a:t> </a:t>
            </a:r>
            <a:r>
              <a:rPr lang="ko-KR" altLang="en-US" dirty="0" err="1"/>
              <a:t>포레스트와</a:t>
            </a:r>
            <a:r>
              <a:rPr lang="en-US" altLang="ko-KR" dirty="0"/>
              <a:t> </a:t>
            </a:r>
            <a:r>
              <a:rPr lang="ko-KR" altLang="en-US" dirty="0"/>
              <a:t>매우 비슷하게 동작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부트스트랩 샘플 사용</a:t>
            </a:r>
            <a:r>
              <a:rPr lang="en-US" altLang="ko-KR" dirty="0"/>
              <a:t>X, </a:t>
            </a:r>
            <a:r>
              <a:rPr lang="ko-KR" altLang="en-US" dirty="0"/>
              <a:t>노드 분할 시 무작위로 분할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sz="2000" b="1" dirty="0"/>
              <a:t>Gradient Boosting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깊이가 얕은 결정 트리를 연속적으로 추가하여 손실 함수를</a:t>
            </a:r>
            <a:endParaRPr lang="en-US" altLang="ko-KR" dirty="0"/>
          </a:p>
          <a:p>
            <a:r>
              <a:rPr lang="ko-KR" altLang="en-US" dirty="0"/>
              <a:t>  최소화하는 앙상블 방법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 err="1"/>
              <a:t>학습률</a:t>
            </a:r>
            <a:r>
              <a:rPr lang="ko-KR" altLang="en-US" dirty="0"/>
              <a:t> 매개변수를 조정하여 모델의 복잡도 제어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sz="2000" b="1" dirty="0"/>
              <a:t>Histogram-based Gradient Boosting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가장 뛰어난 앙상블 학습으로 평가받는 알고리즘</a:t>
            </a:r>
            <a:endParaRPr lang="en-US" altLang="ko-KR" dirty="0"/>
          </a:p>
          <a:p>
            <a:r>
              <a:rPr lang="en-US" altLang="ko-KR" dirty="0"/>
              <a:t>- Training </a:t>
            </a:r>
            <a:r>
              <a:rPr lang="ko-KR" altLang="en-US" dirty="0"/>
              <a:t>데이터를 </a:t>
            </a:r>
            <a:r>
              <a:rPr lang="en-US" altLang="ko-KR" dirty="0"/>
              <a:t>256</a:t>
            </a:r>
            <a:r>
              <a:rPr lang="ko-KR" altLang="en-US" dirty="0"/>
              <a:t>개의 구간으로 변환하여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0454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63888" y="2334962"/>
            <a:ext cx="4930200" cy="473576"/>
          </a:xfrm>
        </p:spPr>
        <p:txBody>
          <a:bodyPr/>
          <a:lstStyle/>
          <a:p>
            <a:pPr algn="ctr"/>
            <a:r>
              <a:rPr lang="en-US" altLang="ko-KR" dirty="0"/>
              <a:t>Stacking Ensemble</a:t>
            </a:r>
          </a:p>
        </p:txBody>
      </p:sp>
    </p:spTree>
    <p:extLst>
      <p:ext uri="{BB962C8B-B14F-4D97-AF65-F5344CB8AC3E}">
        <p14:creationId xmlns:p14="http://schemas.microsoft.com/office/powerpoint/2010/main" val="2782570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Stacking Ensemble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What is Stacking Ensemble?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FC1CBC-26EA-4D73-9A91-91E109CC2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153" y="1241308"/>
            <a:ext cx="2664296" cy="2439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F9D04C-7488-4413-A201-197C5C4EF956}"/>
              </a:ext>
            </a:extLst>
          </p:cNvPr>
          <p:cNvSpPr txBox="1"/>
          <p:nvPr/>
        </p:nvSpPr>
        <p:spPr>
          <a:xfrm>
            <a:off x="7474076" y="4935383"/>
            <a:ext cx="166536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dirty="0"/>
              <a:t>http://www.incodom.kr/%EC%8A%A4%ED%83%9D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7F266D5-6835-4243-AFCC-8C29BDD8E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1241308"/>
            <a:ext cx="3018807" cy="24398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5F982C-112E-4D12-BC77-FC69F11D06D1}"/>
              </a:ext>
            </a:extLst>
          </p:cNvPr>
          <p:cNvSpPr txBox="1"/>
          <p:nvPr/>
        </p:nvSpPr>
        <p:spPr>
          <a:xfrm>
            <a:off x="-36512" y="4171131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Stacked Generalization or “Stacking” for short is an ensemble machine learning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2639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Stacking Ensemble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Method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8A57E6E-16FB-44FA-B2ED-D7F438190986}"/>
              </a:ext>
            </a:extLst>
          </p:cNvPr>
          <p:cNvGrpSpPr/>
          <p:nvPr/>
        </p:nvGrpSpPr>
        <p:grpSpPr>
          <a:xfrm>
            <a:off x="611560" y="1229274"/>
            <a:ext cx="3600400" cy="3975454"/>
            <a:chOff x="539552" y="1234956"/>
            <a:chExt cx="3240360" cy="397545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AB55C86-5D5E-4A76-A3AB-C3CE6482E699}"/>
                </a:ext>
              </a:extLst>
            </p:cNvPr>
            <p:cNvSpPr txBox="1"/>
            <p:nvPr/>
          </p:nvSpPr>
          <p:spPr>
            <a:xfrm>
              <a:off x="971600" y="1234956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ML </a:t>
              </a:r>
              <a:r>
                <a:rPr lang="ko-KR" altLang="en-US" b="1" dirty="0"/>
                <a:t>훈련 방법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50A06F-F41A-4CC3-B9E5-040EC264C9D0}"/>
                </a:ext>
              </a:extLst>
            </p:cNvPr>
            <p:cNvSpPr txBox="1"/>
            <p:nvPr/>
          </p:nvSpPr>
          <p:spPr>
            <a:xfrm>
              <a:off x="539552" y="1851670"/>
              <a:ext cx="3240360" cy="3358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200" b="1" dirty="0" err="1"/>
                <a:t>x_train</a:t>
              </a:r>
              <a:r>
                <a:rPr lang="en-US" altLang="ko-KR" sz="1200" b="1" dirty="0"/>
                <a:t>, </a:t>
              </a:r>
              <a:r>
                <a:rPr lang="en-US" altLang="ko-KR" sz="1200" b="1" dirty="0" err="1"/>
                <a:t>y_train</a:t>
              </a:r>
              <a:r>
                <a:rPr lang="en-US" altLang="ko-KR" sz="1200" b="1" dirty="0"/>
                <a:t> set</a:t>
              </a:r>
              <a:r>
                <a:rPr lang="ko-KR" altLang="en-US" sz="1200" b="1" dirty="0"/>
                <a:t>을 사용하여 </a:t>
              </a:r>
              <a:r>
                <a:rPr lang="en-US" altLang="ko-KR" sz="1200" b="1" dirty="0"/>
                <a:t>model training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200" b="1" dirty="0"/>
                <a:t>↓ 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200" b="1" dirty="0"/>
                <a:t>(Validation</a:t>
              </a:r>
              <a:r>
                <a:rPr lang="ko-KR" altLang="en-US" sz="1200" b="1" dirty="0"/>
                <a:t> </a:t>
              </a:r>
              <a:r>
                <a:rPr lang="en-US" altLang="ko-KR" sz="1200" b="1" dirty="0"/>
                <a:t>set</a:t>
              </a:r>
              <a:r>
                <a:rPr lang="ko-KR" altLang="en-US" sz="1200" b="1" dirty="0"/>
                <a:t>을 사용하여 </a:t>
              </a:r>
              <a:r>
                <a:rPr lang="en-US" altLang="ko-KR" sz="1200" b="1" dirty="0"/>
                <a:t>model </a:t>
              </a:r>
              <a:r>
                <a:rPr lang="ko-KR" altLang="en-US" sz="1200" b="1" dirty="0"/>
                <a:t>검증</a:t>
              </a:r>
              <a:r>
                <a:rPr lang="en-US" altLang="ko-KR" sz="1200" b="1" dirty="0"/>
                <a:t>)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200" b="1" dirty="0"/>
                <a:t>↓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200" b="1" dirty="0" err="1"/>
                <a:t>X_test</a:t>
              </a:r>
              <a:r>
                <a:rPr lang="ko-KR" altLang="en-US" sz="1200" b="1" dirty="0"/>
                <a:t>를 이용하여 최종 예측 값 도출</a:t>
              </a:r>
              <a:r>
                <a:rPr lang="en-US" altLang="ko-KR" sz="1200" b="1" dirty="0"/>
                <a:t>(predict)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200" b="1" dirty="0"/>
                <a:t>↓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200" b="1" dirty="0" err="1"/>
                <a:t>Y_test</a:t>
              </a:r>
              <a:r>
                <a:rPr lang="ko-KR" altLang="en-US" sz="1200" b="1" dirty="0"/>
                <a:t>와 </a:t>
              </a:r>
              <a:r>
                <a:rPr lang="en-US" altLang="ko-KR" sz="1200" b="1" dirty="0"/>
                <a:t>predict </a:t>
              </a:r>
              <a:r>
                <a:rPr lang="ko-KR" altLang="en-US" sz="1200" b="1" dirty="0"/>
                <a:t>값을 이용해 모델 최종 평가</a:t>
              </a:r>
              <a:endParaRPr lang="en-US" altLang="ko-KR" sz="1200" b="1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98E05E-F34C-4EC5-B651-5AF7E72D0BDC}"/>
              </a:ext>
            </a:extLst>
          </p:cNvPr>
          <p:cNvGrpSpPr/>
          <p:nvPr/>
        </p:nvGrpSpPr>
        <p:grpSpPr>
          <a:xfrm>
            <a:off x="4860032" y="1207168"/>
            <a:ext cx="3672408" cy="3606443"/>
            <a:chOff x="539552" y="1234956"/>
            <a:chExt cx="3240360" cy="36064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6BC1BF-EFB7-4657-9A01-E7CD6FE6E58B}"/>
                </a:ext>
              </a:extLst>
            </p:cNvPr>
            <p:cNvSpPr txBox="1"/>
            <p:nvPr/>
          </p:nvSpPr>
          <p:spPr>
            <a:xfrm>
              <a:off x="971600" y="1234956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S/E </a:t>
              </a:r>
              <a:r>
                <a:rPr lang="ko-KR" altLang="en-US" b="1" dirty="0"/>
                <a:t>훈련 방법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1E71D35-6CD6-4E7A-81BB-E777F523BB0D}"/>
                </a:ext>
              </a:extLst>
            </p:cNvPr>
            <p:cNvSpPr txBox="1"/>
            <p:nvPr/>
          </p:nvSpPr>
          <p:spPr>
            <a:xfrm>
              <a:off x="539552" y="1851670"/>
              <a:ext cx="3240360" cy="2989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1200" b="1" dirty="0"/>
                <a:t>원본 </a:t>
              </a:r>
              <a:r>
                <a:rPr lang="en-US" altLang="ko-KR" sz="1200" b="1" dirty="0"/>
                <a:t>train set -&gt; </a:t>
              </a:r>
              <a:r>
                <a:rPr lang="ko-KR" altLang="en-US" sz="1200" b="1" dirty="0"/>
                <a:t>여러 개의 </a:t>
              </a:r>
              <a:r>
                <a:rPr lang="ko-KR" altLang="en-US" sz="1200" b="1" dirty="0" err="1"/>
                <a:t>머신러닝</a:t>
              </a:r>
              <a:r>
                <a:rPr lang="ko-KR" altLang="en-US" sz="1200" b="1" dirty="0"/>
                <a:t> 모델이 학습</a:t>
              </a:r>
              <a:endParaRPr lang="en-US" altLang="ko-KR" sz="1200" b="1" dirty="0"/>
            </a:p>
            <a:p>
              <a:pPr algn="ctr">
                <a:lnSpc>
                  <a:spcPct val="200000"/>
                </a:lnSpc>
              </a:pPr>
              <a:r>
                <a:rPr lang="en-US" altLang="ko-KR" sz="1200" b="1" dirty="0"/>
                <a:t>↓ </a:t>
              </a:r>
            </a:p>
            <a:p>
              <a:pPr algn="ctr">
                <a:lnSpc>
                  <a:spcPct val="200000"/>
                </a:lnSpc>
              </a:pPr>
              <a:r>
                <a:rPr lang="ko-KR" altLang="en-US" sz="1200" b="1" dirty="0"/>
                <a:t>각 모델마다 </a:t>
              </a:r>
              <a:r>
                <a:rPr lang="en-US" altLang="ko-KR" sz="1200" b="1" dirty="0" err="1"/>
                <a:t>x_test</a:t>
              </a:r>
              <a:r>
                <a:rPr lang="ko-KR" altLang="en-US" sz="1200" b="1" dirty="0"/>
                <a:t>를 통해 예측 값 도출</a:t>
              </a:r>
              <a:r>
                <a:rPr lang="en-US" altLang="ko-KR" sz="1200" b="1" dirty="0"/>
                <a:t>(predict)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200" b="1" dirty="0"/>
                <a:t>↓</a:t>
              </a:r>
            </a:p>
            <a:p>
              <a:pPr algn="ctr">
                <a:lnSpc>
                  <a:spcPct val="200000"/>
                </a:lnSpc>
              </a:pPr>
              <a:r>
                <a:rPr lang="ko-KR" altLang="en-US" sz="1200" b="1" dirty="0"/>
                <a:t>모델이 도출한 예측 값을 다시 학습 데이터로 사용</a:t>
              </a:r>
              <a:endParaRPr lang="en-US" altLang="ko-KR" sz="1200" b="1" dirty="0"/>
            </a:p>
            <a:p>
              <a:pPr algn="ctr">
                <a:lnSpc>
                  <a:spcPct val="200000"/>
                </a:lnSpc>
              </a:pPr>
              <a:r>
                <a:rPr lang="en-US" altLang="ko-KR" sz="1200" b="1" dirty="0"/>
                <a:t>↓</a:t>
              </a:r>
            </a:p>
            <a:p>
              <a:pPr algn="ctr">
                <a:lnSpc>
                  <a:spcPct val="200000"/>
                </a:lnSpc>
              </a:pPr>
              <a:r>
                <a:rPr lang="ko-KR" altLang="en-US" sz="1200" b="1" dirty="0"/>
                <a:t>학습 데이터를 학습할 최종 모델 선정 후 </a:t>
              </a:r>
              <a:endParaRPr lang="en-US" altLang="ko-KR" sz="1200" b="1" dirty="0"/>
            </a:p>
            <a:p>
              <a:pPr algn="ctr">
                <a:lnSpc>
                  <a:spcPct val="200000"/>
                </a:lnSpc>
              </a:pPr>
              <a:r>
                <a:rPr lang="ko-KR" altLang="en-US" sz="1200" b="1" dirty="0"/>
                <a:t>최종 학습 진행 및 모델 최종 평가</a:t>
              </a:r>
              <a:endParaRPr lang="en-US" altLang="ko-KR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51267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Stacking Ensemble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Method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601104-425A-4860-9D2F-A9533A5C948F}"/>
              </a:ext>
            </a:extLst>
          </p:cNvPr>
          <p:cNvSpPr txBox="1"/>
          <p:nvPr/>
        </p:nvSpPr>
        <p:spPr>
          <a:xfrm>
            <a:off x="8061810" y="4935383"/>
            <a:ext cx="108929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dirty="0"/>
              <a:t>https://yougome.tistory.com/494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F8C0C2B-A4B7-439F-88EB-C8CCFA211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09" y="1347614"/>
            <a:ext cx="7106182" cy="300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28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Stacking Ensemble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2235CDF0-A6F1-4090-B809-F8895A930D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32" y="1463855"/>
            <a:ext cx="2344667" cy="1872208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8F54B659-D071-4AD8-95DF-E23936470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93" y="1692166"/>
            <a:ext cx="2372065" cy="2232248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D3F3370A-3E8D-49CC-83F9-094F94256D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96" y="1925636"/>
            <a:ext cx="2183065" cy="2071685"/>
          </a:xfrm>
          <a:prstGeom prst="rect">
            <a:avLst/>
          </a:prstGeom>
        </p:spPr>
      </p:pic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77E626F7-0222-4A9B-A42A-7FA7BAEDD7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41" y="2159106"/>
            <a:ext cx="2193020" cy="2071685"/>
          </a:xfrm>
          <a:prstGeom prst="rect">
            <a:avLst/>
          </a:prstGeom>
        </p:spPr>
      </p:pic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D86EBE27-EF83-4BB0-96CC-C61478957F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991" y="1241241"/>
            <a:ext cx="2845029" cy="3134097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4BB8A01-773F-472F-B3D2-EDF70904DF10}"/>
              </a:ext>
            </a:extLst>
          </p:cNvPr>
          <p:cNvSpPr/>
          <p:nvPr/>
        </p:nvSpPr>
        <p:spPr>
          <a:xfrm>
            <a:off x="4031940" y="2583180"/>
            <a:ext cx="972108" cy="4320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3D5E4226-238D-4BA4-8B92-299D346D48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52" y="2349920"/>
            <a:ext cx="2285759" cy="242890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97E2B0B-3EB0-4008-B528-399ABDBC5A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61" y="1237625"/>
            <a:ext cx="1167070" cy="20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03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843808" y="4083918"/>
            <a:ext cx="3456384" cy="576063"/>
          </a:xfrm>
        </p:spPr>
        <p:txBody>
          <a:bodyPr/>
          <a:lstStyle/>
          <a:p>
            <a:r>
              <a:rPr lang="en-US" altLang="ko-KR" sz="5000" dirty="0"/>
              <a:t>Q n A</a:t>
            </a:r>
            <a:endParaRPr lang="ko-KR" altLang="en-US" sz="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EABB0E-A38A-4E50-B7DB-2E6EE56E016E}"/>
              </a:ext>
            </a:extLst>
          </p:cNvPr>
          <p:cNvSpPr txBox="1"/>
          <p:nvPr/>
        </p:nvSpPr>
        <p:spPr>
          <a:xfrm>
            <a:off x="4211960" y="1563638"/>
            <a:ext cx="8640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b="1" dirty="0"/>
              <a:t>?</a:t>
            </a:r>
            <a:endParaRPr lang="ko-KR" altLang="en-US" sz="7000" b="1" dirty="0"/>
          </a:p>
        </p:txBody>
      </p:sp>
    </p:spTree>
    <p:extLst>
      <p:ext uri="{BB962C8B-B14F-4D97-AF65-F5344CB8AC3E}">
        <p14:creationId xmlns:p14="http://schemas.microsoft.com/office/powerpoint/2010/main" val="1310091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83718"/>
            <a:ext cx="2736303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Data Form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750A0B-1959-4F95-8A9C-0E067CDE4590}"/>
              </a:ext>
            </a:extLst>
          </p:cNvPr>
          <p:cNvSpPr txBox="1"/>
          <p:nvPr/>
        </p:nvSpPr>
        <p:spPr>
          <a:xfrm>
            <a:off x="3491880" y="4974223"/>
            <a:ext cx="568863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dirty="0"/>
              <a:t>https://deep-jin.tistory.com/entry/%EC%A0%95%ED%98%95-%EB%B0%98%EC%A0%95%ED%98%95-%EB%B9%84%EC%A0%95%ED%98%95-%EB%8D%B0%EC%9D%B4%ED%84%B0</a:t>
            </a:r>
            <a:endParaRPr lang="ko-KR" altLang="en-US" sz="5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E2DBC8-B4EB-46DB-BC9E-EE56B6B5A719}"/>
              </a:ext>
            </a:extLst>
          </p:cNvPr>
          <p:cNvSpPr txBox="1"/>
          <p:nvPr/>
        </p:nvSpPr>
        <p:spPr>
          <a:xfrm>
            <a:off x="3419872" y="1444194"/>
            <a:ext cx="468052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● 정형 데이터</a:t>
            </a:r>
            <a:endParaRPr lang="en-US" altLang="ko-KR" sz="2500" dirty="0"/>
          </a:p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● 반정형 데이터</a:t>
            </a:r>
            <a:endParaRPr lang="en-US" altLang="ko-KR" sz="2500" dirty="0"/>
          </a:p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● 비정형 데이터</a:t>
            </a:r>
          </a:p>
        </p:txBody>
      </p:sp>
    </p:spTree>
    <p:extLst>
      <p:ext uri="{BB962C8B-B14F-4D97-AF65-F5344CB8AC3E}">
        <p14:creationId xmlns:p14="http://schemas.microsoft.com/office/powerpoint/2010/main" val="140155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Data Form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750A0B-1959-4F95-8A9C-0E067CDE4590}"/>
              </a:ext>
            </a:extLst>
          </p:cNvPr>
          <p:cNvSpPr txBox="1"/>
          <p:nvPr/>
        </p:nvSpPr>
        <p:spPr>
          <a:xfrm>
            <a:off x="3491880" y="4974223"/>
            <a:ext cx="568863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dirty="0"/>
              <a:t>https://deep-jin.tistory.com/entry/%EC%A0%95%ED%98%95-%EB%B0%98%EC%A0%95%ED%98%95-%EB%B9%84%EC%A0%95%ED%98%95-%EB%8D%B0%EC%9D%B4%ED%84%B0</a:t>
            </a:r>
            <a:endParaRPr lang="ko-KR" altLang="en-US" sz="5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정형 데이터</a:t>
            </a:r>
          </a:p>
        </p:txBody>
      </p:sp>
      <p:pic>
        <p:nvPicPr>
          <p:cNvPr id="9" name="그림 8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5D8F5CD1-AA7E-47F8-8699-4F1440F5E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176" y="1478677"/>
            <a:ext cx="4680520" cy="21861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78F0D1-923B-47BA-B95B-5146C7FDECCF}"/>
              </a:ext>
            </a:extLst>
          </p:cNvPr>
          <p:cNvSpPr txBox="1"/>
          <p:nvPr/>
        </p:nvSpPr>
        <p:spPr>
          <a:xfrm>
            <a:off x="3023828" y="3971259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구조화 되어 있는 데이터</a:t>
            </a:r>
          </a:p>
        </p:txBody>
      </p:sp>
    </p:spTree>
    <p:extLst>
      <p:ext uri="{BB962C8B-B14F-4D97-AF65-F5344CB8AC3E}">
        <p14:creationId xmlns:p14="http://schemas.microsoft.com/office/powerpoint/2010/main" val="311300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Data Form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750A0B-1959-4F95-8A9C-0E067CDE4590}"/>
              </a:ext>
            </a:extLst>
          </p:cNvPr>
          <p:cNvSpPr txBox="1"/>
          <p:nvPr/>
        </p:nvSpPr>
        <p:spPr>
          <a:xfrm>
            <a:off x="3491880" y="4974223"/>
            <a:ext cx="568863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dirty="0"/>
              <a:t>https://deep-jin.tistory.com/entry/%EC%A0%95%ED%98%95-%EB%B0%98%EC%A0%95%ED%98%95-%EB%B9%84%EC%A0%95%ED%98%95-%EB%8D%B0%EC%9D%B4%ED%84%B0</a:t>
            </a:r>
            <a:endParaRPr lang="ko-KR" altLang="en-US" sz="5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반정형 데이터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14729C4-10C1-4B04-84F8-2050100DD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346916"/>
            <a:ext cx="4320480" cy="2254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8EB750-148C-4FF3-9DA9-226F2FDA11F3}"/>
              </a:ext>
            </a:extLst>
          </p:cNvPr>
          <p:cNvSpPr txBox="1"/>
          <p:nvPr/>
        </p:nvSpPr>
        <p:spPr>
          <a:xfrm>
            <a:off x="2416304" y="3960421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형태가 있으며 연산이 불가능한 데이터</a:t>
            </a:r>
          </a:p>
        </p:txBody>
      </p:sp>
    </p:spTree>
    <p:extLst>
      <p:ext uri="{BB962C8B-B14F-4D97-AF65-F5344CB8AC3E}">
        <p14:creationId xmlns:p14="http://schemas.microsoft.com/office/powerpoint/2010/main" val="243609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Data Form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비정형 데이터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8E425B8-C514-4F3D-BA9B-E4A0B3887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563638"/>
            <a:ext cx="1284934" cy="16575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040CF5-30A1-4F34-A121-E7BB8D561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446" y="1764490"/>
            <a:ext cx="1455108" cy="14199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E1F24E-44CA-48DE-BA44-AE2B61514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216" y="1764490"/>
            <a:ext cx="1455109" cy="14305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B33A42-3DFE-4A8B-B5E5-91F01BE2BA10}"/>
              </a:ext>
            </a:extLst>
          </p:cNvPr>
          <p:cNvSpPr txBox="1"/>
          <p:nvPr/>
        </p:nvSpPr>
        <p:spPr>
          <a:xfrm>
            <a:off x="2119164" y="3998119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정의된 구조가 없는 정형화되지 않은 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556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Data Form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데이터 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2B7DD-7A83-4AF9-A077-36151627C592}"/>
              </a:ext>
            </a:extLst>
          </p:cNvPr>
          <p:cNvSpPr txBox="1"/>
          <p:nvPr/>
        </p:nvSpPr>
        <p:spPr>
          <a:xfrm>
            <a:off x="1979712" y="2217807"/>
            <a:ext cx="5688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정형 데이터 </a:t>
            </a:r>
            <a:r>
              <a:rPr lang="en-US" altLang="ko-KR" sz="4000" b="1" dirty="0"/>
              <a:t>&gt;&gt;</a:t>
            </a:r>
            <a:r>
              <a:rPr lang="en-US" altLang="ko-KR" sz="3000" dirty="0"/>
              <a:t> </a:t>
            </a:r>
            <a:r>
              <a:rPr lang="ko-KR" altLang="en-US" sz="3000" dirty="0"/>
              <a:t>비정형 데이터</a:t>
            </a:r>
          </a:p>
        </p:txBody>
      </p:sp>
    </p:spTree>
    <p:extLst>
      <p:ext uri="{BB962C8B-B14F-4D97-AF65-F5344CB8AC3E}">
        <p14:creationId xmlns:p14="http://schemas.microsoft.com/office/powerpoint/2010/main" val="822255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63888" y="2334962"/>
            <a:ext cx="4930200" cy="473576"/>
          </a:xfrm>
        </p:spPr>
        <p:txBody>
          <a:bodyPr/>
          <a:lstStyle/>
          <a:p>
            <a:pPr algn="ctr"/>
            <a:r>
              <a:rPr lang="en-US" altLang="ko-KR" dirty="0"/>
              <a:t>Ensemble Learning</a:t>
            </a:r>
          </a:p>
        </p:txBody>
      </p:sp>
    </p:spTree>
    <p:extLst>
      <p:ext uri="{BB962C8B-B14F-4D97-AF65-F5344CB8AC3E}">
        <p14:creationId xmlns:p14="http://schemas.microsoft.com/office/powerpoint/2010/main" val="356217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Ensemble Learning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Ensemble Learning?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2274AA-530C-4646-B736-A877C9F33D48}"/>
              </a:ext>
            </a:extLst>
          </p:cNvPr>
          <p:cNvSpPr txBox="1"/>
          <p:nvPr/>
        </p:nvSpPr>
        <p:spPr>
          <a:xfrm>
            <a:off x="1108770" y="2211710"/>
            <a:ext cx="69173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“</a:t>
            </a:r>
            <a:r>
              <a:rPr lang="ko-KR" altLang="en-US" sz="2000" b="1" i="0" dirty="0">
                <a:solidFill>
                  <a:srgbClr val="000000"/>
                </a:solidFill>
                <a:effectLst/>
                <a:latin typeface="Noto Sans KR"/>
              </a:rPr>
              <a:t>하나의 데이터를 </a:t>
            </a:r>
            <a:r>
              <a:rPr lang="ko-KR" altLang="en-US" sz="2000" b="1" i="0" dirty="0" err="1">
                <a:solidFill>
                  <a:srgbClr val="000000"/>
                </a:solidFill>
                <a:effectLst/>
                <a:latin typeface="Noto Sans KR"/>
              </a:rPr>
              <a:t>여러개의</a:t>
            </a:r>
            <a:r>
              <a:rPr lang="ko-KR" altLang="en-US" sz="2000" b="1" i="0" dirty="0">
                <a:solidFill>
                  <a:srgbClr val="000000"/>
                </a:solidFill>
                <a:effectLst/>
                <a:latin typeface="Noto Sans KR"/>
              </a:rPr>
              <a:t> 분류기를 통해 다수의 학습 모델을 만들어 학습시키고 학습 결과를 결합함으로써 과적합을 방지하고 정확도를 높이는 학습 기법</a:t>
            </a:r>
            <a:r>
              <a:rPr lang="en-US" altLang="ko-KR" sz="2500" dirty="0"/>
              <a:t>”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87735531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4847</TotalTime>
  <Words>715</Words>
  <Application>Microsoft Office PowerPoint</Application>
  <PresentationFormat>화면 슬라이드 쇼(16:9)</PresentationFormat>
  <Paragraphs>138</Paragraphs>
  <Slides>27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Noto Sans KR</vt:lpstr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정민수</cp:lastModifiedBy>
  <cp:revision>240</cp:revision>
  <dcterms:created xsi:type="dcterms:W3CDTF">2016-12-05T23:26:54Z</dcterms:created>
  <dcterms:modified xsi:type="dcterms:W3CDTF">2021-09-09T08:08:19Z</dcterms:modified>
</cp:coreProperties>
</file>