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414" r:id="rId5"/>
    <p:sldId id="261" r:id="rId6"/>
    <p:sldId id="413" r:id="rId7"/>
    <p:sldId id="264" r:id="rId8"/>
    <p:sldId id="416" r:id="rId9"/>
    <p:sldId id="392" r:id="rId10"/>
    <p:sldId id="415" r:id="rId11"/>
    <p:sldId id="418" r:id="rId12"/>
    <p:sldId id="420" r:id="rId13"/>
    <p:sldId id="421" r:id="rId14"/>
    <p:sldId id="271" r:id="rId15"/>
    <p:sldId id="422" r:id="rId16"/>
    <p:sldId id="424" r:id="rId17"/>
    <p:sldId id="423" r:id="rId18"/>
    <p:sldId id="425" r:id="rId19"/>
    <p:sldId id="426" r:id="rId20"/>
    <p:sldId id="427" r:id="rId21"/>
    <p:sldId id="428" r:id="rId22"/>
    <p:sldId id="429" r:id="rId23"/>
    <p:sldId id="431" r:id="rId24"/>
    <p:sldId id="432" r:id="rId25"/>
    <p:sldId id="430" r:id="rId26"/>
    <p:sldId id="270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4" autoAdjust="0"/>
  </p:normalViewPr>
  <p:slideViewPr>
    <p:cSldViewPr>
      <p:cViewPr varScale="1">
        <p:scale>
          <a:sx n="131" d="100"/>
          <a:sy n="131" d="100"/>
        </p:scale>
        <p:origin x="1044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2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84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11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84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3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27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5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52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0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89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8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1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6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2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1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7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6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87" r:id="rId4"/>
    <p:sldLayoutId id="214748368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0464" y="2918646"/>
            <a:ext cx="5220072" cy="1080120"/>
          </a:xfrm>
        </p:spPr>
        <p:txBody>
          <a:bodyPr/>
          <a:lstStyle/>
          <a:p>
            <a:pPr lvl="0"/>
            <a:r>
              <a:rPr lang="en-US" altLang="ko-KR" dirty="0"/>
              <a:t>Principal Component</a:t>
            </a:r>
          </a:p>
          <a:p>
            <a:pPr lvl="0"/>
            <a:r>
              <a:rPr lang="en-US" altLang="ko-KR" dirty="0"/>
              <a:t>Analysis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308304" y="4443958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24128" y="2334962"/>
            <a:ext cx="1296144" cy="473576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2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주성분 분석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9CD6D-D59C-433C-961D-5B59F09C0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2" y="2132471"/>
            <a:ext cx="2505075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D353B5-0B4F-4E27-962E-2C9F3E900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80071"/>
            <a:ext cx="2295525" cy="187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B4E1F-C4E1-41AF-B442-6C5E419C8DD0}"/>
              </a:ext>
            </a:extLst>
          </p:cNvPr>
          <p:cNvSpPr txBox="1"/>
          <p:nvPr/>
        </p:nvSpPr>
        <p:spPr>
          <a:xfrm>
            <a:off x="4027376" y="42592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주성분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1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단계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32A0-9FCF-4133-B484-631A28C75AD2}"/>
              </a:ext>
            </a:extLst>
          </p:cNvPr>
          <p:cNvSpPr txBox="1"/>
          <p:nvPr/>
        </p:nvSpPr>
        <p:spPr>
          <a:xfrm>
            <a:off x="8028384" y="4974223"/>
            <a:ext cx="123148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https://excelsior-cjh.tistory.com/167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72C4B-F90E-4400-A9F9-96AE41A8E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26945"/>
          <a:stretch/>
        </p:blipFill>
        <p:spPr>
          <a:xfrm>
            <a:off x="2767236" y="1418798"/>
            <a:ext cx="3600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주성분 분석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EF5695-9A96-4752-9C75-AB3B06F3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2" y="1381268"/>
            <a:ext cx="4176464" cy="310104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056F3D-0FEE-4F03-A50A-E7C53028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75" y="1131590"/>
            <a:ext cx="3605627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주성분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04D489-8BC7-4D2A-BDFD-3D518D90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3" y="2010207"/>
            <a:ext cx="4106673" cy="21079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F658BD0-0754-4E40-90D2-5C06C5927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72" y="2010207"/>
            <a:ext cx="4040013" cy="20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5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주성분 분석</a:t>
            </a:r>
          </a:p>
        </p:txBody>
      </p:sp>
      <p:pic>
        <p:nvPicPr>
          <p:cNvPr id="11" name="그림 10" descr="선, 정렬된이(가) 표시된 사진&#10;&#10;자동 생성된 설명">
            <a:extLst>
              <a:ext uri="{FF2B5EF4-FFF2-40B4-BE49-F238E27FC236}">
                <a16:creationId xmlns:a16="http://schemas.microsoft.com/office/drawing/2014/main" id="{FFEA1A27-CB99-45D5-A9CD-725442E465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654"/>
            <a:ext cx="25200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B14A41-893B-4D93-B23D-F0A7DFE24C8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1" y="1707654"/>
            <a:ext cx="2520000" cy="2520000"/>
          </a:xfrm>
          <a:prstGeom prst="rect">
            <a:avLst/>
          </a:prstGeom>
        </p:spPr>
      </p:pic>
      <p:pic>
        <p:nvPicPr>
          <p:cNvPr id="15" name="그림 14" descr="텍스트, 옥외설치물, 창살이(가) 표시된 사진&#10;&#10;자동 생성된 설명">
            <a:extLst>
              <a:ext uri="{FF2B5EF4-FFF2-40B4-BE49-F238E27FC236}">
                <a16:creationId xmlns:a16="http://schemas.microsoft.com/office/drawing/2014/main" id="{96807D90-AE26-4C40-9230-67C67DABA41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2" y="1707654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설명된 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E0DDE-0ED8-40B8-8CB9-6FE930A235B9}"/>
              </a:ext>
            </a:extLst>
          </p:cNvPr>
          <p:cNvSpPr txBox="1"/>
          <p:nvPr/>
        </p:nvSpPr>
        <p:spPr>
          <a:xfrm>
            <a:off x="879562" y="1943451"/>
            <a:ext cx="7375748" cy="15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주성분이 원본 데이터의 분산을 얼마나 잘 나타내는지 기록한 값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5000" b="1" dirty="0"/>
              <a:t>“</a:t>
            </a:r>
            <a:r>
              <a:rPr lang="ko-KR" altLang="en-US" sz="5000" b="1" dirty="0"/>
              <a:t>설명된 분산</a:t>
            </a:r>
            <a:r>
              <a:rPr lang="en-US" altLang="ko-KR" sz="5000" b="1" dirty="0"/>
              <a:t>”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51859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설명된 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503DA-8734-43B4-89E9-8678C0EC6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" y="1131590"/>
            <a:ext cx="3312368" cy="349410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6C2BD8C-FD5A-4203-B335-615460F31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0" y="2119891"/>
            <a:ext cx="3811143" cy="15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설명된 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2E382-EF75-45B4-8503-38EE13687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44" y="1491630"/>
            <a:ext cx="1656184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A2B8A-E5B5-4EF7-BA14-85B07BCDF8D3}"/>
              </a:ext>
            </a:extLst>
          </p:cNvPr>
          <p:cNvSpPr txBox="1"/>
          <p:nvPr/>
        </p:nvSpPr>
        <p:spPr>
          <a:xfrm>
            <a:off x="1867136" y="365187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앞에서 </a:t>
            </a:r>
            <a:r>
              <a:rPr lang="en-US" altLang="ko-KR" b="1" dirty="0"/>
              <a:t>50</a:t>
            </a:r>
            <a:r>
              <a:rPr lang="ko-KR" altLang="en-US" b="1" dirty="0"/>
              <a:t>개의 특성에서 원본 데이터를 복원했을 때 원본 이미지의 품질이 높았던 이유</a:t>
            </a:r>
          </a:p>
        </p:txBody>
      </p:sp>
    </p:spTree>
    <p:extLst>
      <p:ext uri="{BB962C8B-B14F-4D97-AF65-F5344CB8AC3E}">
        <p14:creationId xmlns:p14="http://schemas.microsoft.com/office/powerpoint/2010/main" val="112157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의문점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1123-1E90-4C7B-9214-842324DBE02A}"/>
              </a:ext>
            </a:extLst>
          </p:cNvPr>
          <p:cNvSpPr txBox="1"/>
          <p:nvPr/>
        </p:nvSpPr>
        <p:spPr>
          <a:xfrm>
            <a:off x="2371191" y="3363838"/>
            <a:ext cx="4392488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b="1" dirty="0"/>
              <a:t>PCA</a:t>
            </a:r>
            <a:r>
              <a:rPr lang="ko-KR" altLang="en-US" sz="2000" b="1" dirty="0"/>
              <a:t>를 사용하면 진짜 효과가 있을까</a:t>
            </a:r>
            <a:r>
              <a:rPr lang="en-US" altLang="ko-KR" sz="2000" b="1" dirty="0"/>
              <a:t>?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한번 테스트 해보자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08A897-B713-4B7D-AC98-1F44FB5B1B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32" y="1563638"/>
            <a:ext cx="1646007" cy="16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F9E7A4-32D8-4C87-85EE-1E3711638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85" y="2571750"/>
            <a:ext cx="1491630" cy="1491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7F27E1-B881-42CF-B5A9-E4A53D38A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60" y="3137789"/>
            <a:ext cx="987574" cy="9875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ECF6C7-5649-4302-B894-03A4F75CA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68" y="1227674"/>
            <a:ext cx="781911" cy="7819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5195D-B06D-4DD7-B193-328A937082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90" y="3356943"/>
            <a:ext cx="817349" cy="8173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7DDEB0-6922-4406-AD02-FD0D66B44E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99682"/>
            <a:ext cx="709903" cy="70990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50D8267-FB61-49C3-B407-B9F51A355F51}"/>
              </a:ext>
            </a:extLst>
          </p:cNvPr>
          <p:cNvSpPr/>
          <p:nvPr/>
        </p:nvSpPr>
        <p:spPr>
          <a:xfrm rot="19757215">
            <a:off x="3124970" y="3170517"/>
            <a:ext cx="609019" cy="1286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71B935-70DB-4F4F-9C2C-BFF2D9DC0B83}"/>
              </a:ext>
            </a:extLst>
          </p:cNvPr>
          <p:cNvSpPr/>
          <p:nvPr/>
        </p:nvSpPr>
        <p:spPr>
          <a:xfrm rot="2749582">
            <a:off x="3421790" y="2244155"/>
            <a:ext cx="609019" cy="1286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EA629F7-DBE5-4BCB-88A3-20DE96A2238A}"/>
              </a:ext>
            </a:extLst>
          </p:cNvPr>
          <p:cNvSpPr/>
          <p:nvPr/>
        </p:nvSpPr>
        <p:spPr>
          <a:xfrm rot="8078324">
            <a:off x="5114593" y="2207124"/>
            <a:ext cx="609019" cy="1286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5BA0E43-596A-4702-AD17-DF48B3FE197C}"/>
              </a:ext>
            </a:extLst>
          </p:cNvPr>
          <p:cNvSpPr/>
          <p:nvPr/>
        </p:nvSpPr>
        <p:spPr>
          <a:xfrm rot="12412202">
            <a:off x="5374341" y="3186336"/>
            <a:ext cx="609019" cy="1286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7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509A86-5AB4-4F82-9542-AAC74CF9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35" y="1131590"/>
            <a:ext cx="5111402" cy="3521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8977E3-AED7-4B08-8FC3-B87D5B002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860" y="2841972"/>
            <a:ext cx="2151277" cy="18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6E0E78-C96B-406B-9458-40555D4C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131590"/>
            <a:ext cx="3744415" cy="3672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4902AD-26C7-4C37-B219-308A3325B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160" y="3527469"/>
            <a:ext cx="146705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의 장점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3E8E2-9999-4833-B782-80E9510C9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9" y="1820754"/>
            <a:ext cx="1501991" cy="1501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7A9621-3C07-42DB-9F0F-31641FD30BA2}"/>
              </a:ext>
            </a:extLst>
          </p:cNvPr>
          <p:cNvSpPr txBox="1"/>
          <p:nvPr/>
        </p:nvSpPr>
        <p:spPr>
          <a:xfrm>
            <a:off x="3307294" y="3723878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“Visualization”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2844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의 장점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0FC28-DB10-4F3D-93B9-4F5C37B7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7653"/>
            <a:ext cx="3888433" cy="25155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1B2A16-9654-4E91-899B-9D1071179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20577"/>
            <a:ext cx="3807633" cy="25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127F6-8440-426D-9E8F-8646738B7A6E}"/>
              </a:ext>
            </a:extLst>
          </p:cNvPr>
          <p:cNvSpPr txBox="1"/>
          <p:nvPr/>
        </p:nvSpPr>
        <p:spPr>
          <a:xfrm>
            <a:off x="1979712" y="1679198"/>
            <a:ext cx="51845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차원 축소 알고리즘 중 하나인 </a:t>
            </a:r>
            <a:endParaRPr lang="en-US" altLang="ko-KR" sz="2000" b="1" dirty="0"/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4000" b="1" dirty="0"/>
              <a:t>“PCA(</a:t>
            </a:r>
            <a:r>
              <a:rPr lang="ko-KR" altLang="en-US" sz="4000" b="1" dirty="0"/>
              <a:t>주성분 분석</a:t>
            </a:r>
            <a:r>
              <a:rPr lang="en-US" altLang="ko-KR" sz="4000" b="1" dirty="0"/>
              <a:t>)”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ko-KR" altLang="en-US" sz="2000" b="1" dirty="0"/>
              <a:t>에 대하여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4AB57-47F9-41E7-9E30-CCF20AF4E655}"/>
              </a:ext>
            </a:extLst>
          </p:cNvPr>
          <p:cNvSpPr txBox="1"/>
          <p:nvPr/>
        </p:nvSpPr>
        <p:spPr>
          <a:xfrm>
            <a:off x="1979712" y="1679198"/>
            <a:ext cx="51845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차원 축소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알고리즘 중 하나인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5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</a:rPr>
              <a:t>“PCA(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주성분 분석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</a:rPr>
              <a:t>)”</a:t>
            </a:r>
          </a:p>
          <a:p>
            <a:pPr algn="ctr"/>
            <a:endParaRPr lang="en-US" altLang="ko-KR" sz="15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에 대하여 알아보자</a:t>
            </a:r>
          </a:p>
        </p:txBody>
      </p:sp>
    </p:spTree>
    <p:extLst>
      <p:ext uri="{BB962C8B-B14F-4D97-AF65-F5344CB8AC3E}">
        <p14:creationId xmlns:p14="http://schemas.microsoft.com/office/powerpoint/2010/main" val="2113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2334962"/>
            <a:ext cx="4930200" cy="473576"/>
          </a:xfrm>
        </p:spPr>
        <p:txBody>
          <a:bodyPr/>
          <a:lstStyle/>
          <a:p>
            <a:r>
              <a:rPr lang="ko-KR" altLang="en-US" dirty="0"/>
              <a:t>차원과 차원 축소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차원과 차원 축소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460A2-34E3-403C-9890-99CE26160999}"/>
              </a:ext>
            </a:extLst>
          </p:cNvPr>
          <p:cNvSpPr txBox="1"/>
          <p:nvPr/>
        </p:nvSpPr>
        <p:spPr>
          <a:xfrm>
            <a:off x="7727141" y="4954752"/>
            <a:ext cx="144019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https://thebook.io/080244/part03/unit12/04/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F6A689-0B81-4F6C-96AB-0676B30CC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5" r="35685" b="10401"/>
          <a:stretch/>
        </p:blipFill>
        <p:spPr>
          <a:xfrm>
            <a:off x="5436096" y="1851670"/>
            <a:ext cx="1944217" cy="2016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A1B055-2866-495A-AE86-BD9C7A38D8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0" b="10401"/>
          <a:stretch/>
        </p:blipFill>
        <p:spPr>
          <a:xfrm>
            <a:off x="2000323" y="1851670"/>
            <a:ext cx="1748805" cy="201622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9B11422-1F83-4F95-821E-F0685ECD9756}"/>
              </a:ext>
            </a:extLst>
          </p:cNvPr>
          <p:cNvSpPr/>
          <p:nvPr/>
        </p:nvSpPr>
        <p:spPr>
          <a:xfrm>
            <a:off x="4211960" y="2663905"/>
            <a:ext cx="875644" cy="3917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829D7EE5-BA53-4696-821F-018EBCC30FE8}"/>
              </a:ext>
            </a:extLst>
          </p:cNvPr>
          <p:cNvSpPr/>
          <p:nvPr/>
        </p:nvSpPr>
        <p:spPr>
          <a:xfrm>
            <a:off x="4319418" y="2211710"/>
            <a:ext cx="546388" cy="1296144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1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차원과 차원 축소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차원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460A2-34E3-403C-9890-99CE26160999}"/>
              </a:ext>
            </a:extLst>
          </p:cNvPr>
          <p:cNvSpPr txBox="1"/>
          <p:nvPr/>
        </p:nvSpPr>
        <p:spPr>
          <a:xfrm>
            <a:off x="7727141" y="4954752"/>
            <a:ext cx="144019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https://thebook.io/080244/part03/unit12/04/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BCEE13-E720-44C1-B7CE-23095B977591}"/>
              </a:ext>
            </a:extLst>
          </p:cNvPr>
          <p:cNvGrpSpPr/>
          <p:nvPr/>
        </p:nvGrpSpPr>
        <p:grpSpPr>
          <a:xfrm>
            <a:off x="683568" y="1825935"/>
            <a:ext cx="7979677" cy="1491630"/>
            <a:chOff x="539552" y="1825935"/>
            <a:chExt cx="7979677" cy="149163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8AA1969-B7E6-42C5-AC81-B29530A4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25935"/>
              <a:ext cx="1491630" cy="1491630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48D7E2E2-E663-4C14-A49B-D6FA33E94B1A}"/>
                </a:ext>
              </a:extLst>
            </p:cNvPr>
            <p:cNvSpPr/>
            <p:nvPr/>
          </p:nvSpPr>
          <p:spPr>
            <a:xfrm>
              <a:off x="2411760" y="2427734"/>
              <a:ext cx="708286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B7074E-7B73-4695-8EC8-E1AEA7EA2D34}"/>
                </a:ext>
              </a:extLst>
            </p:cNvPr>
            <p:cNvSpPr txBox="1"/>
            <p:nvPr/>
          </p:nvSpPr>
          <p:spPr>
            <a:xfrm>
              <a:off x="3466787" y="237099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1,000 pixel</a:t>
              </a:r>
              <a:endParaRPr lang="ko-KR" altLang="en-US" sz="20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1994465-1081-4780-A7E1-6F32BFBC3521}"/>
                </a:ext>
              </a:extLst>
            </p:cNvPr>
            <p:cNvSpPr/>
            <p:nvPr/>
          </p:nvSpPr>
          <p:spPr>
            <a:xfrm>
              <a:off x="5233176" y="2427037"/>
              <a:ext cx="706975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F5C81C-BB1C-4A4C-94BD-EC1FC3CE3A9A}"/>
                </a:ext>
              </a:extLst>
            </p:cNvPr>
            <p:cNvSpPr txBox="1"/>
            <p:nvPr/>
          </p:nvSpPr>
          <p:spPr>
            <a:xfrm>
              <a:off x="6156176" y="2402649"/>
              <a:ext cx="236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1,000 characteristics</a:t>
              </a:r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57AC83-D40E-4EDC-9363-D81F4BCFC808}"/>
              </a:ext>
            </a:extLst>
          </p:cNvPr>
          <p:cNvSpPr txBox="1"/>
          <p:nvPr/>
        </p:nvSpPr>
        <p:spPr>
          <a:xfrm>
            <a:off x="2871492" y="3723878"/>
            <a:ext cx="339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“Dimension(</a:t>
            </a:r>
            <a:r>
              <a:rPr lang="ko-KR" altLang="en-US" sz="3000" b="1" dirty="0"/>
              <a:t>차원</a:t>
            </a:r>
            <a:r>
              <a:rPr lang="en-US" altLang="ko-KR" sz="3000" b="1" dirty="0"/>
              <a:t>)”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0155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차원과 차원 축소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다차원 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460A2-34E3-403C-9890-99CE26160999}"/>
              </a:ext>
            </a:extLst>
          </p:cNvPr>
          <p:cNvSpPr txBox="1"/>
          <p:nvPr/>
        </p:nvSpPr>
        <p:spPr>
          <a:xfrm>
            <a:off x="7727141" y="4954752"/>
            <a:ext cx="144019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https://thebook.io/080244/part03/unit12/04/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F6A689-0B81-4F6C-96AB-0676B30CC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1"/>
          <a:stretch/>
        </p:blipFill>
        <p:spPr>
          <a:xfrm>
            <a:off x="1352773" y="1817430"/>
            <a:ext cx="642932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127F6-8440-426D-9E8F-8646738B7A6E}"/>
              </a:ext>
            </a:extLst>
          </p:cNvPr>
          <p:cNvSpPr txBox="1"/>
          <p:nvPr/>
        </p:nvSpPr>
        <p:spPr>
          <a:xfrm>
            <a:off x="1979712" y="1679198"/>
            <a:ext cx="51845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차원 축소 알고리즘 중 하나인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4000" b="1" dirty="0"/>
              <a:t>“PCA(</a:t>
            </a:r>
            <a:r>
              <a:rPr lang="ko-KR" altLang="en-US" sz="4000" b="1" dirty="0"/>
              <a:t>주성분 분석</a:t>
            </a:r>
            <a:r>
              <a:rPr lang="en-US" altLang="ko-KR" sz="4000" b="1" dirty="0"/>
              <a:t>)”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</a:rPr>
              <a:t>에 대하여 알아보자</a:t>
            </a:r>
          </a:p>
        </p:txBody>
      </p:sp>
    </p:spTree>
    <p:extLst>
      <p:ext uri="{BB962C8B-B14F-4D97-AF65-F5344CB8AC3E}">
        <p14:creationId xmlns:p14="http://schemas.microsoft.com/office/powerpoint/2010/main" val="4879464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238</Words>
  <Application>Microsoft Office PowerPoint</Application>
  <PresentationFormat>화면 슬라이드 쇼(16:9)</PresentationFormat>
  <Paragraphs>92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244</cp:revision>
  <dcterms:created xsi:type="dcterms:W3CDTF">2016-12-05T23:26:54Z</dcterms:created>
  <dcterms:modified xsi:type="dcterms:W3CDTF">2021-10-01T02:55:46Z</dcterms:modified>
</cp:coreProperties>
</file>