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508" r:id="rId5"/>
    <p:sldId id="479" r:id="rId6"/>
    <p:sldId id="509" r:id="rId7"/>
    <p:sldId id="510" r:id="rId8"/>
    <p:sldId id="529" r:id="rId9"/>
    <p:sldId id="530" r:id="rId10"/>
    <p:sldId id="531" r:id="rId11"/>
    <p:sldId id="511" r:id="rId12"/>
    <p:sldId id="270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28D8"/>
    <a:srgbClr val="3520B0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6603" autoAdjust="0"/>
  </p:normalViewPr>
  <p:slideViewPr>
    <p:cSldViewPr>
      <p:cViewPr varScale="1">
        <p:scale>
          <a:sx n="128" d="100"/>
          <a:sy n="128" d="100"/>
        </p:scale>
        <p:origin x="1158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8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8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7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2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4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1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2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8" r:id="rId3"/>
    <p:sldLayoutId id="214748368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32448" y="2859782"/>
            <a:ext cx="5220072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3000" dirty="0"/>
              <a:t>양</a:t>
            </a:r>
            <a:r>
              <a:rPr lang="en-US" altLang="ko-KR" sz="3000" dirty="0"/>
              <a:t>/</a:t>
            </a:r>
            <a:r>
              <a:rPr lang="ko-KR" altLang="en-US" sz="3000" dirty="0"/>
              <a:t>불 판정 분석 프로그램</a:t>
            </a:r>
            <a:endParaRPr lang="en-US" altLang="ko-KR" sz="3000" dirty="0"/>
          </a:p>
          <a:p>
            <a:pPr lvl="0">
              <a:lnSpc>
                <a:spcPct val="150000"/>
              </a:lnSpc>
            </a:pPr>
            <a:r>
              <a:rPr lang="en-US" altLang="ko-KR" sz="2000" dirty="0"/>
              <a:t>: G/NG Decision Analysis Program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503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88759B-2982-4588-9818-03E7BB8E5F06}"/>
              </a:ext>
            </a:extLst>
          </p:cNvPr>
          <p:cNvSpPr txBox="1"/>
          <p:nvPr/>
        </p:nvSpPr>
        <p:spPr>
          <a:xfrm>
            <a:off x="7452320" y="4587974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Minsu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43808" y="4083918"/>
            <a:ext cx="3456384" cy="576063"/>
          </a:xfrm>
        </p:spPr>
        <p:txBody>
          <a:bodyPr/>
          <a:lstStyle/>
          <a:p>
            <a:r>
              <a:rPr lang="en-US" altLang="ko-KR" sz="5000" dirty="0"/>
              <a:t>Q n A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ABB0E-A38A-4E50-B7DB-2E6EE56E016E}"/>
              </a:ext>
            </a:extLst>
          </p:cNvPr>
          <p:cNvSpPr txBox="1"/>
          <p:nvPr/>
        </p:nvSpPr>
        <p:spPr>
          <a:xfrm>
            <a:off x="4211960" y="1563638"/>
            <a:ext cx="864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/>
              <a:t>?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8CAA3-1505-4E32-8EC8-556CB05BDE42}"/>
              </a:ext>
            </a:extLst>
          </p:cNvPr>
          <p:cNvSpPr txBox="1"/>
          <p:nvPr/>
        </p:nvSpPr>
        <p:spPr>
          <a:xfrm>
            <a:off x="4121950" y="195486"/>
            <a:ext cx="900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lt"/>
                <a:ea typeface="G마켓 산스 Bold" panose="02000000000000000000" pitchFamily="50" charset="-127"/>
              </a:rPr>
              <a:t>Task</a:t>
            </a:r>
            <a:endParaRPr lang="ko-KR" altLang="en-US" sz="2500" b="1" dirty="0">
              <a:latin typeface="+mj-lt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32B71-5B18-4C1B-B33A-0FF74C8E65A2}"/>
              </a:ext>
            </a:extLst>
          </p:cNvPr>
          <p:cNvSpPr txBox="1"/>
          <p:nvPr/>
        </p:nvSpPr>
        <p:spPr>
          <a:xfrm>
            <a:off x="2843808" y="1227023"/>
            <a:ext cx="3888432" cy="268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sz="2000" dirty="0">
                <a:ea typeface="G마켓 산스 Medium" panose="02000000000000000000" pitchFamily="50" charset="-127"/>
              </a:rPr>
              <a:t>Select GUI Framework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sz="2000" dirty="0">
                <a:ea typeface="G마켓 산스 Medium" panose="02000000000000000000" pitchFamily="50" charset="-127"/>
              </a:rPr>
              <a:t>GUI Design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sz="2000" dirty="0">
                <a:ea typeface="G마켓 산스 Medium" panose="02000000000000000000" pitchFamily="50" charset="-127"/>
              </a:rPr>
              <a:t>향후 개발 계획</a:t>
            </a:r>
            <a:endParaRPr lang="en-US" altLang="ko-KR" sz="2000" dirty="0"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67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Select GUI Framework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PyQt5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E6AA-BA99-4698-86EB-F7214B9E064F}"/>
              </a:ext>
            </a:extLst>
          </p:cNvPr>
          <p:cNvSpPr txBox="1"/>
          <p:nvPr/>
        </p:nvSpPr>
        <p:spPr>
          <a:xfrm>
            <a:off x="855601" y="1348881"/>
            <a:ext cx="7423670" cy="1496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PyQt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 = Python + Qt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C++ 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기반의 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GUI framework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인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 Qt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를 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Python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에서도 사용할 수 있게 만든 패키지</a:t>
            </a:r>
            <a:endParaRPr lang="en-US" altLang="ko-KR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GUI Editor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인 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Qt Designer 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사용 가능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(UI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 설계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디자인 설계 다양성</a:t>
            </a:r>
            <a:r>
              <a:rPr lang="en-US" altLang="ko-KR" sz="1600" dirty="0">
                <a:solidFill>
                  <a:srgbClr val="202124"/>
                </a:solidFill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346CA-B2F9-A793-1389-25E9AD6ED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723878"/>
            <a:ext cx="2211389" cy="814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74A2A1-AE36-7DE7-D51D-C2524E002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75806"/>
            <a:ext cx="2637209" cy="17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Select GUI Framework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PyQt5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D15C9-EFE9-88BA-FC3A-A4BF75AD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47614"/>
            <a:ext cx="2592288" cy="2947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08E8B9-E764-92B7-B7E1-9AA9347D1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71" y="1347614"/>
            <a:ext cx="3486521" cy="2947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4BD73-2326-69E4-BDF7-944505FD5DCC}"/>
              </a:ext>
            </a:extLst>
          </p:cNvPr>
          <p:cNvSpPr txBox="1"/>
          <p:nvPr/>
        </p:nvSpPr>
        <p:spPr>
          <a:xfrm>
            <a:off x="2510509" y="43313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B86A5-4F5C-3C8A-162D-ECFED0F0AA5F}"/>
              </a:ext>
            </a:extLst>
          </p:cNvPr>
          <p:cNvSpPr txBox="1"/>
          <p:nvPr/>
        </p:nvSpPr>
        <p:spPr>
          <a:xfrm>
            <a:off x="5981962" y="43313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15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GUI Design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PyQt5</a:t>
            </a:r>
            <a:r>
              <a:rPr lang="ko-KR" altLang="en-US" dirty="0"/>
              <a:t> </a:t>
            </a:r>
            <a:r>
              <a:rPr lang="en-US" altLang="ko-KR" dirty="0"/>
              <a:t>designer 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F467F3-34B5-AAC1-4279-5E6A04B0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02" y="1203598"/>
            <a:ext cx="3814209" cy="33552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0735A6-FE91-69C7-B986-CFD5CCD963AA}"/>
              </a:ext>
            </a:extLst>
          </p:cNvPr>
          <p:cNvSpPr txBox="1"/>
          <p:nvPr/>
        </p:nvSpPr>
        <p:spPr>
          <a:xfrm>
            <a:off x="7244780" y="1131590"/>
            <a:ext cx="1359668" cy="1217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열기</a:t>
            </a:r>
            <a:r>
              <a:rPr lang="en-US" altLang="ko-KR" sz="1000" dirty="0"/>
              <a:t>(Local)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열기</a:t>
            </a:r>
            <a:r>
              <a:rPr lang="en-US" altLang="ko-KR" sz="1000" dirty="0"/>
              <a:t>(API)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저장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다른 이름으로 저장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끝내기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2236559-1C95-4B4C-CC2C-57F2CA426F7A}"/>
              </a:ext>
            </a:extLst>
          </p:cNvPr>
          <p:cNvGrpSpPr/>
          <p:nvPr/>
        </p:nvGrpSpPr>
        <p:grpSpPr>
          <a:xfrm>
            <a:off x="2816318" y="1419622"/>
            <a:ext cx="4329910" cy="288032"/>
            <a:chOff x="2816318" y="1419622"/>
            <a:chExt cx="4329910" cy="28803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9986CF1-9ECE-5DD0-B25F-B846D05278C9}"/>
                </a:ext>
              </a:extLst>
            </p:cNvPr>
            <p:cNvCxnSpPr>
              <a:cxnSpLocks/>
            </p:cNvCxnSpPr>
            <p:nvPr/>
          </p:nvCxnSpPr>
          <p:spPr>
            <a:xfrm>
              <a:off x="2816318" y="1419622"/>
              <a:ext cx="216024" cy="288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2747572-B8DB-F5B8-6ACA-1CC54954A3E9}"/>
                </a:ext>
              </a:extLst>
            </p:cNvPr>
            <p:cNvCxnSpPr>
              <a:cxnSpLocks/>
            </p:cNvCxnSpPr>
            <p:nvPr/>
          </p:nvCxnSpPr>
          <p:spPr>
            <a:xfrm>
              <a:off x="3032342" y="1707654"/>
              <a:ext cx="41138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0B53FCF-2382-036B-F5BD-EB155B925E2B}"/>
              </a:ext>
            </a:extLst>
          </p:cNvPr>
          <p:cNvCxnSpPr>
            <a:cxnSpLocks/>
          </p:cNvCxnSpPr>
          <p:nvPr/>
        </p:nvCxnSpPr>
        <p:spPr>
          <a:xfrm>
            <a:off x="1835696" y="2571749"/>
            <a:ext cx="108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0F619D24-90B7-DA03-52B2-45CB84DF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32" y="2164044"/>
            <a:ext cx="1646063" cy="8154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79F9193-6A7A-563E-F341-122D3A699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94" y="3026544"/>
            <a:ext cx="1408054" cy="1106636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88C5017-A853-36F5-1E18-BAB5AA04C5E0}"/>
              </a:ext>
            </a:extLst>
          </p:cNvPr>
          <p:cNvCxnSpPr>
            <a:cxnSpLocks/>
          </p:cNvCxnSpPr>
          <p:nvPr/>
        </p:nvCxnSpPr>
        <p:spPr>
          <a:xfrm flipV="1">
            <a:off x="5292080" y="3579862"/>
            <a:ext cx="43204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47FC9E8-9584-1A60-22FF-CD41D5C93977}"/>
              </a:ext>
            </a:extLst>
          </p:cNvPr>
          <p:cNvCxnSpPr>
            <a:cxnSpLocks/>
          </p:cNvCxnSpPr>
          <p:nvPr/>
        </p:nvCxnSpPr>
        <p:spPr>
          <a:xfrm>
            <a:off x="5724128" y="3579862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747AE5-6AE1-2CD8-5D10-AFA2CFEF0BCB}"/>
              </a:ext>
            </a:extLst>
          </p:cNvPr>
          <p:cNvSpPr txBox="1"/>
          <p:nvPr/>
        </p:nvSpPr>
        <p:spPr>
          <a:xfrm>
            <a:off x="960435" y="1531917"/>
            <a:ext cx="13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4128D8"/>
                </a:solidFill>
              </a:rPr>
              <a:t>데이터 프레임화</a:t>
            </a:r>
            <a:r>
              <a:rPr lang="en-US" altLang="ko-KR" sz="1200" dirty="0">
                <a:solidFill>
                  <a:srgbClr val="4128D8"/>
                </a:solidFill>
              </a:rPr>
              <a:t>(</a:t>
            </a:r>
            <a:r>
              <a:rPr lang="ko-KR" altLang="en-US" sz="1200" dirty="0">
                <a:solidFill>
                  <a:srgbClr val="4128D8"/>
                </a:solidFill>
              </a:rPr>
              <a:t>데이터 </a:t>
            </a:r>
            <a:r>
              <a:rPr lang="ko-KR" altLang="en-US" sz="1200" dirty="0" err="1">
                <a:solidFill>
                  <a:srgbClr val="4128D8"/>
                </a:solidFill>
              </a:rPr>
              <a:t>전처리</a:t>
            </a:r>
            <a:r>
              <a:rPr lang="en-US" altLang="ko-KR" sz="1200" dirty="0">
                <a:solidFill>
                  <a:srgbClr val="4128D8"/>
                </a:solidFill>
              </a:rPr>
              <a:t>)</a:t>
            </a:r>
            <a:endParaRPr lang="ko-KR" altLang="en-US" sz="1200" dirty="0">
              <a:solidFill>
                <a:srgbClr val="4128D8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97550ED-EB2E-D440-EAB3-CEFA032E2AE2}"/>
              </a:ext>
            </a:extLst>
          </p:cNvPr>
          <p:cNvCxnSpPr>
            <a:cxnSpLocks/>
          </p:cNvCxnSpPr>
          <p:nvPr/>
        </p:nvCxnSpPr>
        <p:spPr>
          <a:xfrm flipH="1">
            <a:off x="2247617" y="1782507"/>
            <a:ext cx="42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C19BE-EE11-C509-4B6F-C3C08464C59D}"/>
              </a:ext>
            </a:extLst>
          </p:cNvPr>
          <p:cNvSpPr txBox="1"/>
          <p:nvPr/>
        </p:nvSpPr>
        <p:spPr>
          <a:xfrm>
            <a:off x="929498" y="3243804"/>
            <a:ext cx="1374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4128D8"/>
                </a:solidFill>
              </a:rPr>
              <a:t>데이터 정보 요약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B95A5B8-EE90-11D5-8232-FBF4B09B15DD}"/>
              </a:ext>
            </a:extLst>
          </p:cNvPr>
          <p:cNvCxnSpPr>
            <a:cxnSpLocks/>
          </p:cNvCxnSpPr>
          <p:nvPr/>
        </p:nvCxnSpPr>
        <p:spPr>
          <a:xfrm flipH="1">
            <a:off x="2243156" y="3363838"/>
            <a:ext cx="42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9A075C-658E-918F-1D6E-C4AA7336FE58}"/>
              </a:ext>
            </a:extLst>
          </p:cNvPr>
          <p:cNvCxnSpPr/>
          <p:nvPr/>
        </p:nvCxnSpPr>
        <p:spPr>
          <a:xfrm flipH="1" flipV="1">
            <a:off x="2555776" y="843558"/>
            <a:ext cx="476566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2D4BF9-119C-3D7F-F38A-F95801A9E5A4}"/>
              </a:ext>
            </a:extLst>
          </p:cNvPr>
          <p:cNvCxnSpPr>
            <a:cxnSpLocks/>
          </p:cNvCxnSpPr>
          <p:nvPr/>
        </p:nvCxnSpPr>
        <p:spPr>
          <a:xfrm flipH="1">
            <a:off x="1691680" y="843558"/>
            <a:ext cx="859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A63DC0-6876-EC82-46F9-F9E890188271}"/>
              </a:ext>
            </a:extLst>
          </p:cNvPr>
          <p:cNvSpPr txBox="1"/>
          <p:nvPr/>
        </p:nvSpPr>
        <p:spPr>
          <a:xfrm>
            <a:off x="219680" y="632155"/>
            <a:ext cx="155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4128D8"/>
                </a:solidFill>
              </a:rPr>
              <a:t>처음 사용자를 위한 사용자 매뉴얼 제공</a:t>
            </a:r>
            <a:endParaRPr lang="ko-KR" altLang="en-US" sz="1200" dirty="0">
              <a:solidFill>
                <a:srgbClr val="412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6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E04E01E-E567-DB8E-44CC-D335F2C8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60804"/>
            <a:ext cx="4380264" cy="289119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GUI Design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PyQt5</a:t>
            </a:r>
            <a:r>
              <a:rPr lang="ko-KR" altLang="en-US" dirty="0"/>
              <a:t> </a:t>
            </a:r>
            <a:r>
              <a:rPr lang="en-US" altLang="ko-KR" dirty="0"/>
              <a:t>designer – </a:t>
            </a:r>
            <a:r>
              <a:rPr lang="ko-KR" altLang="en-US" dirty="0"/>
              <a:t>분석 </a:t>
            </a:r>
            <a:r>
              <a:rPr lang="en-US" altLang="ko-KR" dirty="0"/>
              <a:t>1D </a:t>
            </a:r>
            <a:r>
              <a:rPr lang="ko-KR" altLang="en-US" dirty="0"/>
              <a:t>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45CEB5-34FB-932F-CF1B-E8D2CBA449E7}"/>
              </a:ext>
            </a:extLst>
          </p:cNvPr>
          <p:cNvCxnSpPr>
            <a:cxnSpLocks/>
          </p:cNvCxnSpPr>
          <p:nvPr/>
        </p:nvCxnSpPr>
        <p:spPr>
          <a:xfrm>
            <a:off x="2051720" y="2787774"/>
            <a:ext cx="18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E4A5359B-2F03-3D55-9B21-7FFE3C16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20583"/>
            <a:ext cx="1860630" cy="13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60C0C8-77E3-CBC3-21A3-10FFDF45D315}"/>
              </a:ext>
            </a:extLst>
          </p:cNvPr>
          <p:cNvSpPr txBox="1"/>
          <p:nvPr/>
        </p:nvSpPr>
        <p:spPr>
          <a:xfrm>
            <a:off x="0" y="4492584"/>
            <a:ext cx="2566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 유형 선택 </a:t>
            </a:r>
            <a:r>
              <a:rPr lang="en-US" altLang="ko-KR" sz="1200" dirty="0"/>
              <a:t>– Plot, Scatter, …</a:t>
            </a:r>
            <a:endParaRPr lang="ko-KR" altLang="en-US" sz="12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FCF7B5-F1BB-21C1-5293-FAC1F7197DBA}"/>
              </a:ext>
            </a:extLst>
          </p:cNvPr>
          <p:cNvGrpSpPr/>
          <p:nvPr/>
        </p:nvGrpSpPr>
        <p:grpSpPr>
          <a:xfrm>
            <a:off x="1115616" y="3867894"/>
            <a:ext cx="1800200" cy="504056"/>
            <a:chOff x="1115616" y="3867894"/>
            <a:chExt cx="1800200" cy="504056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46F9090-2B84-3211-0639-E5AB9288015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867894"/>
              <a:ext cx="1800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EEDDB86-3526-3E27-29F3-C1C5278455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86789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2D392E-0959-D0A0-0923-4D9E75DE9FB4}"/>
              </a:ext>
            </a:extLst>
          </p:cNvPr>
          <p:cNvSpPr txBox="1"/>
          <p:nvPr/>
        </p:nvSpPr>
        <p:spPr>
          <a:xfrm>
            <a:off x="4567436" y="4617077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</a:t>
            </a:r>
            <a:r>
              <a:rPr lang="ko-KR" altLang="en-US" sz="1200" dirty="0"/>
              <a:t> 선택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052FCE-909C-E682-8011-6C822169BBD9}"/>
              </a:ext>
            </a:extLst>
          </p:cNvPr>
          <p:cNvCxnSpPr/>
          <p:nvPr/>
        </p:nvCxnSpPr>
        <p:spPr>
          <a:xfrm>
            <a:off x="5076056" y="4011910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2AE98D-67A8-E5F9-FF41-3BD0A74245A2}"/>
              </a:ext>
            </a:extLst>
          </p:cNvPr>
          <p:cNvCxnSpPr/>
          <p:nvPr/>
        </p:nvCxnSpPr>
        <p:spPr>
          <a:xfrm>
            <a:off x="6516216" y="3867894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44F869-1407-AC74-1DE5-72C90D340565}"/>
              </a:ext>
            </a:extLst>
          </p:cNvPr>
          <p:cNvSpPr txBox="1"/>
          <p:nvPr/>
        </p:nvSpPr>
        <p:spPr>
          <a:xfrm>
            <a:off x="7020272" y="3622253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Graph </a:t>
            </a:r>
            <a:r>
              <a:rPr lang="ko-KR" altLang="en-US" sz="1200" dirty="0"/>
              <a:t>이미지 저장</a:t>
            </a:r>
            <a:endParaRPr lang="en-US" altLang="ko-KR" sz="1200" dirty="0"/>
          </a:p>
          <a:p>
            <a:r>
              <a:rPr lang="en-US" altLang="ko-KR" sz="1200" dirty="0"/>
              <a:t> - .jpg, .</a:t>
            </a:r>
            <a:r>
              <a:rPr lang="en-US" altLang="ko-KR" sz="1200" dirty="0" err="1"/>
              <a:t>png</a:t>
            </a:r>
            <a:r>
              <a:rPr lang="en-US" altLang="ko-KR" sz="1200" dirty="0"/>
              <a:t>, 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130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BF7C3E-B760-1591-2634-8E15FEE2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76" y="1346825"/>
            <a:ext cx="4733157" cy="309902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GUI Design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PyQt5</a:t>
            </a:r>
            <a:r>
              <a:rPr lang="ko-KR" altLang="en-US" dirty="0"/>
              <a:t> </a:t>
            </a:r>
            <a:r>
              <a:rPr lang="en-US" altLang="ko-KR" dirty="0"/>
              <a:t>designer – </a:t>
            </a:r>
            <a:r>
              <a:rPr lang="ko-KR" altLang="en-US" dirty="0"/>
              <a:t>분석 </a:t>
            </a:r>
            <a:r>
              <a:rPr lang="en-US" altLang="ko-KR" dirty="0"/>
              <a:t>2D </a:t>
            </a:r>
            <a:r>
              <a:rPr lang="ko-KR" altLang="en-US" dirty="0"/>
              <a:t>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45CEB5-34FB-932F-CF1B-E8D2CBA449E7}"/>
              </a:ext>
            </a:extLst>
          </p:cNvPr>
          <p:cNvCxnSpPr>
            <a:cxnSpLocks/>
          </p:cNvCxnSpPr>
          <p:nvPr/>
        </p:nvCxnSpPr>
        <p:spPr>
          <a:xfrm>
            <a:off x="2051720" y="2787774"/>
            <a:ext cx="1584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60C0C8-77E3-CBC3-21A3-10FFDF45D315}"/>
              </a:ext>
            </a:extLst>
          </p:cNvPr>
          <p:cNvSpPr txBox="1"/>
          <p:nvPr/>
        </p:nvSpPr>
        <p:spPr>
          <a:xfrm>
            <a:off x="0" y="4492584"/>
            <a:ext cx="3672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 유형 선택 </a:t>
            </a:r>
            <a:r>
              <a:rPr lang="en-US" altLang="ko-KR" sz="1200" dirty="0"/>
              <a:t>– Correlation, Scatter, Boxplot, …</a:t>
            </a:r>
            <a:endParaRPr lang="ko-KR" altLang="en-US" sz="12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FCF7B5-F1BB-21C1-5293-FAC1F7197DBA}"/>
              </a:ext>
            </a:extLst>
          </p:cNvPr>
          <p:cNvGrpSpPr/>
          <p:nvPr/>
        </p:nvGrpSpPr>
        <p:grpSpPr>
          <a:xfrm>
            <a:off x="1115616" y="3867894"/>
            <a:ext cx="1296142" cy="504056"/>
            <a:chOff x="1115616" y="3867894"/>
            <a:chExt cx="1800200" cy="504056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46F9090-2B84-3211-0639-E5AB9288015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867894"/>
              <a:ext cx="1800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EEDDB86-3526-3E27-29F3-C1C5278455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86789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2D392E-0959-D0A0-0923-4D9E75DE9FB4}"/>
              </a:ext>
            </a:extLst>
          </p:cNvPr>
          <p:cNvSpPr txBox="1"/>
          <p:nvPr/>
        </p:nvSpPr>
        <p:spPr>
          <a:xfrm>
            <a:off x="3862129" y="4666598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Feature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가지 각각 선택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2AE98D-67A8-E5F9-FF41-3BD0A74245A2}"/>
              </a:ext>
            </a:extLst>
          </p:cNvPr>
          <p:cNvCxnSpPr/>
          <p:nvPr/>
        </p:nvCxnSpPr>
        <p:spPr>
          <a:xfrm>
            <a:off x="6804248" y="3867894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44F869-1407-AC74-1DE5-72C90D340565}"/>
              </a:ext>
            </a:extLst>
          </p:cNvPr>
          <p:cNvSpPr txBox="1"/>
          <p:nvPr/>
        </p:nvSpPr>
        <p:spPr>
          <a:xfrm>
            <a:off x="7308304" y="365187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Graph </a:t>
            </a:r>
            <a:r>
              <a:rPr lang="ko-KR" altLang="en-US" sz="1200" dirty="0"/>
              <a:t>이미지 저장</a:t>
            </a:r>
            <a:endParaRPr lang="en-US" altLang="ko-KR" sz="1200" dirty="0"/>
          </a:p>
          <a:p>
            <a:r>
              <a:rPr lang="en-US" altLang="ko-KR" sz="1200" dirty="0"/>
              <a:t> - .jpg, .</a:t>
            </a:r>
            <a:r>
              <a:rPr lang="en-US" altLang="ko-KR" sz="1200" dirty="0" err="1"/>
              <a:t>png</a:t>
            </a:r>
            <a:r>
              <a:rPr lang="en-US" altLang="ko-KR" sz="1200" dirty="0"/>
              <a:t>, …</a:t>
            </a:r>
            <a:endParaRPr lang="ko-KR" altLang="en-US" sz="1200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DAAB885-707E-0305-8B22-12B5D4FB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44930"/>
            <a:ext cx="1736148" cy="12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622F80-4E86-472D-5EC8-B71B86D63357}"/>
              </a:ext>
            </a:extLst>
          </p:cNvPr>
          <p:cNvCxnSpPr>
            <a:cxnSpLocks/>
          </p:cNvCxnSpPr>
          <p:nvPr/>
        </p:nvCxnSpPr>
        <p:spPr>
          <a:xfrm>
            <a:off x="5632151" y="2787774"/>
            <a:ext cx="1584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473442B7-16EC-403D-1669-8ADCD1FB5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26" y="2220142"/>
            <a:ext cx="1694162" cy="11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56CFB3-9DD8-8014-114C-AA17AA98BE95}"/>
              </a:ext>
            </a:extLst>
          </p:cNvPr>
          <p:cNvGrpSpPr/>
          <p:nvPr/>
        </p:nvGrpSpPr>
        <p:grpSpPr>
          <a:xfrm>
            <a:off x="4644008" y="3939902"/>
            <a:ext cx="288032" cy="648072"/>
            <a:chOff x="4644008" y="3939902"/>
            <a:chExt cx="288032" cy="64807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8052FCE-909C-E682-8011-6C822169BBD9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24" y="4155926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313D7B1-B88F-B651-2D5B-02D083CAA4DD}"/>
                </a:ext>
              </a:extLst>
            </p:cNvPr>
            <p:cNvGrpSpPr/>
            <p:nvPr/>
          </p:nvGrpSpPr>
          <p:grpSpPr>
            <a:xfrm>
              <a:off x="4644008" y="3939902"/>
              <a:ext cx="288032" cy="226587"/>
              <a:chOff x="4644008" y="3939902"/>
              <a:chExt cx="288032" cy="22658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D6F35DB-1890-2E21-B968-01151297E026}"/>
                  </a:ext>
                </a:extLst>
              </p:cNvPr>
              <p:cNvCxnSpPr/>
              <p:nvPr/>
            </p:nvCxnSpPr>
            <p:spPr>
              <a:xfrm>
                <a:off x="4644008" y="393990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7433E28-29A1-CBAF-7A1A-AE5F43ED1572}"/>
                  </a:ext>
                </a:extLst>
              </p:cNvPr>
              <p:cNvCxnSpPr/>
              <p:nvPr/>
            </p:nvCxnSpPr>
            <p:spPr>
              <a:xfrm>
                <a:off x="4932040" y="3950465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99E3828-1B73-FB8A-6843-FC3D7E710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4008" y="4155926"/>
                <a:ext cx="2880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613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GUI Design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PyQt5</a:t>
            </a:r>
            <a:r>
              <a:rPr lang="ko-KR" altLang="en-US" dirty="0"/>
              <a:t> </a:t>
            </a:r>
            <a:r>
              <a:rPr lang="en-US" altLang="ko-KR" dirty="0"/>
              <a:t>designer – </a:t>
            </a:r>
            <a:r>
              <a:rPr lang="ko-KR" altLang="en-US" dirty="0"/>
              <a:t>학습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EE8FB-CF46-82C7-A864-C4D0F2C2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76" y="1244125"/>
            <a:ext cx="4026848" cy="324035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D24E02-4C24-B640-F7BC-7142D1EEF779}"/>
              </a:ext>
            </a:extLst>
          </p:cNvPr>
          <p:cNvCxnSpPr/>
          <p:nvPr/>
        </p:nvCxnSpPr>
        <p:spPr>
          <a:xfrm>
            <a:off x="2411760" y="1923678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4AF592-5C7A-3142-F8F6-8B14DC9C5262}"/>
              </a:ext>
            </a:extLst>
          </p:cNvPr>
          <p:cNvSpPr txBox="1"/>
          <p:nvPr/>
        </p:nvSpPr>
        <p:spPr>
          <a:xfrm>
            <a:off x="250591" y="1785178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학습된 데이터 파일 불러오기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6A9E7-ACE2-7C18-B9AE-0394A2F2CAFF}"/>
              </a:ext>
            </a:extLst>
          </p:cNvPr>
          <p:cNvSpPr txBox="1"/>
          <p:nvPr/>
        </p:nvSpPr>
        <p:spPr>
          <a:xfrm>
            <a:off x="601649" y="2200676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테스트할 파일 불러오기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B17B7A3-2D69-40DD-7EB8-C72EC56FF72B}"/>
              </a:ext>
            </a:extLst>
          </p:cNvPr>
          <p:cNvCxnSpPr/>
          <p:nvPr/>
        </p:nvCxnSpPr>
        <p:spPr>
          <a:xfrm>
            <a:off x="2411760" y="2339176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B15823D-62C5-A673-8D9F-F10904EC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6" y="3075806"/>
            <a:ext cx="2052228" cy="111179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156144-5228-C8BA-E0F5-68BD56C0454E}"/>
              </a:ext>
            </a:extLst>
          </p:cNvPr>
          <p:cNvCxnSpPr/>
          <p:nvPr/>
        </p:nvCxnSpPr>
        <p:spPr>
          <a:xfrm>
            <a:off x="2357289" y="3610451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165F9F-B133-2D97-3594-EF7A8A2C7836}"/>
              </a:ext>
            </a:extLst>
          </p:cNvPr>
          <p:cNvSpPr txBox="1"/>
          <p:nvPr/>
        </p:nvSpPr>
        <p:spPr>
          <a:xfrm>
            <a:off x="6732240" y="3381335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128D8"/>
                </a:solidFill>
              </a:rPr>
              <a:t>예측한 결과 데이터 출력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6ACC215-4310-4EB9-FB91-5CA680990316}"/>
              </a:ext>
            </a:extLst>
          </p:cNvPr>
          <p:cNvCxnSpPr/>
          <p:nvPr/>
        </p:nvCxnSpPr>
        <p:spPr>
          <a:xfrm>
            <a:off x="6228184" y="3519834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663EECA-97BF-8EAB-5255-15B42266B511}"/>
              </a:ext>
            </a:extLst>
          </p:cNvPr>
          <p:cNvGrpSpPr/>
          <p:nvPr/>
        </p:nvGrpSpPr>
        <p:grpSpPr>
          <a:xfrm>
            <a:off x="5292080" y="4227934"/>
            <a:ext cx="1440160" cy="432048"/>
            <a:chOff x="5292080" y="4227934"/>
            <a:chExt cx="1440160" cy="432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252A2A8-2664-47DC-7DE8-13149211545A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80" y="4227934"/>
              <a:ext cx="432048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C07D058-E570-4B1E-334E-2A879DE14E66}"/>
                </a:ext>
              </a:extLst>
            </p:cNvPr>
            <p:cNvCxnSpPr>
              <a:cxnSpLocks/>
            </p:cNvCxnSpPr>
            <p:nvPr/>
          </p:nvCxnSpPr>
          <p:spPr>
            <a:xfrm>
              <a:off x="5724128" y="4659982"/>
              <a:ext cx="10081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F7E5F75-84D0-8287-872B-16D12A50BC79}"/>
              </a:ext>
            </a:extLst>
          </p:cNvPr>
          <p:cNvSpPr txBox="1"/>
          <p:nvPr/>
        </p:nvSpPr>
        <p:spPr>
          <a:xfrm>
            <a:off x="6732240" y="4521482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128D8"/>
                </a:solidFill>
              </a:rPr>
              <a:t>결과 데이터 엑셀파일로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319215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향후 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7D8207-644B-BEE8-4478-FC370C6DC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9702"/>
            <a:ext cx="1718015" cy="171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BC17F-179C-F00E-E41E-19A227347720}"/>
              </a:ext>
            </a:extLst>
          </p:cNvPr>
          <p:cNvSpPr txBox="1"/>
          <p:nvPr/>
        </p:nvSpPr>
        <p:spPr>
          <a:xfrm>
            <a:off x="2411760" y="1449278"/>
            <a:ext cx="6336704" cy="300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데이터베이스 내의 데이터 </a:t>
            </a:r>
            <a:r>
              <a:rPr lang="en-US" altLang="ko-KR" sz="1600" dirty="0"/>
              <a:t>Load </a:t>
            </a:r>
            <a:r>
              <a:rPr lang="ko-KR" altLang="en-US" sz="1600" dirty="0"/>
              <a:t>및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방법 고안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GUI </a:t>
            </a:r>
            <a:r>
              <a:rPr lang="ko-KR" altLang="en-US" sz="1600" dirty="0"/>
              <a:t>내에 이벤트 처리 부분 연동</a:t>
            </a:r>
            <a:r>
              <a:rPr lang="en-US" altLang="ko-KR" sz="1600" dirty="0"/>
              <a:t>(</a:t>
            </a:r>
            <a:r>
              <a:rPr lang="ko-KR" altLang="en-US" sz="1600" dirty="0"/>
              <a:t>버튼</a:t>
            </a:r>
            <a:r>
              <a:rPr lang="en-US" altLang="ko-KR" sz="1600" dirty="0"/>
              <a:t>, </a:t>
            </a:r>
            <a:r>
              <a:rPr lang="ko-KR" altLang="en-US" sz="1600" dirty="0"/>
              <a:t>메뉴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콤보박스</a:t>
            </a:r>
            <a:r>
              <a:rPr lang="en-US" altLang="ko-KR" sz="1600" dirty="0"/>
              <a:t>) / </a:t>
            </a:r>
            <a:r>
              <a:rPr lang="ko-KR" altLang="en-US" sz="1600" dirty="0"/>
              <a:t>그래프 및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테이블 출력 방법 고안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파일 입출력</a:t>
            </a:r>
            <a:r>
              <a:rPr lang="en-US" altLang="ko-KR" sz="1600" dirty="0"/>
              <a:t>(Excel, API)</a:t>
            </a:r>
            <a:r>
              <a:rPr lang="ko-KR" altLang="en-US" sz="1600" dirty="0"/>
              <a:t> 및 예외사항 처리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양</a:t>
            </a:r>
            <a:r>
              <a:rPr lang="en-US" altLang="ko-KR" sz="1600" dirty="0"/>
              <a:t>/</a:t>
            </a:r>
            <a:r>
              <a:rPr lang="ko-KR" altLang="en-US" sz="1600" dirty="0"/>
              <a:t>불 판정의 불균형 데이터 처리 방법과 효과적인 개선 방안 연구</a:t>
            </a:r>
          </a:p>
        </p:txBody>
      </p:sp>
    </p:spTree>
    <p:extLst>
      <p:ext uri="{BB962C8B-B14F-4D97-AF65-F5344CB8AC3E}">
        <p14:creationId xmlns:p14="http://schemas.microsoft.com/office/powerpoint/2010/main" val="37701828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272</Words>
  <Application>Microsoft Office PowerPoint</Application>
  <PresentationFormat>화면 슬라이드 쇼(16:9)</PresentationFormat>
  <Paragraphs>65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Roboto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정민수</cp:lastModifiedBy>
  <cp:revision>288</cp:revision>
  <dcterms:created xsi:type="dcterms:W3CDTF">2016-12-05T23:26:54Z</dcterms:created>
  <dcterms:modified xsi:type="dcterms:W3CDTF">2022-08-03T14:58:39Z</dcterms:modified>
</cp:coreProperties>
</file>