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7" r:id="rId4"/>
    <p:sldId id="263" r:id="rId5"/>
    <p:sldId id="273" r:id="rId6"/>
    <p:sldId id="272" r:id="rId7"/>
    <p:sldId id="264" r:id="rId8"/>
    <p:sldId id="274" r:id="rId9"/>
    <p:sldId id="275" r:id="rId10"/>
    <p:sldId id="276" r:id="rId11"/>
    <p:sldId id="277" r:id="rId12"/>
    <p:sldId id="279" r:id="rId13"/>
    <p:sldId id="278" r:id="rId14"/>
    <p:sldId id="265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F7A"/>
    <a:srgbClr val="633A52"/>
    <a:srgbClr val="B0A1BA"/>
    <a:srgbClr val="7D506B"/>
    <a:srgbClr val="E2DDE7"/>
    <a:srgbClr val="764663"/>
    <a:srgbClr val="332B50"/>
    <a:srgbClr val="EDE9EF"/>
    <a:srgbClr val="31294E"/>
    <a:srgbClr val="F3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DEC2-88DF-4107-9A74-809CD53D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1B5AF-DE57-4477-AAF2-FE8FAA3C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8B948-6B22-4030-A0FA-69832AD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C4C77-8FDF-461B-9D63-FAF4642D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2278B-8F06-4927-B0BE-D36CC550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16DEB-85B9-489A-8B19-3E88F96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2206C-5E08-4ACA-B49F-9FE20915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740D8-4590-49FE-918B-297B49ED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9CC13-3F67-4228-8D38-2F1D4886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C91B-BA47-4659-B56F-25C2EA65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3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58F34-AF36-42B4-B552-C98378F28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F89D1-B460-41F9-8121-F296C290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49C9B-F837-49BE-BAE9-576F7451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EF876-A315-491A-B776-224BBABD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4DE3-CF00-4FFC-AD24-153DC6C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1953-C72A-4073-A122-58768174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5CD08-B058-4F34-940F-A171602D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22FDF-9CD9-4F22-8327-8D89AFD0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25E98-4B31-4BE1-B0D9-006CE132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8819C-255A-45CC-AFD6-678157C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6137-23AD-4413-B8FD-B6A57C7D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E7D0-123D-4D50-A442-253AA7F3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EEF5A-A1FC-4BF6-87A5-B89C037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B9412-CBB6-44BD-8098-199AD9F1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4BF2-3743-4A18-993D-0D2548ED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6352-80BC-4C3E-B1C4-F256317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3CED7-3F46-4067-8595-ECB294CB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5DEC9-9A97-4A0E-BFE5-5142D6894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10345-A22A-4212-B315-4CEDCC3F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E1ED9-076E-456D-A4D4-F8C6B96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DF3FB-6E1C-4825-BBB7-B7AC3B94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C366F-F71B-47A3-9744-8EADEF18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5BE23-A626-40FA-8FA1-8292D9CD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0F023-DBB8-4FE2-91AE-28B69F44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2DAAFC-1EE9-4CA9-BA79-00A1CF0EF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6F5373-F840-497D-8498-973E6FD5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F504E6-AA04-4B7B-B4AE-E1AAC84B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576724-3F00-45BF-821F-ADCCA93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741ED-9EA1-46BC-94F7-89FE6193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30979-2141-4824-8A7B-C23ED476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F5D6C6-60A6-4C43-824A-36C225B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780BD7-1173-44E7-BC10-9A6DADB4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97BC8F-9E25-4989-9E9B-2F66142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7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05ACF5-ACC6-4A7E-BB55-45571282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43722-1048-4FC5-8F3C-99A09559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8EBFA-8521-4B07-AE4B-FCA8D16D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2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FA811-E1DA-4AC0-AA0B-E4C77EEF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3D66-67C6-41F0-8948-0A5795AC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E31A1-7FF2-480A-9B2C-A9C2941D5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AFA51-F692-4C51-A112-BBD6FEBD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91561-5D47-465B-8D01-53CA6887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7484E-F8F0-465A-B011-1FDE417E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0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FD664-FF36-4858-B010-F64FE21E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B6A90-326C-419E-9E78-14E45FE0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1252AB-076F-4A33-A02F-A9111216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F2D92-0149-4218-8F1F-6992E23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BEC5B-9818-4CF8-BF34-94902149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D9F19-3B27-47E8-8BEF-05E731FC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B96642-7027-4054-9BDC-96DA5F9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1FCD2-8EC3-4B39-9B69-79437B5C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1CD1-E0DC-46AD-A55B-BCA0A546C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4B45-69C6-4339-A829-B2CBCEC6F386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93EEB-5983-4E74-BD06-B4C56658E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C92D2-9DC7-4895-A0CE-D2C2E7376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7ACED0-E9F7-4AAF-861F-9F0407088E6F}"/>
              </a:ext>
            </a:extLst>
          </p:cNvPr>
          <p:cNvSpPr txBox="1"/>
          <p:nvPr/>
        </p:nvSpPr>
        <p:spPr>
          <a:xfrm rot="21281685">
            <a:off x="2372067" y="748596"/>
            <a:ext cx="649388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1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C0A0A"/>
                    </a:gs>
                    <a:gs pos="37000">
                      <a:srgbClr val="C51412"/>
                    </a:gs>
                    <a:gs pos="75000">
                      <a:srgbClr val="C51412"/>
                    </a:gs>
                    <a:gs pos="100000">
                      <a:srgbClr val="6C0A0A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  <a:uLnTx/>
                <a:uFillTx/>
                <a:latin typeface="Sandoll 격동고딕" panose="020B0600000101010101" pitchFamily="34" charset="-127"/>
                <a:ea typeface="Sandoll 격동고딕" panose="020B0600000101010101" pitchFamily="34" charset="-127"/>
                <a:cs typeface="+mn-cs"/>
              </a:rPr>
              <a:t>DB </a:t>
            </a:r>
            <a:r>
              <a:rPr kumimoji="0" lang="ko-KR" altLang="en-US" sz="7200" b="0" i="1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C0A0A"/>
                    </a:gs>
                    <a:gs pos="37000">
                      <a:srgbClr val="C51412"/>
                    </a:gs>
                    <a:gs pos="75000">
                      <a:srgbClr val="C51412"/>
                    </a:gs>
                    <a:gs pos="100000">
                      <a:srgbClr val="6C0A0A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  <a:uLnTx/>
                <a:uFillTx/>
                <a:latin typeface="Sandoll 격동고딕" panose="020B0600000101010101" pitchFamily="34" charset="-127"/>
                <a:ea typeface="Sandoll 격동고딕" panose="020B0600000101010101" pitchFamily="34" charset="-127"/>
                <a:cs typeface="+mn-cs"/>
              </a:rPr>
              <a:t>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633BF-B71A-4F37-9B73-9A8CF8D44AE7}"/>
              </a:ext>
            </a:extLst>
          </p:cNvPr>
          <p:cNvSpPr txBox="1"/>
          <p:nvPr/>
        </p:nvSpPr>
        <p:spPr>
          <a:xfrm rot="20727347">
            <a:off x="5076828" y="2159016"/>
            <a:ext cx="528466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A18B07"/>
                    </a:gs>
                    <a:gs pos="43000">
                      <a:srgbClr val="F3D00B"/>
                    </a:gs>
                    <a:gs pos="73000">
                      <a:srgbClr val="F3D00B"/>
                    </a:gs>
                    <a:gs pos="100000">
                      <a:srgbClr val="A18B07"/>
                    </a:gs>
                  </a:gsLst>
                  <a:lin ang="5400000" scaled="1"/>
                </a:gradFill>
                <a:effectLst/>
                <a:uLnTx/>
                <a:uFillTx/>
                <a:latin typeface="Sandoll 격동고딕" panose="020B0600000101010101" pitchFamily="34" charset="-127"/>
                <a:ea typeface="Sandoll 격동고딕" panose="020B0600000101010101" pitchFamily="34" charset="-127"/>
                <a:cs typeface="+mn-cs"/>
              </a:rPr>
              <a:t>영화예매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A97E3434-6182-41AE-9A0C-02D55E37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2071">
            <a:off x="2288275" y="2430285"/>
            <a:ext cx="3130636" cy="2216068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EA74DB5E-EC30-4A0A-8CA9-947EFDFA3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021" y="5353235"/>
            <a:ext cx="2976979" cy="15047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F91D3D-D336-4A9A-92E6-19B1D206DFB4}"/>
              </a:ext>
            </a:extLst>
          </p:cNvPr>
          <p:cNvSpPr txBox="1"/>
          <p:nvPr/>
        </p:nvSpPr>
        <p:spPr>
          <a:xfrm>
            <a:off x="93552" y="5561950"/>
            <a:ext cx="3989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의료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it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공학과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20165409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손민철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과목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데이터베이스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지도교수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오동익교수님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5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388455" y="410379"/>
            <a:ext cx="2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방법 및 활용 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9AA4-38E7-497D-91DA-6785A5ED6A31}"/>
              </a:ext>
            </a:extLst>
          </p:cNvPr>
          <p:cNvSpPr txBox="1"/>
          <p:nvPr/>
        </p:nvSpPr>
        <p:spPr>
          <a:xfrm>
            <a:off x="262588" y="1268503"/>
            <a:ext cx="4785066" cy="480131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가까운 영화관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좌석 선택 기능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 예매한 좌석은 선택 못하게 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F418C-7216-4DBF-9184-DD1F95D74EBF}"/>
              </a:ext>
            </a:extLst>
          </p:cNvPr>
          <p:cNvSpPr txBox="1"/>
          <p:nvPr/>
        </p:nvSpPr>
        <p:spPr>
          <a:xfrm>
            <a:off x="6755800" y="1252471"/>
            <a:ext cx="4731904" cy="4801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7-7.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로그인한 사람의 주소를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person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테이블에서 가져옴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 주소를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cgv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cgv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주소 칼럼과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매칭시켜줌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LIKE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문을 사용하여 근처 영화관을 추천해줌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8-8.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칸의 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버튼을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GridLayout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통해 만듦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인원 수를 입력 받는데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버튼을 선택할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max_select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값이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씩 증가함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만약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max_select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입력받은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인원 수 보다 크면 에러 메시지가 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9-9.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예매 완료를 하면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already_reserv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테이블에 예매한 사람과 예매한 좌석 정보가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들어감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좌석 선택 버튼을 띄울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already_reserv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이미 예매된 좌석 번호를 가져와서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 번호의 버튼은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enabled(false)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D9AAA1-92E6-4745-822A-997B549FF148}"/>
              </a:ext>
            </a:extLst>
          </p:cNvPr>
          <p:cNvSpPr/>
          <p:nvPr/>
        </p:nvSpPr>
        <p:spPr>
          <a:xfrm>
            <a:off x="5228947" y="2838637"/>
            <a:ext cx="1331650" cy="8988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9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388455" y="410379"/>
            <a:ext cx="2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방법 및 활용 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9AA4-38E7-497D-91DA-6785A5ED6A31}"/>
              </a:ext>
            </a:extLst>
          </p:cNvPr>
          <p:cNvSpPr txBox="1"/>
          <p:nvPr/>
        </p:nvSpPr>
        <p:spPr>
          <a:xfrm>
            <a:off x="262588" y="1268503"/>
            <a:ext cx="4785066" cy="535531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 admin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각각의 관리자의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입력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cgv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나의 예매내역은 출력과 미리보기 가능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회원정보는 관리자만 볼 수 있음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관리자의 정보는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손민철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 볼 수 있음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찾기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나의 예매정보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F418C-7216-4DBF-9184-DD1F95D74EBF}"/>
              </a:ext>
            </a:extLst>
          </p:cNvPr>
          <p:cNvSpPr txBox="1"/>
          <p:nvPr/>
        </p:nvSpPr>
        <p:spPr>
          <a:xfrm>
            <a:off x="6755800" y="1252471"/>
            <a:ext cx="4731904" cy="5632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10-10.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수업시간에 배운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셀프조인을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이용하여 같은 테이블에 있는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admin_id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통해 그 정보를 가져옴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11-11.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교수님께서 제공하신 샘플소스에서 필요한 기능만 출력과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미리보기 가능케 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13-13.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프로그램에서 특정한 정보를 요구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 정보를 통해 데이터 베이스에 저장된 아이디와 비밀번호를 찾아서 알려줌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14-14.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로그인한 사람의 정보로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reservation_info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already_reserv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예매 정보를 가져와서 출력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D9AAA1-92E6-4745-822A-997B549FF148}"/>
              </a:ext>
            </a:extLst>
          </p:cNvPr>
          <p:cNvSpPr/>
          <p:nvPr/>
        </p:nvSpPr>
        <p:spPr>
          <a:xfrm>
            <a:off x="5228947" y="2838637"/>
            <a:ext cx="1331650" cy="8988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7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388455" y="410379"/>
            <a:ext cx="2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방법 및 활용 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9AA4-38E7-497D-91DA-6785A5ED6A31}"/>
              </a:ext>
            </a:extLst>
          </p:cNvPr>
          <p:cNvSpPr txBox="1"/>
          <p:nvPr/>
        </p:nvSpPr>
        <p:spPr>
          <a:xfrm>
            <a:off x="262588" y="1268503"/>
            <a:ext cx="4785066" cy="480131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15.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개봉예정영화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F418C-7216-4DBF-9184-DD1F95D74EBF}"/>
              </a:ext>
            </a:extLst>
          </p:cNvPr>
          <p:cNvSpPr txBox="1"/>
          <p:nvPr/>
        </p:nvSpPr>
        <p:spPr>
          <a:xfrm>
            <a:off x="6755800" y="1252471"/>
            <a:ext cx="4731904" cy="4801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15-15.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movie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들어가 있는 영화는 모두 개봉한 영화라는 가정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새로 추가하는 영화는 아직 개봉하지 않은 개봉예정영화라는 가정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만약 관리자 계정으로 새로운 영화와 개봉일을 추가하면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mysql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저장되며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자바에서는 </a:t>
            </a:r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통해 현재 날짜를 저장하고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mysql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movie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테이블에서의 영화 중 개봉일이 현재 날짜 이후인 영화만 가져와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Jlist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담아 출력함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compareTo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메소드 사용해 날짜 비교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예매율을 가져올 때도 현재날짜보다 개봉일이 이전인 영화의 예매율만 가져옴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이후의 영화는 개봉을 아직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안했으므로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예매율이 없음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D9AAA1-92E6-4745-822A-997B549FF148}"/>
              </a:ext>
            </a:extLst>
          </p:cNvPr>
          <p:cNvSpPr/>
          <p:nvPr/>
        </p:nvSpPr>
        <p:spPr>
          <a:xfrm>
            <a:off x="5228947" y="2838637"/>
            <a:ext cx="1331650" cy="8988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EEBB882-DD94-412C-A1AD-55F46DF88A76}"/>
              </a:ext>
            </a:extLst>
          </p:cNvPr>
          <p:cNvSpPr/>
          <p:nvPr/>
        </p:nvSpPr>
        <p:spPr>
          <a:xfrm rot="11157230">
            <a:off x="913505" y="-1533246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C6A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2D57D-7598-4DCC-A74F-C136FB0D9E00}"/>
              </a:ext>
            </a:extLst>
          </p:cNvPr>
          <p:cNvGrpSpPr/>
          <p:nvPr/>
        </p:nvGrpSpPr>
        <p:grpSpPr>
          <a:xfrm>
            <a:off x="2349623" y="1770373"/>
            <a:ext cx="1374308" cy="1374308"/>
            <a:chOff x="1762361" y="1598922"/>
            <a:chExt cx="1374308" cy="13743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E09673-5C87-4450-8139-73F818B1B181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FBE45BD6-5E29-4FAA-A06A-8C949171097D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solidFill>
                <a:srgbClr val="C6A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768ADB3-E2EF-4369-A4F4-CF1E27B63F8C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35FC-1343-4378-9CEA-75341185D6F7}"/>
                </a:ext>
              </a:extLst>
            </p:cNvPr>
            <p:cNvSpPr txBox="1"/>
            <p:nvPr/>
          </p:nvSpPr>
          <p:spPr>
            <a:xfrm rot="20700000">
              <a:off x="2176362" y="2006458"/>
              <a:ext cx="58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C6AF7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4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46E5A-4FDA-4B0D-97CA-3A802CA65BD3}"/>
              </a:ext>
            </a:extLst>
          </p:cNvPr>
          <p:cNvSpPr txBox="1"/>
          <p:nvPr/>
        </p:nvSpPr>
        <p:spPr>
          <a:xfrm>
            <a:off x="3878366" y="2114241"/>
            <a:ext cx="5478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후기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EBCAB-A3CD-471C-B6E5-D50BEF3EC510}"/>
              </a:ext>
            </a:extLst>
          </p:cNvPr>
          <p:cNvSpPr txBox="1"/>
          <p:nvPr/>
        </p:nvSpPr>
        <p:spPr>
          <a:xfrm>
            <a:off x="4471665" y="3104987"/>
            <a:ext cx="429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45064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후기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701897" y="410379"/>
            <a:ext cx="16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느낀 점</a:t>
            </a:r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5A0382E2-983F-407D-BD27-119F7C54741D}"/>
              </a:ext>
            </a:extLst>
          </p:cNvPr>
          <p:cNvSpPr/>
          <p:nvPr/>
        </p:nvSpPr>
        <p:spPr>
          <a:xfrm>
            <a:off x="1897416" y="1635741"/>
            <a:ext cx="233465" cy="233465"/>
          </a:xfrm>
          <a:prstGeom prst="star5">
            <a:avLst>
              <a:gd name="adj" fmla="val 32466"/>
              <a:gd name="hf" fmla="val 105146"/>
              <a:gd name="vf" fmla="val 110557"/>
            </a:avLst>
          </a:prstGeom>
          <a:noFill/>
          <a:ln w="57150">
            <a:solidFill>
              <a:srgbClr val="7D5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4101A2-3627-44F3-82FF-C75629162AD1}"/>
              </a:ext>
            </a:extLst>
          </p:cNvPr>
          <p:cNvSpPr txBox="1"/>
          <p:nvPr/>
        </p:nvSpPr>
        <p:spPr>
          <a:xfrm>
            <a:off x="1897416" y="1883990"/>
            <a:ext cx="288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D506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느낀 점</a:t>
            </a:r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449B23E3-C5A0-4076-9024-CD6BBB8245B4}"/>
              </a:ext>
            </a:extLst>
          </p:cNvPr>
          <p:cNvSpPr/>
          <p:nvPr/>
        </p:nvSpPr>
        <p:spPr>
          <a:xfrm>
            <a:off x="1897416" y="2468514"/>
            <a:ext cx="1219717" cy="1219717"/>
          </a:xfrm>
          <a:prstGeom prst="diamond">
            <a:avLst/>
          </a:prstGeom>
          <a:solidFill>
            <a:srgbClr val="63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D6AD2C-6A1B-431E-99A6-30D0EB1B8B45}"/>
              </a:ext>
            </a:extLst>
          </p:cNvPr>
          <p:cNvSpPr txBox="1"/>
          <p:nvPr/>
        </p:nvSpPr>
        <p:spPr>
          <a:xfrm>
            <a:off x="3407346" y="2678522"/>
            <a:ext cx="6313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</a:t>
            </a:r>
            <a:r>
              <a:rPr lang="ko-KR" altLang="en-US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대해 배우면 배울 수록 추가하고 싶고</a:t>
            </a:r>
            <a:r>
              <a:rPr lang="en-US" altLang="ko-KR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활용가능한 것들이 계속해서 떠올랐고</a:t>
            </a:r>
            <a:r>
              <a:rPr lang="en-US" altLang="ko-KR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시간이 더 있었다면 좀 더 완성도 있는 프로그램을 만들 수 있었을 것 같다</a:t>
            </a:r>
            <a:r>
              <a:rPr lang="en-US" altLang="ko-KR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</p:txBody>
      </p:sp>
      <p:grpSp>
        <p:nvGrpSpPr>
          <p:cNvPr id="52" name="Group 20">
            <a:extLst>
              <a:ext uri="{FF2B5EF4-FFF2-40B4-BE49-F238E27FC236}">
                <a16:creationId xmlns:a16="http://schemas.microsoft.com/office/drawing/2014/main" id="{7C4E29D2-9B09-4723-A152-6747E37FB8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4841" y="2853665"/>
            <a:ext cx="544865" cy="441696"/>
            <a:chOff x="2999" y="2102"/>
            <a:chExt cx="338" cy="274"/>
          </a:xfrm>
          <a:solidFill>
            <a:schemeClr val="bg1"/>
          </a:solidFill>
        </p:grpSpPr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7991C1F-7C3E-42C7-962B-D34C9F169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" y="2102"/>
              <a:ext cx="156" cy="274"/>
            </a:xfrm>
            <a:custGeom>
              <a:avLst/>
              <a:gdLst>
                <a:gd name="T0" fmla="*/ 885 w 1552"/>
                <a:gd name="T1" fmla="*/ 1478 h 2738"/>
                <a:gd name="T2" fmla="*/ 885 w 1552"/>
                <a:gd name="T3" fmla="*/ 1838 h 2738"/>
                <a:gd name="T4" fmla="*/ 1244 w 1552"/>
                <a:gd name="T5" fmla="*/ 1838 h 2738"/>
                <a:gd name="T6" fmla="*/ 1244 w 1552"/>
                <a:gd name="T7" fmla="*/ 1478 h 2738"/>
                <a:gd name="T8" fmla="*/ 885 w 1552"/>
                <a:gd name="T9" fmla="*/ 1478 h 2738"/>
                <a:gd name="T10" fmla="*/ 309 w 1552"/>
                <a:gd name="T11" fmla="*/ 1478 h 2738"/>
                <a:gd name="T12" fmla="*/ 309 w 1552"/>
                <a:gd name="T13" fmla="*/ 1838 h 2738"/>
                <a:gd name="T14" fmla="*/ 667 w 1552"/>
                <a:gd name="T15" fmla="*/ 1838 h 2738"/>
                <a:gd name="T16" fmla="*/ 667 w 1552"/>
                <a:gd name="T17" fmla="*/ 1478 h 2738"/>
                <a:gd name="T18" fmla="*/ 309 w 1552"/>
                <a:gd name="T19" fmla="*/ 1478 h 2738"/>
                <a:gd name="T20" fmla="*/ 885 w 1552"/>
                <a:gd name="T21" fmla="*/ 900 h 2738"/>
                <a:gd name="T22" fmla="*/ 885 w 1552"/>
                <a:gd name="T23" fmla="*/ 1260 h 2738"/>
                <a:gd name="T24" fmla="*/ 1244 w 1552"/>
                <a:gd name="T25" fmla="*/ 1260 h 2738"/>
                <a:gd name="T26" fmla="*/ 1244 w 1552"/>
                <a:gd name="T27" fmla="*/ 900 h 2738"/>
                <a:gd name="T28" fmla="*/ 885 w 1552"/>
                <a:gd name="T29" fmla="*/ 900 h 2738"/>
                <a:gd name="T30" fmla="*/ 309 w 1552"/>
                <a:gd name="T31" fmla="*/ 900 h 2738"/>
                <a:gd name="T32" fmla="*/ 309 w 1552"/>
                <a:gd name="T33" fmla="*/ 1260 h 2738"/>
                <a:gd name="T34" fmla="*/ 667 w 1552"/>
                <a:gd name="T35" fmla="*/ 1260 h 2738"/>
                <a:gd name="T36" fmla="*/ 667 w 1552"/>
                <a:gd name="T37" fmla="*/ 900 h 2738"/>
                <a:gd name="T38" fmla="*/ 309 w 1552"/>
                <a:gd name="T39" fmla="*/ 900 h 2738"/>
                <a:gd name="T40" fmla="*/ 885 w 1552"/>
                <a:gd name="T41" fmla="*/ 322 h 2738"/>
                <a:gd name="T42" fmla="*/ 885 w 1552"/>
                <a:gd name="T43" fmla="*/ 682 h 2738"/>
                <a:gd name="T44" fmla="*/ 1244 w 1552"/>
                <a:gd name="T45" fmla="*/ 682 h 2738"/>
                <a:gd name="T46" fmla="*/ 1244 w 1552"/>
                <a:gd name="T47" fmla="*/ 322 h 2738"/>
                <a:gd name="T48" fmla="*/ 885 w 1552"/>
                <a:gd name="T49" fmla="*/ 322 h 2738"/>
                <a:gd name="T50" fmla="*/ 309 w 1552"/>
                <a:gd name="T51" fmla="*/ 322 h 2738"/>
                <a:gd name="T52" fmla="*/ 309 w 1552"/>
                <a:gd name="T53" fmla="*/ 682 h 2738"/>
                <a:gd name="T54" fmla="*/ 667 w 1552"/>
                <a:gd name="T55" fmla="*/ 682 h 2738"/>
                <a:gd name="T56" fmla="*/ 667 w 1552"/>
                <a:gd name="T57" fmla="*/ 322 h 2738"/>
                <a:gd name="T58" fmla="*/ 309 w 1552"/>
                <a:gd name="T59" fmla="*/ 322 h 2738"/>
                <a:gd name="T60" fmla="*/ 0 w 1552"/>
                <a:gd name="T61" fmla="*/ 0 h 2738"/>
                <a:gd name="T62" fmla="*/ 1552 w 1552"/>
                <a:gd name="T63" fmla="*/ 0 h 2738"/>
                <a:gd name="T64" fmla="*/ 1552 w 1552"/>
                <a:gd name="T65" fmla="*/ 2738 h 2738"/>
                <a:gd name="T66" fmla="*/ 955 w 1552"/>
                <a:gd name="T67" fmla="*/ 2738 h 2738"/>
                <a:gd name="T68" fmla="*/ 955 w 1552"/>
                <a:gd name="T69" fmla="*/ 2126 h 2738"/>
                <a:gd name="T70" fmla="*/ 597 w 1552"/>
                <a:gd name="T71" fmla="*/ 2126 h 2738"/>
                <a:gd name="T72" fmla="*/ 597 w 1552"/>
                <a:gd name="T73" fmla="*/ 2738 h 2738"/>
                <a:gd name="T74" fmla="*/ 0 w 1552"/>
                <a:gd name="T75" fmla="*/ 2738 h 2738"/>
                <a:gd name="T76" fmla="*/ 0 w 1552"/>
                <a:gd name="T77" fmla="*/ 0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52" h="2738">
                  <a:moveTo>
                    <a:pt x="885" y="1478"/>
                  </a:moveTo>
                  <a:lnTo>
                    <a:pt x="885" y="1838"/>
                  </a:lnTo>
                  <a:lnTo>
                    <a:pt x="1244" y="1838"/>
                  </a:lnTo>
                  <a:lnTo>
                    <a:pt x="1244" y="1478"/>
                  </a:lnTo>
                  <a:lnTo>
                    <a:pt x="885" y="1478"/>
                  </a:lnTo>
                  <a:close/>
                  <a:moveTo>
                    <a:pt x="309" y="1478"/>
                  </a:moveTo>
                  <a:lnTo>
                    <a:pt x="309" y="1838"/>
                  </a:lnTo>
                  <a:lnTo>
                    <a:pt x="667" y="1838"/>
                  </a:lnTo>
                  <a:lnTo>
                    <a:pt x="667" y="1478"/>
                  </a:lnTo>
                  <a:lnTo>
                    <a:pt x="309" y="1478"/>
                  </a:lnTo>
                  <a:close/>
                  <a:moveTo>
                    <a:pt x="885" y="900"/>
                  </a:moveTo>
                  <a:lnTo>
                    <a:pt x="885" y="1260"/>
                  </a:lnTo>
                  <a:lnTo>
                    <a:pt x="1244" y="1260"/>
                  </a:lnTo>
                  <a:lnTo>
                    <a:pt x="1244" y="900"/>
                  </a:lnTo>
                  <a:lnTo>
                    <a:pt x="885" y="900"/>
                  </a:lnTo>
                  <a:close/>
                  <a:moveTo>
                    <a:pt x="309" y="900"/>
                  </a:moveTo>
                  <a:lnTo>
                    <a:pt x="309" y="1260"/>
                  </a:lnTo>
                  <a:lnTo>
                    <a:pt x="667" y="1260"/>
                  </a:lnTo>
                  <a:lnTo>
                    <a:pt x="667" y="900"/>
                  </a:lnTo>
                  <a:lnTo>
                    <a:pt x="309" y="900"/>
                  </a:lnTo>
                  <a:close/>
                  <a:moveTo>
                    <a:pt x="885" y="322"/>
                  </a:moveTo>
                  <a:lnTo>
                    <a:pt x="885" y="682"/>
                  </a:lnTo>
                  <a:lnTo>
                    <a:pt x="1244" y="682"/>
                  </a:lnTo>
                  <a:lnTo>
                    <a:pt x="1244" y="322"/>
                  </a:lnTo>
                  <a:lnTo>
                    <a:pt x="885" y="322"/>
                  </a:lnTo>
                  <a:close/>
                  <a:moveTo>
                    <a:pt x="309" y="322"/>
                  </a:moveTo>
                  <a:lnTo>
                    <a:pt x="309" y="682"/>
                  </a:lnTo>
                  <a:lnTo>
                    <a:pt x="667" y="682"/>
                  </a:lnTo>
                  <a:lnTo>
                    <a:pt x="667" y="322"/>
                  </a:lnTo>
                  <a:lnTo>
                    <a:pt x="309" y="322"/>
                  </a:lnTo>
                  <a:close/>
                  <a:moveTo>
                    <a:pt x="0" y="0"/>
                  </a:moveTo>
                  <a:lnTo>
                    <a:pt x="1552" y="0"/>
                  </a:lnTo>
                  <a:lnTo>
                    <a:pt x="1552" y="2738"/>
                  </a:lnTo>
                  <a:lnTo>
                    <a:pt x="955" y="2738"/>
                  </a:lnTo>
                  <a:lnTo>
                    <a:pt x="955" y="2126"/>
                  </a:lnTo>
                  <a:lnTo>
                    <a:pt x="597" y="2126"/>
                  </a:lnTo>
                  <a:lnTo>
                    <a:pt x="597" y="2738"/>
                  </a:lnTo>
                  <a:lnTo>
                    <a:pt x="0" y="27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27B17AA3-0DEB-4568-9465-B6A774BD5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9" y="2127"/>
              <a:ext cx="78" cy="249"/>
            </a:xfrm>
            <a:custGeom>
              <a:avLst/>
              <a:gdLst>
                <a:gd name="T0" fmla="*/ 166 w 773"/>
                <a:gd name="T1" fmla="*/ 1346 h 2493"/>
                <a:gd name="T2" fmla="*/ 166 w 773"/>
                <a:gd name="T3" fmla="*/ 1674 h 2493"/>
                <a:gd name="T4" fmla="*/ 492 w 773"/>
                <a:gd name="T5" fmla="*/ 1674 h 2493"/>
                <a:gd name="T6" fmla="*/ 492 w 773"/>
                <a:gd name="T7" fmla="*/ 1346 h 2493"/>
                <a:gd name="T8" fmla="*/ 166 w 773"/>
                <a:gd name="T9" fmla="*/ 1346 h 2493"/>
                <a:gd name="T10" fmla="*/ 166 w 773"/>
                <a:gd name="T11" fmla="*/ 820 h 2493"/>
                <a:gd name="T12" fmla="*/ 166 w 773"/>
                <a:gd name="T13" fmla="*/ 1147 h 2493"/>
                <a:gd name="T14" fmla="*/ 492 w 773"/>
                <a:gd name="T15" fmla="*/ 1147 h 2493"/>
                <a:gd name="T16" fmla="*/ 492 w 773"/>
                <a:gd name="T17" fmla="*/ 820 h 2493"/>
                <a:gd name="T18" fmla="*/ 166 w 773"/>
                <a:gd name="T19" fmla="*/ 820 h 2493"/>
                <a:gd name="T20" fmla="*/ 166 w 773"/>
                <a:gd name="T21" fmla="*/ 294 h 2493"/>
                <a:gd name="T22" fmla="*/ 166 w 773"/>
                <a:gd name="T23" fmla="*/ 621 h 2493"/>
                <a:gd name="T24" fmla="*/ 492 w 773"/>
                <a:gd name="T25" fmla="*/ 621 h 2493"/>
                <a:gd name="T26" fmla="*/ 492 w 773"/>
                <a:gd name="T27" fmla="*/ 294 h 2493"/>
                <a:gd name="T28" fmla="*/ 166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2493 h 2493"/>
                <a:gd name="T36" fmla="*/ 230 w 773"/>
                <a:gd name="T37" fmla="*/ 2493 h 2493"/>
                <a:gd name="T38" fmla="*/ 230 w 773"/>
                <a:gd name="T39" fmla="*/ 1936 h 2493"/>
                <a:gd name="T40" fmla="*/ 0 w 773"/>
                <a:gd name="T41" fmla="*/ 1936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166" y="1346"/>
                  </a:moveTo>
                  <a:lnTo>
                    <a:pt x="166" y="1674"/>
                  </a:lnTo>
                  <a:lnTo>
                    <a:pt x="492" y="1674"/>
                  </a:lnTo>
                  <a:lnTo>
                    <a:pt x="492" y="1346"/>
                  </a:lnTo>
                  <a:lnTo>
                    <a:pt x="166" y="1346"/>
                  </a:lnTo>
                  <a:close/>
                  <a:moveTo>
                    <a:pt x="166" y="820"/>
                  </a:moveTo>
                  <a:lnTo>
                    <a:pt x="166" y="1147"/>
                  </a:lnTo>
                  <a:lnTo>
                    <a:pt x="492" y="1147"/>
                  </a:lnTo>
                  <a:lnTo>
                    <a:pt x="492" y="820"/>
                  </a:lnTo>
                  <a:lnTo>
                    <a:pt x="166" y="820"/>
                  </a:lnTo>
                  <a:close/>
                  <a:moveTo>
                    <a:pt x="166" y="294"/>
                  </a:moveTo>
                  <a:lnTo>
                    <a:pt x="166" y="621"/>
                  </a:lnTo>
                  <a:lnTo>
                    <a:pt x="492" y="621"/>
                  </a:lnTo>
                  <a:lnTo>
                    <a:pt x="492" y="294"/>
                  </a:lnTo>
                  <a:lnTo>
                    <a:pt x="166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2493"/>
                  </a:lnTo>
                  <a:lnTo>
                    <a:pt x="230" y="2493"/>
                  </a:lnTo>
                  <a:lnTo>
                    <a:pt x="230" y="1936"/>
                  </a:lnTo>
                  <a:lnTo>
                    <a:pt x="0" y="1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E26E26BF-A407-471C-9306-09774029E8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9" y="2127"/>
              <a:ext cx="77" cy="249"/>
            </a:xfrm>
            <a:custGeom>
              <a:avLst/>
              <a:gdLst>
                <a:gd name="T0" fmla="*/ 281 w 773"/>
                <a:gd name="T1" fmla="*/ 1346 h 2493"/>
                <a:gd name="T2" fmla="*/ 281 w 773"/>
                <a:gd name="T3" fmla="*/ 1673 h 2493"/>
                <a:gd name="T4" fmla="*/ 607 w 773"/>
                <a:gd name="T5" fmla="*/ 1673 h 2493"/>
                <a:gd name="T6" fmla="*/ 607 w 773"/>
                <a:gd name="T7" fmla="*/ 1346 h 2493"/>
                <a:gd name="T8" fmla="*/ 281 w 773"/>
                <a:gd name="T9" fmla="*/ 1346 h 2493"/>
                <a:gd name="T10" fmla="*/ 281 w 773"/>
                <a:gd name="T11" fmla="*/ 820 h 2493"/>
                <a:gd name="T12" fmla="*/ 281 w 773"/>
                <a:gd name="T13" fmla="*/ 1147 h 2493"/>
                <a:gd name="T14" fmla="*/ 607 w 773"/>
                <a:gd name="T15" fmla="*/ 1147 h 2493"/>
                <a:gd name="T16" fmla="*/ 607 w 773"/>
                <a:gd name="T17" fmla="*/ 820 h 2493"/>
                <a:gd name="T18" fmla="*/ 281 w 773"/>
                <a:gd name="T19" fmla="*/ 820 h 2493"/>
                <a:gd name="T20" fmla="*/ 281 w 773"/>
                <a:gd name="T21" fmla="*/ 294 h 2493"/>
                <a:gd name="T22" fmla="*/ 281 w 773"/>
                <a:gd name="T23" fmla="*/ 621 h 2493"/>
                <a:gd name="T24" fmla="*/ 607 w 773"/>
                <a:gd name="T25" fmla="*/ 621 h 2493"/>
                <a:gd name="T26" fmla="*/ 607 w 773"/>
                <a:gd name="T27" fmla="*/ 294 h 2493"/>
                <a:gd name="T28" fmla="*/ 281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1936 h 2493"/>
                <a:gd name="T36" fmla="*/ 543 w 773"/>
                <a:gd name="T37" fmla="*/ 1936 h 2493"/>
                <a:gd name="T38" fmla="*/ 543 w 773"/>
                <a:gd name="T39" fmla="*/ 2493 h 2493"/>
                <a:gd name="T40" fmla="*/ 0 w 773"/>
                <a:gd name="T41" fmla="*/ 2493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281" y="1346"/>
                  </a:moveTo>
                  <a:lnTo>
                    <a:pt x="281" y="1673"/>
                  </a:lnTo>
                  <a:lnTo>
                    <a:pt x="607" y="1673"/>
                  </a:lnTo>
                  <a:lnTo>
                    <a:pt x="607" y="1346"/>
                  </a:lnTo>
                  <a:lnTo>
                    <a:pt x="281" y="1346"/>
                  </a:lnTo>
                  <a:close/>
                  <a:moveTo>
                    <a:pt x="281" y="820"/>
                  </a:moveTo>
                  <a:lnTo>
                    <a:pt x="281" y="1147"/>
                  </a:lnTo>
                  <a:lnTo>
                    <a:pt x="607" y="1147"/>
                  </a:lnTo>
                  <a:lnTo>
                    <a:pt x="607" y="820"/>
                  </a:lnTo>
                  <a:lnTo>
                    <a:pt x="281" y="820"/>
                  </a:lnTo>
                  <a:close/>
                  <a:moveTo>
                    <a:pt x="281" y="294"/>
                  </a:moveTo>
                  <a:lnTo>
                    <a:pt x="281" y="621"/>
                  </a:lnTo>
                  <a:lnTo>
                    <a:pt x="607" y="621"/>
                  </a:lnTo>
                  <a:lnTo>
                    <a:pt x="607" y="294"/>
                  </a:lnTo>
                  <a:lnTo>
                    <a:pt x="281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1936"/>
                  </a:lnTo>
                  <a:lnTo>
                    <a:pt x="543" y="1936"/>
                  </a:lnTo>
                  <a:lnTo>
                    <a:pt x="543" y="2493"/>
                  </a:lnTo>
                  <a:lnTo>
                    <a:pt x="0" y="24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AF17C561-01A2-4BDC-9077-191CC799AAD4}"/>
              </a:ext>
            </a:extLst>
          </p:cNvPr>
          <p:cNvSpPr/>
          <p:nvPr/>
        </p:nvSpPr>
        <p:spPr>
          <a:xfrm>
            <a:off x="1897416" y="4021098"/>
            <a:ext cx="1219717" cy="1219717"/>
          </a:xfrm>
          <a:prstGeom prst="diamond">
            <a:avLst/>
          </a:prstGeom>
          <a:solidFill>
            <a:srgbClr val="63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B3DF82-6B89-4204-8146-F4DFCCD0211B}"/>
              </a:ext>
            </a:extLst>
          </p:cNvPr>
          <p:cNvSpPr txBox="1"/>
          <p:nvPr/>
        </p:nvSpPr>
        <p:spPr>
          <a:xfrm>
            <a:off x="3407346" y="4231106"/>
            <a:ext cx="631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프로젝트를 하면서 항상 느끼는 거지만</a:t>
            </a:r>
            <a:r>
              <a:rPr lang="en-US" altLang="ko-KR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공부를 할 때 보다 내가 직접 이것을 코딩하면서 만드니까</a:t>
            </a:r>
            <a:r>
              <a:rPr lang="en-US" altLang="ko-KR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이해도도 높고 과제이지만 재밌게 하는 것 같다</a:t>
            </a:r>
            <a:r>
              <a:rPr lang="en-US" altLang="ko-KR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통해 나의 실력 향상에 도움이 많이 된 것 같다</a:t>
            </a:r>
            <a:r>
              <a:rPr lang="en-US" altLang="ko-KR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3" name="Group 20">
            <a:extLst>
              <a:ext uri="{FF2B5EF4-FFF2-40B4-BE49-F238E27FC236}">
                <a16:creationId xmlns:a16="http://schemas.microsoft.com/office/drawing/2014/main" id="{704EEB40-1AE3-480E-A95E-9EFC8DC829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4841" y="4406249"/>
            <a:ext cx="544865" cy="441696"/>
            <a:chOff x="2999" y="2102"/>
            <a:chExt cx="338" cy="274"/>
          </a:xfrm>
          <a:solidFill>
            <a:schemeClr val="bg1"/>
          </a:solidFill>
        </p:grpSpPr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9DFA4D8E-4866-4A55-AFCC-0831EACBE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" y="2102"/>
              <a:ext cx="156" cy="274"/>
            </a:xfrm>
            <a:custGeom>
              <a:avLst/>
              <a:gdLst>
                <a:gd name="T0" fmla="*/ 885 w 1552"/>
                <a:gd name="T1" fmla="*/ 1478 h 2738"/>
                <a:gd name="T2" fmla="*/ 885 w 1552"/>
                <a:gd name="T3" fmla="*/ 1838 h 2738"/>
                <a:gd name="T4" fmla="*/ 1244 w 1552"/>
                <a:gd name="T5" fmla="*/ 1838 h 2738"/>
                <a:gd name="T6" fmla="*/ 1244 w 1552"/>
                <a:gd name="T7" fmla="*/ 1478 h 2738"/>
                <a:gd name="T8" fmla="*/ 885 w 1552"/>
                <a:gd name="T9" fmla="*/ 1478 h 2738"/>
                <a:gd name="T10" fmla="*/ 309 w 1552"/>
                <a:gd name="T11" fmla="*/ 1478 h 2738"/>
                <a:gd name="T12" fmla="*/ 309 w 1552"/>
                <a:gd name="T13" fmla="*/ 1838 h 2738"/>
                <a:gd name="T14" fmla="*/ 667 w 1552"/>
                <a:gd name="T15" fmla="*/ 1838 h 2738"/>
                <a:gd name="T16" fmla="*/ 667 w 1552"/>
                <a:gd name="T17" fmla="*/ 1478 h 2738"/>
                <a:gd name="T18" fmla="*/ 309 w 1552"/>
                <a:gd name="T19" fmla="*/ 1478 h 2738"/>
                <a:gd name="T20" fmla="*/ 885 w 1552"/>
                <a:gd name="T21" fmla="*/ 900 h 2738"/>
                <a:gd name="T22" fmla="*/ 885 w 1552"/>
                <a:gd name="T23" fmla="*/ 1260 h 2738"/>
                <a:gd name="T24" fmla="*/ 1244 w 1552"/>
                <a:gd name="T25" fmla="*/ 1260 h 2738"/>
                <a:gd name="T26" fmla="*/ 1244 w 1552"/>
                <a:gd name="T27" fmla="*/ 900 h 2738"/>
                <a:gd name="T28" fmla="*/ 885 w 1552"/>
                <a:gd name="T29" fmla="*/ 900 h 2738"/>
                <a:gd name="T30" fmla="*/ 309 w 1552"/>
                <a:gd name="T31" fmla="*/ 900 h 2738"/>
                <a:gd name="T32" fmla="*/ 309 w 1552"/>
                <a:gd name="T33" fmla="*/ 1260 h 2738"/>
                <a:gd name="T34" fmla="*/ 667 w 1552"/>
                <a:gd name="T35" fmla="*/ 1260 h 2738"/>
                <a:gd name="T36" fmla="*/ 667 w 1552"/>
                <a:gd name="T37" fmla="*/ 900 h 2738"/>
                <a:gd name="T38" fmla="*/ 309 w 1552"/>
                <a:gd name="T39" fmla="*/ 900 h 2738"/>
                <a:gd name="T40" fmla="*/ 885 w 1552"/>
                <a:gd name="T41" fmla="*/ 322 h 2738"/>
                <a:gd name="T42" fmla="*/ 885 w 1552"/>
                <a:gd name="T43" fmla="*/ 682 h 2738"/>
                <a:gd name="T44" fmla="*/ 1244 w 1552"/>
                <a:gd name="T45" fmla="*/ 682 h 2738"/>
                <a:gd name="T46" fmla="*/ 1244 w 1552"/>
                <a:gd name="T47" fmla="*/ 322 h 2738"/>
                <a:gd name="T48" fmla="*/ 885 w 1552"/>
                <a:gd name="T49" fmla="*/ 322 h 2738"/>
                <a:gd name="T50" fmla="*/ 309 w 1552"/>
                <a:gd name="T51" fmla="*/ 322 h 2738"/>
                <a:gd name="T52" fmla="*/ 309 w 1552"/>
                <a:gd name="T53" fmla="*/ 682 h 2738"/>
                <a:gd name="T54" fmla="*/ 667 w 1552"/>
                <a:gd name="T55" fmla="*/ 682 h 2738"/>
                <a:gd name="T56" fmla="*/ 667 w 1552"/>
                <a:gd name="T57" fmla="*/ 322 h 2738"/>
                <a:gd name="T58" fmla="*/ 309 w 1552"/>
                <a:gd name="T59" fmla="*/ 322 h 2738"/>
                <a:gd name="T60" fmla="*/ 0 w 1552"/>
                <a:gd name="T61" fmla="*/ 0 h 2738"/>
                <a:gd name="T62" fmla="*/ 1552 w 1552"/>
                <a:gd name="T63" fmla="*/ 0 h 2738"/>
                <a:gd name="T64" fmla="*/ 1552 w 1552"/>
                <a:gd name="T65" fmla="*/ 2738 h 2738"/>
                <a:gd name="T66" fmla="*/ 955 w 1552"/>
                <a:gd name="T67" fmla="*/ 2738 h 2738"/>
                <a:gd name="T68" fmla="*/ 955 w 1552"/>
                <a:gd name="T69" fmla="*/ 2126 h 2738"/>
                <a:gd name="T70" fmla="*/ 597 w 1552"/>
                <a:gd name="T71" fmla="*/ 2126 h 2738"/>
                <a:gd name="T72" fmla="*/ 597 w 1552"/>
                <a:gd name="T73" fmla="*/ 2738 h 2738"/>
                <a:gd name="T74" fmla="*/ 0 w 1552"/>
                <a:gd name="T75" fmla="*/ 2738 h 2738"/>
                <a:gd name="T76" fmla="*/ 0 w 1552"/>
                <a:gd name="T77" fmla="*/ 0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52" h="2738">
                  <a:moveTo>
                    <a:pt x="885" y="1478"/>
                  </a:moveTo>
                  <a:lnTo>
                    <a:pt x="885" y="1838"/>
                  </a:lnTo>
                  <a:lnTo>
                    <a:pt x="1244" y="1838"/>
                  </a:lnTo>
                  <a:lnTo>
                    <a:pt x="1244" y="1478"/>
                  </a:lnTo>
                  <a:lnTo>
                    <a:pt x="885" y="1478"/>
                  </a:lnTo>
                  <a:close/>
                  <a:moveTo>
                    <a:pt x="309" y="1478"/>
                  </a:moveTo>
                  <a:lnTo>
                    <a:pt x="309" y="1838"/>
                  </a:lnTo>
                  <a:lnTo>
                    <a:pt x="667" y="1838"/>
                  </a:lnTo>
                  <a:lnTo>
                    <a:pt x="667" y="1478"/>
                  </a:lnTo>
                  <a:lnTo>
                    <a:pt x="309" y="1478"/>
                  </a:lnTo>
                  <a:close/>
                  <a:moveTo>
                    <a:pt x="885" y="900"/>
                  </a:moveTo>
                  <a:lnTo>
                    <a:pt x="885" y="1260"/>
                  </a:lnTo>
                  <a:lnTo>
                    <a:pt x="1244" y="1260"/>
                  </a:lnTo>
                  <a:lnTo>
                    <a:pt x="1244" y="900"/>
                  </a:lnTo>
                  <a:lnTo>
                    <a:pt x="885" y="900"/>
                  </a:lnTo>
                  <a:close/>
                  <a:moveTo>
                    <a:pt x="309" y="900"/>
                  </a:moveTo>
                  <a:lnTo>
                    <a:pt x="309" y="1260"/>
                  </a:lnTo>
                  <a:lnTo>
                    <a:pt x="667" y="1260"/>
                  </a:lnTo>
                  <a:lnTo>
                    <a:pt x="667" y="900"/>
                  </a:lnTo>
                  <a:lnTo>
                    <a:pt x="309" y="900"/>
                  </a:lnTo>
                  <a:close/>
                  <a:moveTo>
                    <a:pt x="885" y="322"/>
                  </a:moveTo>
                  <a:lnTo>
                    <a:pt x="885" y="682"/>
                  </a:lnTo>
                  <a:lnTo>
                    <a:pt x="1244" y="682"/>
                  </a:lnTo>
                  <a:lnTo>
                    <a:pt x="1244" y="322"/>
                  </a:lnTo>
                  <a:lnTo>
                    <a:pt x="885" y="322"/>
                  </a:lnTo>
                  <a:close/>
                  <a:moveTo>
                    <a:pt x="309" y="322"/>
                  </a:moveTo>
                  <a:lnTo>
                    <a:pt x="309" y="682"/>
                  </a:lnTo>
                  <a:lnTo>
                    <a:pt x="667" y="682"/>
                  </a:lnTo>
                  <a:lnTo>
                    <a:pt x="667" y="322"/>
                  </a:lnTo>
                  <a:lnTo>
                    <a:pt x="309" y="322"/>
                  </a:lnTo>
                  <a:close/>
                  <a:moveTo>
                    <a:pt x="0" y="0"/>
                  </a:moveTo>
                  <a:lnTo>
                    <a:pt x="1552" y="0"/>
                  </a:lnTo>
                  <a:lnTo>
                    <a:pt x="1552" y="2738"/>
                  </a:lnTo>
                  <a:lnTo>
                    <a:pt x="955" y="2738"/>
                  </a:lnTo>
                  <a:lnTo>
                    <a:pt x="955" y="2126"/>
                  </a:lnTo>
                  <a:lnTo>
                    <a:pt x="597" y="2126"/>
                  </a:lnTo>
                  <a:lnTo>
                    <a:pt x="597" y="2738"/>
                  </a:lnTo>
                  <a:lnTo>
                    <a:pt x="0" y="27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46109E37-9A1E-4FAD-9D05-B8FE42DA47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9" y="2127"/>
              <a:ext cx="78" cy="249"/>
            </a:xfrm>
            <a:custGeom>
              <a:avLst/>
              <a:gdLst>
                <a:gd name="T0" fmla="*/ 166 w 773"/>
                <a:gd name="T1" fmla="*/ 1346 h 2493"/>
                <a:gd name="T2" fmla="*/ 166 w 773"/>
                <a:gd name="T3" fmla="*/ 1674 h 2493"/>
                <a:gd name="T4" fmla="*/ 492 w 773"/>
                <a:gd name="T5" fmla="*/ 1674 h 2493"/>
                <a:gd name="T6" fmla="*/ 492 w 773"/>
                <a:gd name="T7" fmla="*/ 1346 h 2493"/>
                <a:gd name="T8" fmla="*/ 166 w 773"/>
                <a:gd name="T9" fmla="*/ 1346 h 2493"/>
                <a:gd name="T10" fmla="*/ 166 w 773"/>
                <a:gd name="T11" fmla="*/ 820 h 2493"/>
                <a:gd name="T12" fmla="*/ 166 w 773"/>
                <a:gd name="T13" fmla="*/ 1147 h 2493"/>
                <a:gd name="T14" fmla="*/ 492 w 773"/>
                <a:gd name="T15" fmla="*/ 1147 h 2493"/>
                <a:gd name="T16" fmla="*/ 492 w 773"/>
                <a:gd name="T17" fmla="*/ 820 h 2493"/>
                <a:gd name="T18" fmla="*/ 166 w 773"/>
                <a:gd name="T19" fmla="*/ 820 h 2493"/>
                <a:gd name="T20" fmla="*/ 166 w 773"/>
                <a:gd name="T21" fmla="*/ 294 h 2493"/>
                <a:gd name="T22" fmla="*/ 166 w 773"/>
                <a:gd name="T23" fmla="*/ 621 h 2493"/>
                <a:gd name="T24" fmla="*/ 492 w 773"/>
                <a:gd name="T25" fmla="*/ 621 h 2493"/>
                <a:gd name="T26" fmla="*/ 492 w 773"/>
                <a:gd name="T27" fmla="*/ 294 h 2493"/>
                <a:gd name="T28" fmla="*/ 166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2493 h 2493"/>
                <a:gd name="T36" fmla="*/ 230 w 773"/>
                <a:gd name="T37" fmla="*/ 2493 h 2493"/>
                <a:gd name="T38" fmla="*/ 230 w 773"/>
                <a:gd name="T39" fmla="*/ 1936 h 2493"/>
                <a:gd name="T40" fmla="*/ 0 w 773"/>
                <a:gd name="T41" fmla="*/ 1936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166" y="1346"/>
                  </a:moveTo>
                  <a:lnTo>
                    <a:pt x="166" y="1674"/>
                  </a:lnTo>
                  <a:lnTo>
                    <a:pt x="492" y="1674"/>
                  </a:lnTo>
                  <a:lnTo>
                    <a:pt x="492" y="1346"/>
                  </a:lnTo>
                  <a:lnTo>
                    <a:pt x="166" y="1346"/>
                  </a:lnTo>
                  <a:close/>
                  <a:moveTo>
                    <a:pt x="166" y="820"/>
                  </a:moveTo>
                  <a:lnTo>
                    <a:pt x="166" y="1147"/>
                  </a:lnTo>
                  <a:lnTo>
                    <a:pt x="492" y="1147"/>
                  </a:lnTo>
                  <a:lnTo>
                    <a:pt x="492" y="820"/>
                  </a:lnTo>
                  <a:lnTo>
                    <a:pt x="166" y="820"/>
                  </a:lnTo>
                  <a:close/>
                  <a:moveTo>
                    <a:pt x="166" y="294"/>
                  </a:moveTo>
                  <a:lnTo>
                    <a:pt x="166" y="621"/>
                  </a:lnTo>
                  <a:lnTo>
                    <a:pt x="492" y="621"/>
                  </a:lnTo>
                  <a:lnTo>
                    <a:pt x="492" y="294"/>
                  </a:lnTo>
                  <a:lnTo>
                    <a:pt x="166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2493"/>
                  </a:lnTo>
                  <a:lnTo>
                    <a:pt x="230" y="2493"/>
                  </a:lnTo>
                  <a:lnTo>
                    <a:pt x="230" y="1936"/>
                  </a:lnTo>
                  <a:lnTo>
                    <a:pt x="0" y="1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31E33E68-22B2-44BA-9180-2C673C8E5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9" y="2127"/>
              <a:ext cx="77" cy="249"/>
            </a:xfrm>
            <a:custGeom>
              <a:avLst/>
              <a:gdLst>
                <a:gd name="T0" fmla="*/ 281 w 773"/>
                <a:gd name="T1" fmla="*/ 1346 h 2493"/>
                <a:gd name="T2" fmla="*/ 281 w 773"/>
                <a:gd name="T3" fmla="*/ 1673 h 2493"/>
                <a:gd name="T4" fmla="*/ 607 w 773"/>
                <a:gd name="T5" fmla="*/ 1673 h 2493"/>
                <a:gd name="T6" fmla="*/ 607 w 773"/>
                <a:gd name="T7" fmla="*/ 1346 h 2493"/>
                <a:gd name="T8" fmla="*/ 281 w 773"/>
                <a:gd name="T9" fmla="*/ 1346 h 2493"/>
                <a:gd name="T10" fmla="*/ 281 w 773"/>
                <a:gd name="T11" fmla="*/ 820 h 2493"/>
                <a:gd name="T12" fmla="*/ 281 w 773"/>
                <a:gd name="T13" fmla="*/ 1147 h 2493"/>
                <a:gd name="T14" fmla="*/ 607 w 773"/>
                <a:gd name="T15" fmla="*/ 1147 h 2493"/>
                <a:gd name="T16" fmla="*/ 607 w 773"/>
                <a:gd name="T17" fmla="*/ 820 h 2493"/>
                <a:gd name="T18" fmla="*/ 281 w 773"/>
                <a:gd name="T19" fmla="*/ 820 h 2493"/>
                <a:gd name="T20" fmla="*/ 281 w 773"/>
                <a:gd name="T21" fmla="*/ 294 h 2493"/>
                <a:gd name="T22" fmla="*/ 281 w 773"/>
                <a:gd name="T23" fmla="*/ 621 h 2493"/>
                <a:gd name="T24" fmla="*/ 607 w 773"/>
                <a:gd name="T25" fmla="*/ 621 h 2493"/>
                <a:gd name="T26" fmla="*/ 607 w 773"/>
                <a:gd name="T27" fmla="*/ 294 h 2493"/>
                <a:gd name="T28" fmla="*/ 281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1936 h 2493"/>
                <a:gd name="T36" fmla="*/ 543 w 773"/>
                <a:gd name="T37" fmla="*/ 1936 h 2493"/>
                <a:gd name="T38" fmla="*/ 543 w 773"/>
                <a:gd name="T39" fmla="*/ 2493 h 2493"/>
                <a:gd name="T40" fmla="*/ 0 w 773"/>
                <a:gd name="T41" fmla="*/ 2493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281" y="1346"/>
                  </a:moveTo>
                  <a:lnTo>
                    <a:pt x="281" y="1673"/>
                  </a:lnTo>
                  <a:lnTo>
                    <a:pt x="607" y="1673"/>
                  </a:lnTo>
                  <a:lnTo>
                    <a:pt x="607" y="1346"/>
                  </a:lnTo>
                  <a:lnTo>
                    <a:pt x="281" y="1346"/>
                  </a:lnTo>
                  <a:close/>
                  <a:moveTo>
                    <a:pt x="281" y="820"/>
                  </a:moveTo>
                  <a:lnTo>
                    <a:pt x="281" y="1147"/>
                  </a:lnTo>
                  <a:lnTo>
                    <a:pt x="607" y="1147"/>
                  </a:lnTo>
                  <a:lnTo>
                    <a:pt x="607" y="820"/>
                  </a:lnTo>
                  <a:lnTo>
                    <a:pt x="281" y="820"/>
                  </a:lnTo>
                  <a:close/>
                  <a:moveTo>
                    <a:pt x="281" y="294"/>
                  </a:moveTo>
                  <a:lnTo>
                    <a:pt x="281" y="621"/>
                  </a:lnTo>
                  <a:lnTo>
                    <a:pt x="607" y="621"/>
                  </a:lnTo>
                  <a:lnTo>
                    <a:pt x="607" y="294"/>
                  </a:lnTo>
                  <a:lnTo>
                    <a:pt x="281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1936"/>
                  </a:lnTo>
                  <a:lnTo>
                    <a:pt x="543" y="1936"/>
                  </a:lnTo>
                  <a:lnTo>
                    <a:pt x="543" y="2493"/>
                  </a:lnTo>
                  <a:lnTo>
                    <a:pt x="0" y="24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53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9EDCA-0F2D-4B5F-A63C-A7505F0897FD}"/>
              </a:ext>
            </a:extLst>
          </p:cNvPr>
          <p:cNvSpPr txBox="1"/>
          <p:nvPr/>
        </p:nvSpPr>
        <p:spPr>
          <a:xfrm>
            <a:off x="3125932" y="3225944"/>
            <a:ext cx="59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EDE9E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 dirty="0">
              <a:solidFill>
                <a:srgbClr val="EDE9E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4EF32C-3B26-4640-B0B4-B3A570E12CDF}"/>
              </a:ext>
            </a:extLst>
          </p:cNvPr>
          <p:cNvCxnSpPr>
            <a:cxnSpLocks/>
          </p:cNvCxnSpPr>
          <p:nvPr/>
        </p:nvCxnSpPr>
        <p:spPr>
          <a:xfrm>
            <a:off x="6342033" y="-69011"/>
            <a:ext cx="0" cy="2475781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B905AC-A9E2-4284-8922-E641AF1D4936}"/>
              </a:ext>
            </a:extLst>
          </p:cNvPr>
          <p:cNvCxnSpPr>
            <a:cxnSpLocks/>
          </p:cNvCxnSpPr>
          <p:nvPr/>
        </p:nvCxnSpPr>
        <p:spPr>
          <a:xfrm>
            <a:off x="6099146" y="-69011"/>
            <a:ext cx="0" cy="2751826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73039C-0FB7-40EA-9041-AF3BBBB729DE}"/>
              </a:ext>
            </a:extLst>
          </p:cNvPr>
          <p:cNvCxnSpPr>
            <a:cxnSpLocks/>
          </p:cNvCxnSpPr>
          <p:nvPr/>
        </p:nvCxnSpPr>
        <p:spPr>
          <a:xfrm>
            <a:off x="5856258" y="-69011"/>
            <a:ext cx="0" cy="2130724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9B9672A5-2997-416D-AD8B-4A34578D6F70}"/>
              </a:ext>
            </a:extLst>
          </p:cNvPr>
          <p:cNvSpPr/>
          <p:nvPr/>
        </p:nvSpPr>
        <p:spPr>
          <a:xfrm rot="900000">
            <a:off x="889901" y="352601"/>
            <a:ext cx="451451" cy="451451"/>
          </a:xfrm>
          <a:prstGeom prst="star5">
            <a:avLst>
              <a:gd name="adj" fmla="val 31227"/>
              <a:gd name="hf" fmla="val 105146"/>
              <a:gd name="vf" fmla="val 110557"/>
            </a:avLst>
          </a:prstGeom>
          <a:gradFill flip="none" rotWithShape="1">
            <a:gsLst>
              <a:gs pos="0">
                <a:srgbClr val="7D506B">
                  <a:shade val="30000"/>
                  <a:satMod val="115000"/>
                </a:srgbClr>
              </a:gs>
              <a:gs pos="50000">
                <a:srgbClr val="7D506B">
                  <a:shade val="67500"/>
                  <a:satMod val="115000"/>
                </a:srgbClr>
              </a:gs>
              <a:gs pos="100000">
                <a:srgbClr val="7D506B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-1038102" y="854783"/>
            <a:ext cx="4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 dirty="0">
              <a:solidFill>
                <a:srgbClr val="31294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CDF28F-A982-4C05-B4C4-BFF4CB6F8E88}"/>
              </a:ext>
            </a:extLst>
          </p:cNvPr>
          <p:cNvSpPr txBox="1"/>
          <p:nvPr/>
        </p:nvSpPr>
        <p:spPr>
          <a:xfrm>
            <a:off x="2070201" y="1439558"/>
            <a:ext cx="78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3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EE81A0-A097-4C0A-9423-CA193A98669F}"/>
              </a:ext>
            </a:extLst>
          </p:cNvPr>
          <p:cNvSpPr txBox="1"/>
          <p:nvPr/>
        </p:nvSpPr>
        <p:spPr>
          <a:xfrm>
            <a:off x="2070200" y="2700118"/>
            <a:ext cx="78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94C79C-4C79-496E-84DA-7536035413C5}"/>
              </a:ext>
            </a:extLst>
          </p:cNvPr>
          <p:cNvSpPr txBox="1"/>
          <p:nvPr/>
        </p:nvSpPr>
        <p:spPr>
          <a:xfrm>
            <a:off x="2070199" y="4313500"/>
            <a:ext cx="78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3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17AC66-7BCF-4882-A952-D75F9A7095E6}"/>
              </a:ext>
            </a:extLst>
          </p:cNvPr>
          <p:cNvSpPr txBox="1"/>
          <p:nvPr/>
        </p:nvSpPr>
        <p:spPr>
          <a:xfrm>
            <a:off x="3292359" y="1553661"/>
            <a:ext cx="272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개요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536623-80A1-4F34-8E07-00A918CC6CC8}"/>
              </a:ext>
            </a:extLst>
          </p:cNvPr>
          <p:cNvSpPr txBox="1"/>
          <p:nvPr/>
        </p:nvSpPr>
        <p:spPr>
          <a:xfrm>
            <a:off x="3292358" y="2040564"/>
            <a:ext cx="254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목적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B3907-FD48-481F-AF0B-78D0C1F8907D}"/>
              </a:ext>
            </a:extLst>
          </p:cNvPr>
          <p:cNvSpPr txBox="1"/>
          <p:nvPr/>
        </p:nvSpPr>
        <p:spPr>
          <a:xfrm>
            <a:off x="3292359" y="2762106"/>
            <a:ext cx="272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C284A0-6BD7-418F-A2E4-75E36ADEE8D7}"/>
              </a:ext>
            </a:extLst>
          </p:cNvPr>
          <p:cNvSpPr txBox="1"/>
          <p:nvPr/>
        </p:nvSpPr>
        <p:spPr>
          <a:xfrm>
            <a:off x="3292358" y="3242919"/>
            <a:ext cx="2547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데이터베이스 스키마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 방법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A4F6CC-FF32-4022-AF69-7970FF6BA745}"/>
              </a:ext>
            </a:extLst>
          </p:cNvPr>
          <p:cNvSpPr txBox="1"/>
          <p:nvPr/>
        </p:nvSpPr>
        <p:spPr>
          <a:xfrm>
            <a:off x="3292359" y="4378541"/>
            <a:ext cx="272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후기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C6CDBA-552A-4072-B8D9-3FA2F8365AD1}"/>
              </a:ext>
            </a:extLst>
          </p:cNvPr>
          <p:cNvSpPr txBox="1"/>
          <p:nvPr/>
        </p:nvSpPr>
        <p:spPr>
          <a:xfrm>
            <a:off x="3292358" y="4901761"/>
            <a:ext cx="254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개선점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88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EEBB882-DD94-412C-A1AD-55F46DF88A76}"/>
              </a:ext>
            </a:extLst>
          </p:cNvPr>
          <p:cNvSpPr/>
          <p:nvPr/>
        </p:nvSpPr>
        <p:spPr>
          <a:xfrm rot="11157230">
            <a:off x="913505" y="-1533246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C6A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2D57D-7598-4DCC-A74F-C136FB0D9E00}"/>
              </a:ext>
            </a:extLst>
          </p:cNvPr>
          <p:cNvGrpSpPr/>
          <p:nvPr/>
        </p:nvGrpSpPr>
        <p:grpSpPr>
          <a:xfrm>
            <a:off x="2349623" y="1770373"/>
            <a:ext cx="1374308" cy="1374308"/>
            <a:chOff x="1762361" y="1598922"/>
            <a:chExt cx="1374308" cy="13743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E09673-5C87-4450-8139-73F818B1B181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FBE45BD6-5E29-4FAA-A06A-8C949171097D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solidFill>
                <a:srgbClr val="C6A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768ADB3-E2EF-4369-A4F4-CF1E27B63F8C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35FC-1343-4378-9CEA-75341185D6F7}"/>
                </a:ext>
              </a:extLst>
            </p:cNvPr>
            <p:cNvSpPr txBox="1"/>
            <p:nvPr/>
          </p:nvSpPr>
          <p:spPr>
            <a:xfrm rot="20700000">
              <a:off x="2176362" y="2006458"/>
              <a:ext cx="58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C6AF7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4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46E5A-4FDA-4B0D-97CA-3A802CA65BD3}"/>
              </a:ext>
            </a:extLst>
          </p:cNvPr>
          <p:cNvSpPr txBox="1"/>
          <p:nvPr/>
        </p:nvSpPr>
        <p:spPr>
          <a:xfrm>
            <a:off x="3878366" y="2114241"/>
            <a:ext cx="5478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EBCAB-A3CD-471C-B6E5-D50BEF3EC510}"/>
              </a:ext>
            </a:extLst>
          </p:cNvPr>
          <p:cNvSpPr txBox="1"/>
          <p:nvPr/>
        </p:nvSpPr>
        <p:spPr>
          <a:xfrm>
            <a:off x="2955651" y="3104987"/>
            <a:ext cx="429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 목적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EC8AA-6A06-4FDD-B40C-BC5197741A4E}"/>
              </a:ext>
            </a:extLst>
          </p:cNvPr>
          <p:cNvSpPr txBox="1"/>
          <p:nvPr/>
        </p:nvSpPr>
        <p:spPr>
          <a:xfrm>
            <a:off x="2955651" y="3541078"/>
            <a:ext cx="429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16987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개요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798944" y="468471"/>
            <a:ext cx="19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 목적</a:t>
            </a:r>
          </a:p>
        </p:txBody>
      </p:sp>
      <p:sp>
        <p:nvSpPr>
          <p:cNvPr id="22" name="갈매기형 수장 40">
            <a:extLst>
              <a:ext uri="{FF2B5EF4-FFF2-40B4-BE49-F238E27FC236}">
                <a16:creationId xmlns:a16="http://schemas.microsoft.com/office/drawing/2014/main" id="{C0D3BB75-7A86-4BBB-8D0B-8AA815B75580}"/>
              </a:ext>
            </a:extLst>
          </p:cNvPr>
          <p:cNvSpPr/>
          <p:nvPr/>
        </p:nvSpPr>
        <p:spPr>
          <a:xfrm>
            <a:off x="2015232" y="1629873"/>
            <a:ext cx="8904302" cy="369331"/>
          </a:xfrm>
          <a:prstGeom prst="chevron">
            <a:avLst/>
          </a:prstGeom>
          <a:solidFill>
            <a:srgbClr val="7D5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433EA-4EFB-4C09-8F2A-28269A4D1665}"/>
              </a:ext>
            </a:extLst>
          </p:cNvPr>
          <p:cNvSpPr txBox="1"/>
          <p:nvPr/>
        </p:nvSpPr>
        <p:spPr>
          <a:xfrm>
            <a:off x="5715203" y="1260541"/>
            <a:ext cx="13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D506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목적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004C93-D8A8-40D4-838D-5E2EB9A1AC1B}"/>
              </a:ext>
            </a:extLst>
          </p:cNvPr>
          <p:cNvCxnSpPr>
            <a:cxnSpLocks/>
          </p:cNvCxnSpPr>
          <p:nvPr/>
        </p:nvCxnSpPr>
        <p:spPr>
          <a:xfrm>
            <a:off x="6490699" y="1984746"/>
            <a:ext cx="0" cy="1102407"/>
          </a:xfrm>
          <a:prstGeom prst="line">
            <a:avLst/>
          </a:prstGeom>
          <a:ln w="28575">
            <a:solidFill>
              <a:srgbClr val="7D5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1F06ADE2-CA1C-4078-9667-E87AB36A79B9}"/>
              </a:ext>
            </a:extLst>
          </p:cNvPr>
          <p:cNvSpPr/>
          <p:nvPr/>
        </p:nvSpPr>
        <p:spPr>
          <a:xfrm>
            <a:off x="6125560" y="3116457"/>
            <a:ext cx="730278" cy="730278"/>
          </a:xfrm>
          <a:prstGeom prst="ellipse">
            <a:avLst/>
          </a:prstGeom>
          <a:noFill/>
          <a:ln w="28575">
            <a:solidFill>
              <a:srgbClr val="7D5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F03A9-5D97-4338-B8F9-9E83023EBE56}"/>
              </a:ext>
            </a:extLst>
          </p:cNvPr>
          <p:cNvSpPr txBox="1"/>
          <p:nvPr/>
        </p:nvSpPr>
        <p:spPr>
          <a:xfrm>
            <a:off x="1895104" y="4042044"/>
            <a:ext cx="9894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한학기 동안 배운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Mysql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java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연동하여 사용할 수 있는가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정규화와 무결성을 체크할 수 있는가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  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 간의 관계를 잘 이해하고 나타낼 수 있는가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Group 20">
            <a:extLst>
              <a:ext uri="{FF2B5EF4-FFF2-40B4-BE49-F238E27FC236}">
                <a16:creationId xmlns:a16="http://schemas.microsoft.com/office/drawing/2014/main" id="{24C59DEE-1AC1-41E9-80EB-138EF67172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8974" y="3281970"/>
            <a:ext cx="443450" cy="359484"/>
            <a:chOff x="2999" y="2102"/>
            <a:chExt cx="338" cy="274"/>
          </a:xfrm>
          <a:solidFill>
            <a:srgbClr val="7D506B"/>
          </a:solidFill>
        </p:grpSpPr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1886ABAA-68F2-47E0-86FA-C52B265E26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" y="2102"/>
              <a:ext cx="156" cy="274"/>
            </a:xfrm>
            <a:custGeom>
              <a:avLst/>
              <a:gdLst>
                <a:gd name="T0" fmla="*/ 885 w 1552"/>
                <a:gd name="T1" fmla="*/ 1478 h 2738"/>
                <a:gd name="T2" fmla="*/ 885 w 1552"/>
                <a:gd name="T3" fmla="*/ 1838 h 2738"/>
                <a:gd name="T4" fmla="*/ 1244 w 1552"/>
                <a:gd name="T5" fmla="*/ 1838 h 2738"/>
                <a:gd name="T6" fmla="*/ 1244 w 1552"/>
                <a:gd name="T7" fmla="*/ 1478 h 2738"/>
                <a:gd name="T8" fmla="*/ 885 w 1552"/>
                <a:gd name="T9" fmla="*/ 1478 h 2738"/>
                <a:gd name="T10" fmla="*/ 309 w 1552"/>
                <a:gd name="T11" fmla="*/ 1478 h 2738"/>
                <a:gd name="T12" fmla="*/ 309 w 1552"/>
                <a:gd name="T13" fmla="*/ 1838 h 2738"/>
                <a:gd name="T14" fmla="*/ 667 w 1552"/>
                <a:gd name="T15" fmla="*/ 1838 h 2738"/>
                <a:gd name="T16" fmla="*/ 667 w 1552"/>
                <a:gd name="T17" fmla="*/ 1478 h 2738"/>
                <a:gd name="T18" fmla="*/ 309 w 1552"/>
                <a:gd name="T19" fmla="*/ 1478 h 2738"/>
                <a:gd name="T20" fmla="*/ 885 w 1552"/>
                <a:gd name="T21" fmla="*/ 900 h 2738"/>
                <a:gd name="T22" fmla="*/ 885 w 1552"/>
                <a:gd name="T23" fmla="*/ 1260 h 2738"/>
                <a:gd name="T24" fmla="*/ 1244 w 1552"/>
                <a:gd name="T25" fmla="*/ 1260 h 2738"/>
                <a:gd name="T26" fmla="*/ 1244 w 1552"/>
                <a:gd name="T27" fmla="*/ 900 h 2738"/>
                <a:gd name="T28" fmla="*/ 885 w 1552"/>
                <a:gd name="T29" fmla="*/ 900 h 2738"/>
                <a:gd name="T30" fmla="*/ 309 w 1552"/>
                <a:gd name="T31" fmla="*/ 900 h 2738"/>
                <a:gd name="T32" fmla="*/ 309 w 1552"/>
                <a:gd name="T33" fmla="*/ 1260 h 2738"/>
                <a:gd name="T34" fmla="*/ 667 w 1552"/>
                <a:gd name="T35" fmla="*/ 1260 h 2738"/>
                <a:gd name="T36" fmla="*/ 667 w 1552"/>
                <a:gd name="T37" fmla="*/ 900 h 2738"/>
                <a:gd name="T38" fmla="*/ 309 w 1552"/>
                <a:gd name="T39" fmla="*/ 900 h 2738"/>
                <a:gd name="T40" fmla="*/ 885 w 1552"/>
                <a:gd name="T41" fmla="*/ 322 h 2738"/>
                <a:gd name="T42" fmla="*/ 885 w 1552"/>
                <a:gd name="T43" fmla="*/ 682 h 2738"/>
                <a:gd name="T44" fmla="*/ 1244 w 1552"/>
                <a:gd name="T45" fmla="*/ 682 h 2738"/>
                <a:gd name="T46" fmla="*/ 1244 w 1552"/>
                <a:gd name="T47" fmla="*/ 322 h 2738"/>
                <a:gd name="T48" fmla="*/ 885 w 1552"/>
                <a:gd name="T49" fmla="*/ 322 h 2738"/>
                <a:gd name="T50" fmla="*/ 309 w 1552"/>
                <a:gd name="T51" fmla="*/ 322 h 2738"/>
                <a:gd name="T52" fmla="*/ 309 w 1552"/>
                <a:gd name="T53" fmla="*/ 682 h 2738"/>
                <a:gd name="T54" fmla="*/ 667 w 1552"/>
                <a:gd name="T55" fmla="*/ 682 h 2738"/>
                <a:gd name="T56" fmla="*/ 667 w 1552"/>
                <a:gd name="T57" fmla="*/ 322 h 2738"/>
                <a:gd name="T58" fmla="*/ 309 w 1552"/>
                <a:gd name="T59" fmla="*/ 322 h 2738"/>
                <a:gd name="T60" fmla="*/ 0 w 1552"/>
                <a:gd name="T61" fmla="*/ 0 h 2738"/>
                <a:gd name="T62" fmla="*/ 1552 w 1552"/>
                <a:gd name="T63" fmla="*/ 0 h 2738"/>
                <a:gd name="T64" fmla="*/ 1552 w 1552"/>
                <a:gd name="T65" fmla="*/ 2738 h 2738"/>
                <a:gd name="T66" fmla="*/ 955 w 1552"/>
                <a:gd name="T67" fmla="*/ 2738 h 2738"/>
                <a:gd name="T68" fmla="*/ 955 w 1552"/>
                <a:gd name="T69" fmla="*/ 2126 h 2738"/>
                <a:gd name="T70" fmla="*/ 597 w 1552"/>
                <a:gd name="T71" fmla="*/ 2126 h 2738"/>
                <a:gd name="T72" fmla="*/ 597 w 1552"/>
                <a:gd name="T73" fmla="*/ 2738 h 2738"/>
                <a:gd name="T74" fmla="*/ 0 w 1552"/>
                <a:gd name="T75" fmla="*/ 2738 h 2738"/>
                <a:gd name="T76" fmla="*/ 0 w 1552"/>
                <a:gd name="T77" fmla="*/ 0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52" h="2738">
                  <a:moveTo>
                    <a:pt x="885" y="1478"/>
                  </a:moveTo>
                  <a:lnTo>
                    <a:pt x="885" y="1838"/>
                  </a:lnTo>
                  <a:lnTo>
                    <a:pt x="1244" y="1838"/>
                  </a:lnTo>
                  <a:lnTo>
                    <a:pt x="1244" y="1478"/>
                  </a:lnTo>
                  <a:lnTo>
                    <a:pt x="885" y="1478"/>
                  </a:lnTo>
                  <a:close/>
                  <a:moveTo>
                    <a:pt x="309" y="1478"/>
                  </a:moveTo>
                  <a:lnTo>
                    <a:pt x="309" y="1838"/>
                  </a:lnTo>
                  <a:lnTo>
                    <a:pt x="667" y="1838"/>
                  </a:lnTo>
                  <a:lnTo>
                    <a:pt x="667" y="1478"/>
                  </a:lnTo>
                  <a:lnTo>
                    <a:pt x="309" y="1478"/>
                  </a:lnTo>
                  <a:close/>
                  <a:moveTo>
                    <a:pt x="885" y="900"/>
                  </a:moveTo>
                  <a:lnTo>
                    <a:pt x="885" y="1260"/>
                  </a:lnTo>
                  <a:lnTo>
                    <a:pt x="1244" y="1260"/>
                  </a:lnTo>
                  <a:lnTo>
                    <a:pt x="1244" y="900"/>
                  </a:lnTo>
                  <a:lnTo>
                    <a:pt x="885" y="900"/>
                  </a:lnTo>
                  <a:close/>
                  <a:moveTo>
                    <a:pt x="309" y="900"/>
                  </a:moveTo>
                  <a:lnTo>
                    <a:pt x="309" y="1260"/>
                  </a:lnTo>
                  <a:lnTo>
                    <a:pt x="667" y="1260"/>
                  </a:lnTo>
                  <a:lnTo>
                    <a:pt x="667" y="900"/>
                  </a:lnTo>
                  <a:lnTo>
                    <a:pt x="309" y="900"/>
                  </a:lnTo>
                  <a:close/>
                  <a:moveTo>
                    <a:pt x="885" y="322"/>
                  </a:moveTo>
                  <a:lnTo>
                    <a:pt x="885" y="682"/>
                  </a:lnTo>
                  <a:lnTo>
                    <a:pt x="1244" y="682"/>
                  </a:lnTo>
                  <a:lnTo>
                    <a:pt x="1244" y="322"/>
                  </a:lnTo>
                  <a:lnTo>
                    <a:pt x="885" y="322"/>
                  </a:lnTo>
                  <a:close/>
                  <a:moveTo>
                    <a:pt x="309" y="322"/>
                  </a:moveTo>
                  <a:lnTo>
                    <a:pt x="309" y="682"/>
                  </a:lnTo>
                  <a:lnTo>
                    <a:pt x="667" y="682"/>
                  </a:lnTo>
                  <a:lnTo>
                    <a:pt x="667" y="322"/>
                  </a:lnTo>
                  <a:lnTo>
                    <a:pt x="309" y="322"/>
                  </a:lnTo>
                  <a:close/>
                  <a:moveTo>
                    <a:pt x="0" y="0"/>
                  </a:moveTo>
                  <a:lnTo>
                    <a:pt x="1552" y="0"/>
                  </a:lnTo>
                  <a:lnTo>
                    <a:pt x="1552" y="2738"/>
                  </a:lnTo>
                  <a:lnTo>
                    <a:pt x="955" y="2738"/>
                  </a:lnTo>
                  <a:lnTo>
                    <a:pt x="955" y="2126"/>
                  </a:lnTo>
                  <a:lnTo>
                    <a:pt x="597" y="2126"/>
                  </a:lnTo>
                  <a:lnTo>
                    <a:pt x="597" y="2738"/>
                  </a:lnTo>
                  <a:lnTo>
                    <a:pt x="0" y="27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DCC3AB70-D6CC-4950-9D51-4163ACE397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9" y="2127"/>
              <a:ext cx="78" cy="249"/>
            </a:xfrm>
            <a:custGeom>
              <a:avLst/>
              <a:gdLst>
                <a:gd name="T0" fmla="*/ 166 w 773"/>
                <a:gd name="T1" fmla="*/ 1346 h 2493"/>
                <a:gd name="T2" fmla="*/ 166 w 773"/>
                <a:gd name="T3" fmla="*/ 1674 h 2493"/>
                <a:gd name="T4" fmla="*/ 492 w 773"/>
                <a:gd name="T5" fmla="*/ 1674 h 2493"/>
                <a:gd name="T6" fmla="*/ 492 w 773"/>
                <a:gd name="T7" fmla="*/ 1346 h 2493"/>
                <a:gd name="T8" fmla="*/ 166 w 773"/>
                <a:gd name="T9" fmla="*/ 1346 h 2493"/>
                <a:gd name="T10" fmla="*/ 166 w 773"/>
                <a:gd name="T11" fmla="*/ 820 h 2493"/>
                <a:gd name="T12" fmla="*/ 166 w 773"/>
                <a:gd name="T13" fmla="*/ 1147 h 2493"/>
                <a:gd name="T14" fmla="*/ 492 w 773"/>
                <a:gd name="T15" fmla="*/ 1147 h 2493"/>
                <a:gd name="T16" fmla="*/ 492 w 773"/>
                <a:gd name="T17" fmla="*/ 820 h 2493"/>
                <a:gd name="T18" fmla="*/ 166 w 773"/>
                <a:gd name="T19" fmla="*/ 820 h 2493"/>
                <a:gd name="T20" fmla="*/ 166 w 773"/>
                <a:gd name="T21" fmla="*/ 294 h 2493"/>
                <a:gd name="T22" fmla="*/ 166 w 773"/>
                <a:gd name="T23" fmla="*/ 621 h 2493"/>
                <a:gd name="T24" fmla="*/ 492 w 773"/>
                <a:gd name="T25" fmla="*/ 621 h 2493"/>
                <a:gd name="T26" fmla="*/ 492 w 773"/>
                <a:gd name="T27" fmla="*/ 294 h 2493"/>
                <a:gd name="T28" fmla="*/ 166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2493 h 2493"/>
                <a:gd name="T36" fmla="*/ 230 w 773"/>
                <a:gd name="T37" fmla="*/ 2493 h 2493"/>
                <a:gd name="T38" fmla="*/ 230 w 773"/>
                <a:gd name="T39" fmla="*/ 1936 h 2493"/>
                <a:gd name="T40" fmla="*/ 0 w 773"/>
                <a:gd name="T41" fmla="*/ 1936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166" y="1346"/>
                  </a:moveTo>
                  <a:lnTo>
                    <a:pt x="166" y="1674"/>
                  </a:lnTo>
                  <a:lnTo>
                    <a:pt x="492" y="1674"/>
                  </a:lnTo>
                  <a:lnTo>
                    <a:pt x="492" y="1346"/>
                  </a:lnTo>
                  <a:lnTo>
                    <a:pt x="166" y="1346"/>
                  </a:lnTo>
                  <a:close/>
                  <a:moveTo>
                    <a:pt x="166" y="820"/>
                  </a:moveTo>
                  <a:lnTo>
                    <a:pt x="166" y="1147"/>
                  </a:lnTo>
                  <a:lnTo>
                    <a:pt x="492" y="1147"/>
                  </a:lnTo>
                  <a:lnTo>
                    <a:pt x="492" y="820"/>
                  </a:lnTo>
                  <a:lnTo>
                    <a:pt x="166" y="820"/>
                  </a:lnTo>
                  <a:close/>
                  <a:moveTo>
                    <a:pt x="166" y="294"/>
                  </a:moveTo>
                  <a:lnTo>
                    <a:pt x="166" y="621"/>
                  </a:lnTo>
                  <a:lnTo>
                    <a:pt x="492" y="621"/>
                  </a:lnTo>
                  <a:lnTo>
                    <a:pt x="492" y="294"/>
                  </a:lnTo>
                  <a:lnTo>
                    <a:pt x="166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2493"/>
                  </a:lnTo>
                  <a:lnTo>
                    <a:pt x="230" y="2493"/>
                  </a:lnTo>
                  <a:lnTo>
                    <a:pt x="230" y="1936"/>
                  </a:lnTo>
                  <a:lnTo>
                    <a:pt x="0" y="1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65DC8A5B-1566-4BD5-BD59-FC80D0A4B1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9" y="2127"/>
              <a:ext cx="77" cy="249"/>
            </a:xfrm>
            <a:custGeom>
              <a:avLst/>
              <a:gdLst>
                <a:gd name="T0" fmla="*/ 281 w 773"/>
                <a:gd name="T1" fmla="*/ 1346 h 2493"/>
                <a:gd name="T2" fmla="*/ 281 w 773"/>
                <a:gd name="T3" fmla="*/ 1673 h 2493"/>
                <a:gd name="T4" fmla="*/ 607 w 773"/>
                <a:gd name="T5" fmla="*/ 1673 h 2493"/>
                <a:gd name="T6" fmla="*/ 607 w 773"/>
                <a:gd name="T7" fmla="*/ 1346 h 2493"/>
                <a:gd name="T8" fmla="*/ 281 w 773"/>
                <a:gd name="T9" fmla="*/ 1346 h 2493"/>
                <a:gd name="T10" fmla="*/ 281 w 773"/>
                <a:gd name="T11" fmla="*/ 820 h 2493"/>
                <a:gd name="T12" fmla="*/ 281 w 773"/>
                <a:gd name="T13" fmla="*/ 1147 h 2493"/>
                <a:gd name="T14" fmla="*/ 607 w 773"/>
                <a:gd name="T15" fmla="*/ 1147 h 2493"/>
                <a:gd name="T16" fmla="*/ 607 w 773"/>
                <a:gd name="T17" fmla="*/ 820 h 2493"/>
                <a:gd name="T18" fmla="*/ 281 w 773"/>
                <a:gd name="T19" fmla="*/ 820 h 2493"/>
                <a:gd name="T20" fmla="*/ 281 w 773"/>
                <a:gd name="T21" fmla="*/ 294 h 2493"/>
                <a:gd name="T22" fmla="*/ 281 w 773"/>
                <a:gd name="T23" fmla="*/ 621 h 2493"/>
                <a:gd name="T24" fmla="*/ 607 w 773"/>
                <a:gd name="T25" fmla="*/ 621 h 2493"/>
                <a:gd name="T26" fmla="*/ 607 w 773"/>
                <a:gd name="T27" fmla="*/ 294 h 2493"/>
                <a:gd name="T28" fmla="*/ 281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1936 h 2493"/>
                <a:gd name="T36" fmla="*/ 543 w 773"/>
                <a:gd name="T37" fmla="*/ 1936 h 2493"/>
                <a:gd name="T38" fmla="*/ 543 w 773"/>
                <a:gd name="T39" fmla="*/ 2493 h 2493"/>
                <a:gd name="T40" fmla="*/ 0 w 773"/>
                <a:gd name="T41" fmla="*/ 2493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281" y="1346"/>
                  </a:moveTo>
                  <a:lnTo>
                    <a:pt x="281" y="1673"/>
                  </a:lnTo>
                  <a:lnTo>
                    <a:pt x="607" y="1673"/>
                  </a:lnTo>
                  <a:lnTo>
                    <a:pt x="607" y="1346"/>
                  </a:lnTo>
                  <a:lnTo>
                    <a:pt x="281" y="1346"/>
                  </a:lnTo>
                  <a:close/>
                  <a:moveTo>
                    <a:pt x="281" y="820"/>
                  </a:moveTo>
                  <a:lnTo>
                    <a:pt x="281" y="1147"/>
                  </a:lnTo>
                  <a:lnTo>
                    <a:pt x="607" y="1147"/>
                  </a:lnTo>
                  <a:lnTo>
                    <a:pt x="607" y="820"/>
                  </a:lnTo>
                  <a:lnTo>
                    <a:pt x="281" y="820"/>
                  </a:lnTo>
                  <a:close/>
                  <a:moveTo>
                    <a:pt x="281" y="294"/>
                  </a:moveTo>
                  <a:lnTo>
                    <a:pt x="281" y="621"/>
                  </a:lnTo>
                  <a:lnTo>
                    <a:pt x="607" y="621"/>
                  </a:lnTo>
                  <a:lnTo>
                    <a:pt x="607" y="294"/>
                  </a:lnTo>
                  <a:lnTo>
                    <a:pt x="281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1936"/>
                  </a:lnTo>
                  <a:lnTo>
                    <a:pt x="543" y="1936"/>
                  </a:lnTo>
                  <a:lnTo>
                    <a:pt x="543" y="2493"/>
                  </a:lnTo>
                  <a:lnTo>
                    <a:pt x="0" y="24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08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개요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798944" y="468471"/>
            <a:ext cx="19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프로젝트 설계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9C02DF-7AD9-4172-9792-1828CC2532F2}"/>
              </a:ext>
            </a:extLst>
          </p:cNvPr>
          <p:cNvSpPr/>
          <p:nvPr/>
        </p:nvSpPr>
        <p:spPr>
          <a:xfrm>
            <a:off x="435339" y="1676629"/>
            <a:ext cx="10058067" cy="378306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9AA4-38E7-497D-91DA-6785A5ED6A31}"/>
              </a:ext>
            </a:extLst>
          </p:cNvPr>
          <p:cNvSpPr txBox="1"/>
          <p:nvPr/>
        </p:nvSpPr>
        <p:spPr>
          <a:xfrm>
            <a:off x="435339" y="1676629"/>
            <a:ext cx="10058067" cy="369331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CGV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영화예매하기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초기 설계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 테이블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사람 테이블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예매 정보 테이블을 만든다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선택에 따라 일련의 정보가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예매 정보테이블로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insert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되게 하면 될 것이다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각각의 테이블의 무결성과 정규화를 체크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해야한다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큰 테이블의 입력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삭제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수정이 자바와 연동하여 가능케 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2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23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EEBB882-DD94-412C-A1AD-55F46DF88A76}"/>
              </a:ext>
            </a:extLst>
          </p:cNvPr>
          <p:cNvSpPr/>
          <p:nvPr/>
        </p:nvSpPr>
        <p:spPr>
          <a:xfrm rot="11157230">
            <a:off x="913505" y="-1533246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C6A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2D57D-7598-4DCC-A74F-C136FB0D9E00}"/>
              </a:ext>
            </a:extLst>
          </p:cNvPr>
          <p:cNvGrpSpPr/>
          <p:nvPr/>
        </p:nvGrpSpPr>
        <p:grpSpPr>
          <a:xfrm>
            <a:off x="2349623" y="1770373"/>
            <a:ext cx="1374308" cy="1374308"/>
            <a:chOff x="1762361" y="1598922"/>
            <a:chExt cx="1374308" cy="13743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E09673-5C87-4450-8139-73F818B1B181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FBE45BD6-5E29-4FAA-A06A-8C949171097D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solidFill>
                <a:srgbClr val="C6A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768ADB3-E2EF-4369-A4F4-CF1E27B63F8C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35FC-1343-4378-9CEA-75341185D6F7}"/>
                </a:ext>
              </a:extLst>
            </p:cNvPr>
            <p:cNvSpPr txBox="1"/>
            <p:nvPr/>
          </p:nvSpPr>
          <p:spPr>
            <a:xfrm rot="20700000">
              <a:off x="2176362" y="2006458"/>
              <a:ext cx="58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C6AF7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4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46E5A-4FDA-4B0D-97CA-3A802CA65BD3}"/>
              </a:ext>
            </a:extLst>
          </p:cNvPr>
          <p:cNvSpPr txBox="1"/>
          <p:nvPr/>
        </p:nvSpPr>
        <p:spPr>
          <a:xfrm>
            <a:off x="3878366" y="2114241"/>
            <a:ext cx="5478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EBCAB-A3CD-471C-B6E5-D50BEF3EC510}"/>
              </a:ext>
            </a:extLst>
          </p:cNvPr>
          <p:cNvSpPr txBox="1"/>
          <p:nvPr/>
        </p:nvSpPr>
        <p:spPr>
          <a:xfrm>
            <a:off x="4471665" y="3104987"/>
            <a:ext cx="429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베이스 스키마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EC8AA-6A06-4FDD-B40C-BC5197741A4E}"/>
              </a:ext>
            </a:extLst>
          </p:cNvPr>
          <p:cNvSpPr txBox="1"/>
          <p:nvPr/>
        </p:nvSpPr>
        <p:spPr>
          <a:xfrm>
            <a:off x="4471665" y="3565148"/>
            <a:ext cx="429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방법 및 활용 기술</a:t>
            </a:r>
          </a:p>
        </p:txBody>
      </p:sp>
    </p:spTree>
    <p:extLst>
      <p:ext uri="{BB962C8B-B14F-4D97-AF65-F5344CB8AC3E}">
        <p14:creationId xmlns:p14="http://schemas.microsoft.com/office/powerpoint/2010/main" val="73477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388455" y="452918"/>
            <a:ext cx="242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데이터베이스 스키마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83B19BB5-E409-414F-9450-324CA1EC5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91621"/>
              </p:ext>
            </p:extLst>
          </p:nvPr>
        </p:nvGraphicFramePr>
        <p:xfrm>
          <a:off x="993130" y="1308100"/>
          <a:ext cx="1643062" cy="250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person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person_id</a:t>
                      </a:r>
                      <a:r>
                        <a:rPr lang="en-US" altLang="ko-KR" sz="1200" dirty="0"/>
                        <a:t> (PK)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person_loginid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person_password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person_name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69082077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person_tel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060397334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person_address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7879218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9253D6E-59C7-46D5-B0BD-79039BB2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75218"/>
              </p:ext>
            </p:extLst>
          </p:nvPr>
        </p:nvGraphicFramePr>
        <p:xfrm>
          <a:off x="3779192" y="2022475"/>
          <a:ext cx="1643063" cy="196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reservation_info</a:t>
                      </a:r>
                      <a:endParaRPr lang="ko-KR" altLang="en-US" sz="12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person_id</a:t>
                      </a:r>
                      <a:r>
                        <a:rPr lang="en-US" altLang="ko-KR" sz="1200" dirty="0"/>
                        <a:t> (FK)</a:t>
                      </a:r>
                      <a:endParaRPr lang="ko-KR" altLang="en-US" sz="12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movie_id</a:t>
                      </a:r>
                      <a:r>
                        <a:rPr lang="en-US" altLang="ko-KR" sz="1200" dirty="0"/>
                        <a:t> (FK)</a:t>
                      </a:r>
                      <a:endParaRPr lang="ko-KR" altLang="en-US" sz="12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p_id</a:t>
                      </a:r>
                      <a:r>
                        <a:rPr lang="en-US" altLang="ko-KR" sz="1200" dirty="0"/>
                        <a:t>(FK)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amount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4023067249"/>
                  </a:ext>
                </a:extLst>
              </a:tr>
              <a:tr h="28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price</a:t>
                      </a: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4143274726"/>
                  </a:ext>
                </a:extLst>
              </a:tr>
            </a:tbl>
          </a:graphicData>
        </a:graphic>
      </p:graphicFrame>
      <p:cxnSp>
        <p:nvCxnSpPr>
          <p:cNvPr id="62" name="꺾인 연결선 11">
            <a:extLst>
              <a:ext uri="{FF2B5EF4-FFF2-40B4-BE49-F238E27FC236}">
                <a16:creationId xmlns:a16="http://schemas.microsoft.com/office/drawing/2014/main" id="{841AC5B2-B4B2-4D2F-B79A-1D9A033346E5}"/>
              </a:ext>
            </a:extLst>
          </p:cNvPr>
          <p:cNvCxnSpPr>
            <a:cxnSpLocks/>
          </p:cNvCxnSpPr>
          <p:nvPr/>
        </p:nvCxnSpPr>
        <p:spPr>
          <a:xfrm>
            <a:off x="2636192" y="1808163"/>
            <a:ext cx="1143000" cy="7858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13">
            <a:extLst>
              <a:ext uri="{FF2B5EF4-FFF2-40B4-BE49-F238E27FC236}">
                <a16:creationId xmlns:a16="http://schemas.microsoft.com/office/drawing/2014/main" id="{F58DF138-39A9-4F6E-A803-2FA535C500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2255" y="1808163"/>
            <a:ext cx="1214437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1FD1108-DBF2-4878-B52B-9E5EAF226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1401"/>
              </p:ext>
            </p:extLst>
          </p:nvPr>
        </p:nvGraphicFramePr>
        <p:xfrm>
          <a:off x="6636692" y="1236663"/>
          <a:ext cx="1643063" cy="2323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movie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movie_id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movie_name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movie_time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movie_studio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294318045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movie_percent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2370666832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movie_opening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2172537195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068AC6CB-0855-455A-B934-5E88A06D2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01585"/>
              </p:ext>
            </p:extLst>
          </p:nvPr>
        </p:nvGraphicFramePr>
        <p:xfrm>
          <a:off x="993130" y="4341153"/>
          <a:ext cx="1643062" cy="107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payments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p_id</a:t>
                      </a:r>
                      <a:r>
                        <a:rPr lang="en-US" altLang="ko-KR" sz="1200" dirty="0"/>
                        <a:t> (PK)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payment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6" name="꺾인 연결선 11">
            <a:extLst>
              <a:ext uri="{FF2B5EF4-FFF2-40B4-BE49-F238E27FC236}">
                <a16:creationId xmlns:a16="http://schemas.microsoft.com/office/drawing/2014/main" id="{33F53673-9547-478B-9417-B34B5238D27A}"/>
              </a:ext>
            </a:extLst>
          </p:cNvPr>
          <p:cNvCxnSpPr>
            <a:cxnSpLocks/>
          </p:cNvCxnSpPr>
          <p:nvPr/>
        </p:nvCxnSpPr>
        <p:spPr>
          <a:xfrm flipV="1">
            <a:off x="2656083" y="3302493"/>
            <a:ext cx="1232336" cy="1211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252AF7-F2D7-49B3-B0A6-E57B5E565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371"/>
              </p:ext>
            </p:extLst>
          </p:nvPr>
        </p:nvGraphicFramePr>
        <p:xfrm>
          <a:off x="6825759" y="4341153"/>
          <a:ext cx="1643062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already_reserv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person_id</a:t>
                      </a:r>
                      <a:r>
                        <a:rPr lang="en-US" altLang="ko-KR" sz="1200" dirty="0"/>
                        <a:t> (FK)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movie_id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39273262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2E8B656-EAB3-4A0D-9EAB-CB01B80B8267}"/>
              </a:ext>
            </a:extLst>
          </p:cNvPr>
          <p:cNvCxnSpPr/>
          <p:nvPr/>
        </p:nvCxnSpPr>
        <p:spPr>
          <a:xfrm>
            <a:off x="8279755" y="1734271"/>
            <a:ext cx="1326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EC141B-25A1-47D7-BD34-5F1A319E3FD7}"/>
              </a:ext>
            </a:extLst>
          </p:cNvPr>
          <p:cNvCxnSpPr/>
          <p:nvPr/>
        </p:nvCxnSpPr>
        <p:spPr>
          <a:xfrm>
            <a:off x="9605818" y="1734271"/>
            <a:ext cx="0" cy="387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844454-FC45-4A26-8504-74176D3B78DD}"/>
              </a:ext>
            </a:extLst>
          </p:cNvPr>
          <p:cNvCxnSpPr>
            <a:cxnSpLocks/>
          </p:cNvCxnSpPr>
          <p:nvPr/>
        </p:nvCxnSpPr>
        <p:spPr>
          <a:xfrm flipH="1">
            <a:off x="8468822" y="5606473"/>
            <a:ext cx="113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160962B-2F30-4411-B432-824B325EAD87}"/>
              </a:ext>
            </a:extLst>
          </p:cNvPr>
          <p:cNvCxnSpPr/>
          <p:nvPr/>
        </p:nvCxnSpPr>
        <p:spPr>
          <a:xfrm flipH="1">
            <a:off x="387927" y="1808163"/>
            <a:ext cx="60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7BA2E9-C35A-46A2-A574-7A3AB5295FEC}"/>
              </a:ext>
            </a:extLst>
          </p:cNvPr>
          <p:cNvCxnSpPr/>
          <p:nvPr/>
        </p:nvCxnSpPr>
        <p:spPr>
          <a:xfrm>
            <a:off x="378691" y="1808162"/>
            <a:ext cx="0" cy="403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824647-0A99-44B7-8383-733E42E80FF3}"/>
              </a:ext>
            </a:extLst>
          </p:cNvPr>
          <p:cNvCxnSpPr/>
          <p:nvPr/>
        </p:nvCxnSpPr>
        <p:spPr>
          <a:xfrm>
            <a:off x="387927" y="5846618"/>
            <a:ext cx="4710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87AD318-8FD5-486B-9FFF-4C1D6F885C71}"/>
              </a:ext>
            </a:extLst>
          </p:cNvPr>
          <p:cNvCxnSpPr/>
          <p:nvPr/>
        </p:nvCxnSpPr>
        <p:spPr>
          <a:xfrm flipV="1">
            <a:off x="5107709" y="4876934"/>
            <a:ext cx="0" cy="9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52FFE4B-82B0-4C86-A9E2-DA01BC973041}"/>
              </a:ext>
            </a:extLst>
          </p:cNvPr>
          <p:cNvCxnSpPr/>
          <p:nvPr/>
        </p:nvCxnSpPr>
        <p:spPr>
          <a:xfrm>
            <a:off x="5098473" y="4876934"/>
            <a:ext cx="1727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88DBC16-4FCC-4A54-8C98-90E93FCDD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29535"/>
              </p:ext>
            </p:extLst>
          </p:nvPr>
        </p:nvGraphicFramePr>
        <p:xfrm>
          <a:off x="9868027" y="443744"/>
          <a:ext cx="1643062" cy="107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seat_number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s_id</a:t>
                      </a:r>
                      <a:r>
                        <a:rPr lang="en-US" altLang="ko-KR" sz="1200" dirty="0"/>
                        <a:t>(PK)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seat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BFC2160-188A-40A4-81B7-6FAC2B59477F}"/>
              </a:ext>
            </a:extLst>
          </p:cNvPr>
          <p:cNvCxnSpPr/>
          <p:nvPr/>
        </p:nvCxnSpPr>
        <p:spPr>
          <a:xfrm>
            <a:off x="11511089" y="979525"/>
            <a:ext cx="348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662F725-6D64-414F-9E46-A212DD9CAAA4}"/>
              </a:ext>
            </a:extLst>
          </p:cNvPr>
          <p:cNvCxnSpPr/>
          <p:nvPr/>
        </p:nvCxnSpPr>
        <p:spPr>
          <a:xfrm>
            <a:off x="11859491" y="979525"/>
            <a:ext cx="0" cy="429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B9C61DA-4D8F-4622-BED6-2C8A2F06A4E4}"/>
              </a:ext>
            </a:extLst>
          </p:cNvPr>
          <p:cNvCxnSpPr/>
          <p:nvPr/>
        </p:nvCxnSpPr>
        <p:spPr>
          <a:xfrm flipH="1">
            <a:off x="8468821" y="5273964"/>
            <a:ext cx="339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31D47F4E-7AB2-4996-9E94-F02C330F1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88260"/>
              </p:ext>
            </p:extLst>
          </p:nvPr>
        </p:nvGraphicFramePr>
        <p:xfrm>
          <a:off x="9868027" y="2016552"/>
          <a:ext cx="1643063" cy="263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admin_id</a:t>
                      </a:r>
                      <a:r>
                        <a:rPr lang="en-US" altLang="ko-KR" sz="1200" dirty="0"/>
                        <a:t>(PK)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admin_loginid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admin_loginpw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admin_name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1294318045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admin_position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2370666832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admin_age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2172537195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boss_id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 marL="91439" marR="91439" marT="45704" marB="45704"/>
                </a:tc>
                <a:extLst>
                  <a:ext uri="{0D108BD9-81ED-4DB2-BD59-A6C34878D82A}">
                    <a16:rowId xmlns:a16="http://schemas.microsoft.com/office/drawing/2014/main" val="23891407"/>
                  </a:ext>
                </a:extLst>
              </a:tr>
            </a:tbl>
          </a:graphicData>
        </a:graphic>
      </p:graphicFrame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EFF41C7-C7AC-4F54-AEA3-6469DB9B8B6B}"/>
              </a:ext>
            </a:extLst>
          </p:cNvPr>
          <p:cNvCxnSpPr/>
          <p:nvPr/>
        </p:nvCxnSpPr>
        <p:spPr>
          <a:xfrm flipH="1">
            <a:off x="8942786" y="2558255"/>
            <a:ext cx="925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184745D-7BA5-4A0F-9325-D5062A9B5B54}"/>
              </a:ext>
            </a:extLst>
          </p:cNvPr>
          <p:cNvCxnSpPr/>
          <p:nvPr/>
        </p:nvCxnSpPr>
        <p:spPr>
          <a:xfrm>
            <a:off x="8942786" y="2558255"/>
            <a:ext cx="0" cy="195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917FF96-0BB3-4681-819B-9EE8F8065C3C}"/>
              </a:ext>
            </a:extLst>
          </p:cNvPr>
          <p:cNvCxnSpPr/>
          <p:nvPr/>
        </p:nvCxnSpPr>
        <p:spPr>
          <a:xfrm>
            <a:off x="8942786" y="4513871"/>
            <a:ext cx="92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58354D4F-F995-4DB9-A80E-EAA1F7B5D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05725"/>
              </p:ext>
            </p:extLst>
          </p:nvPr>
        </p:nvGraphicFramePr>
        <p:xfrm>
          <a:off x="10196107" y="5412716"/>
          <a:ext cx="1643062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cgv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cgv_id</a:t>
                      </a:r>
                      <a:r>
                        <a:rPr lang="en-US" altLang="ko-KR" sz="1200" dirty="0"/>
                        <a:t>(PK)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cgv_name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cgv_address</a:t>
                      </a:r>
                      <a:endParaRPr lang="ko-KR" altLang="en-US" sz="12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3927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9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320FEE-AC28-4EE5-9BEF-CB182F85D2C3}"/>
              </a:ext>
            </a:extLst>
          </p:cNvPr>
          <p:cNvSpPr/>
          <p:nvPr/>
        </p:nvSpPr>
        <p:spPr>
          <a:xfrm>
            <a:off x="6755800" y="1268503"/>
            <a:ext cx="4731904" cy="4492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388455" y="410379"/>
            <a:ext cx="2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방법 및 활용 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9C02DF-7AD9-4172-9792-1828CC2532F2}"/>
              </a:ext>
            </a:extLst>
          </p:cNvPr>
          <p:cNvSpPr/>
          <p:nvPr/>
        </p:nvSpPr>
        <p:spPr>
          <a:xfrm>
            <a:off x="248678" y="1252471"/>
            <a:ext cx="4785066" cy="449313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9AA4-38E7-497D-91DA-6785A5ED6A31}"/>
              </a:ext>
            </a:extLst>
          </p:cNvPr>
          <p:cNvSpPr txBox="1"/>
          <p:nvPr/>
        </p:nvSpPr>
        <p:spPr>
          <a:xfrm>
            <a:off x="262588" y="1268503"/>
            <a:ext cx="4785066" cy="563231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person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데이터 삽입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삭제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movie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삽입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삭제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reservation_info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삽입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삭제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cgv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삽입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삭제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F418C-7216-4DBF-9184-DD1F95D74EBF}"/>
              </a:ext>
            </a:extLst>
          </p:cNvPr>
          <p:cNvSpPr txBox="1"/>
          <p:nvPr/>
        </p:nvSpPr>
        <p:spPr>
          <a:xfrm>
            <a:off x="6755800" y="1252471"/>
            <a:ext cx="4731904" cy="5355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1-1.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회원가입을 통해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JTextField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getText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하여 그 값을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person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insert,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아이디의 중복체크를 통해 중복 방지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 정보 수정을 통해 정보를 수정하거나 회원탈퇴 가능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2-2. movie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영화정보를 누구나 수정할 수 있다면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큰 문제가 되므로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특정한 관리자만 수정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삭제를 할 수 있게 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또한 관리자는 따로 회원가입 불가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직접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승인받은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사람만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mysql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통해 등록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3-3.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영화와 시간을 선택하고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인원 수와 자석을 선택한 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결제를 완료하면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insert.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예매 정보에서 예매 취소가 가능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4-4. movie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마찬가지로 관리자만 허용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D9AAA1-92E6-4745-822A-997B549FF148}"/>
              </a:ext>
            </a:extLst>
          </p:cNvPr>
          <p:cNvSpPr/>
          <p:nvPr/>
        </p:nvSpPr>
        <p:spPr>
          <a:xfrm>
            <a:off x="5228947" y="2838637"/>
            <a:ext cx="1331650" cy="8988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6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320FEE-AC28-4EE5-9BEF-CB182F85D2C3}"/>
              </a:ext>
            </a:extLst>
          </p:cNvPr>
          <p:cNvSpPr/>
          <p:nvPr/>
        </p:nvSpPr>
        <p:spPr>
          <a:xfrm>
            <a:off x="6755800" y="1268503"/>
            <a:ext cx="4731904" cy="4492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3388455" y="410379"/>
            <a:ext cx="2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방법 및 활용 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9C02DF-7AD9-4172-9792-1828CC2532F2}"/>
              </a:ext>
            </a:extLst>
          </p:cNvPr>
          <p:cNvSpPr/>
          <p:nvPr/>
        </p:nvSpPr>
        <p:spPr>
          <a:xfrm>
            <a:off x="248678" y="1252471"/>
            <a:ext cx="4785066" cy="449313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9AA4-38E7-497D-91DA-6785A5ED6A31}"/>
              </a:ext>
            </a:extLst>
          </p:cNvPr>
          <p:cNvSpPr txBox="1"/>
          <p:nvPr/>
        </p:nvSpPr>
        <p:spPr>
          <a:xfrm>
            <a:off x="262588" y="1268503"/>
            <a:ext cx="4785066" cy="258532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예매율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영화의 예고편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F418C-7216-4DBF-9184-DD1F95D74EBF}"/>
              </a:ext>
            </a:extLst>
          </p:cNvPr>
          <p:cNvSpPr txBox="1"/>
          <p:nvPr/>
        </p:nvSpPr>
        <p:spPr>
          <a:xfrm>
            <a:off x="6755800" y="1252471"/>
            <a:ext cx="4731904" cy="42473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5-5. movie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테이블의 영화 제목과 예매율을 출력하여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JList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담는데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같은 영화이지만 다른 시간대인 영화가 있을 수 있으므로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DISTINCT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함수를 사용하여 예매율이 높은 순서대로 출력함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6-6.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파워포인트와 같이 하이퍼링크를 자바에 달아서 버튼을 누르면 그 영화에 대한 예고편을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띄우게하면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어떨까란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생각을 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메소드를 찾아보다가 런타임의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exec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라는 메소드를 쓰면 하이퍼링크와 같은 기능을 할 수 있다는 것을 발견했음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외부 클래스로 만든 후 객체화 시켜 특정버튼이 눌리면 그 버튼에 대한 예고편의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띄워주게함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D9AAA1-92E6-4745-822A-997B549FF148}"/>
              </a:ext>
            </a:extLst>
          </p:cNvPr>
          <p:cNvSpPr/>
          <p:nvPr/>
        </p:nvSpPr>
        <p:spPr>
          <a:xfrm>
            <a:off x="5228947" y="2838637"/>
            <a:ext cx="1331650" cy="8988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7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973</Words>
  <Application>Microsoft Office PowerPoint</Application>
  <PresentationFormat>와이드스크린</PresentationFormat>
  <Paragraphs>220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KoPub돋움체 Bold</vt:lpstr>
      <vt:lpstr>KoPub돋움체 Light</vt:lpstr>
      <vt:lpstr>KoPub돋움체 Medium</vt:lpstr>
      <vt:lpstr>Sandoll 격동고딕</vt:lpstr>
      <vt:lpstr>맑은 고딕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손현철</cp:lastModifiedBy>
  <cp:revision>47</cp:revision>
  <dcterms:created xsi:type="dcterms:W3CDTF">2018-05-18T02:52:57Z</dcterms:created>
  <dcterms:modified xsi:type="dcterms:W3CDTF">2019-11-29T20:55:35Z</dcterms:modified>
</cp:coreProperties>
</file>