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0" r:id="rId6"/>
    <p:sldId id="261" r:id="rId7"/>
    <p:sldId id="262" r:id="rId8"/>
    <p:sldId id="268" r:id="rId9"/>
    <p:sldId id="265" r:id="rId10"/>
    <p:sldId id="266" r:id="rId11"/>
    <p:sldId id="267" r:id="rId12"/>
    <p:sldId id="259" r:id="rId13"/>
    <p:sldId id="271" r:id="rId14"/>
    <p:sldId id="264" r:id="rId15"/>
    <p:sldId id="269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2BC52-6387-447E-88C4-F2E4D1463F8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1005BD-7A44-4D9E-A15A-178CE94D2226}" type="pres">
      <dgm:prSet presAssocID="{A752BC52-6387-447E-88C4-F2E4D1463F8F}" presName="linearFlow" presStyleCnt="0">
        <dgm:presLayoutVars>
          <dgm:resizeHandles val="exact"/>
        </dgm:presLayoutVars>
      </dgm:prSet>
      <dgm:spPr/>
    </dgm:pt>
  </dgm:ptLst>
  <dgm:cxnLst>
    <dgm:cxn modelId="{3AB36934-E520-47BE-A472-67D15E8388CA}" type="presOf" srcId="{A752BC52-6387-447E-88C4-F2E4D1463F8F}" destId="{201005BD-7A44-4D9E-A15A-178CE94D2226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4645-6163-49BD-8765-0E9AD8F0EDA4}" type="datetimeFigureOut">
              <a:rPr lang="ko-KR" altLang="en-US" smtClean="0"/>
              <a:pPr/>
              <a:t>2022. 12. 28.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36D8-FBBD-4700-871A-9428ABE4F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달력 일정 시간표 프로그램</a:t>
            </a:r>
            <a:endParaRPr lang="en-US" altLang="ko-KR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정 민규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8674"/>
            <a:ext cx="8229600" cy="584748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dirty="0"/>
              <a:t>…main… </a:t>
            </a:r>
            <a:r>
              <a:rPr lang="en-US" altLang="ko-KR" sz="1600" dirty="0" err="1"/>
              <a:t>window.title</a:t>
            </a:r>
            <a:r>
              <a:rPr lang="en-US" altLang="ko-KR" sz="1600" dirty="0"/>
              <a:t>("</a:t>
            </a:r>
            <a:r>
              <a:rPr lang="ko-KR" altLang="en-US" sz="1600" dirty="0"/>
              <a:t>학점계산기</a:t>
            </a:r>
            <a:r>
              <a:rPr lang="en-US" altLang="ko-KR" sz="1600" dirty="0"/>
              <a:t>")</a:t>
            </a:r>
          </a:p>
          <a:p>
            <a:pPr>
              <a:buNone/>
            </a:pPr>
            <a:r>
              <a:rPr lang="en-US" altLang="ko-KR" sz="1600" dirty="0"/>
              <a:t>   - Label text(</a:t>
            </a:r>
            <a:r>
              <a:rPr lang="ko-KR" altLang="en-US" sz="1600" dirty="0"/>
              <a:t>과목</a:t>
            </a:r>
            <a:r>
              <a:rPr lang="en-US" altLang="ko-KR" sz="1600" dirty="0"/>
              <a:t>, </a:t>
            </a:r>
            <a:r>
              <a:rPr lang="ko-KR" altLang="en-US" sz="1600" dirty="0"/>
              <a:t>점수</a:t>
            </a:r>
            <a:r>
              <a:rPr lang="en-US" altLang="ko-KR" sz="1600" dirty="0"/>
              <a:t>, </a:t>
            </a:r>
            <a:r>
              <a:rPr lang="ko-KR" altLang="en-US" sz="1600" dirty="0"/>
              <a:t>학점</a:t>
            </a:r>
            <a:r>
              <a:rPr lang="en-US" altLang="ko-KR" sz="1600" dirty="0"/>
              <a:t>, </a:t>
            </a:r>
            <a:r>
              <a:rPr lang="ko-KR" altLang="en-US" sz="1600" dirty="0"/>
              <a:t>전공</a:t>
            </a:r>
            <a:r>
              <a:rPr lang="en-US" altLang="ko-KR" sz="1600" dirty="0"/>
              <a:t>)  </a:t>
            </a:r>
          </a:p>
          <a:p>
            <a:pPr>
              <a:buNone/>
            </a:pPr>
            <a:r>
              <a:rPr lang="en-US" altLang="ko-KR" sz="1600" dirty="0"/>
              <a:t>     l1=Label(window, text="</a:t>
            </a:r>
            <a:r>
              <a:rPr lang="ko-KR" altLang="en-US" sz="1600" dirty="0"/>
              <a:t>과목</a:t>
            </a:r>
            <a:r>
              <a:rPr lang="en-US" altLang="ko-KR" sz="1600" dirty="0"/>
              <a:t>")… l4=</a:t>
            </a:r>
          </a:p>
          <a:p>
            <a:pPr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과목 </a:t>
            </a:r>
            <a:r>
              <a:rPr lang="en-US" altLang="ko-KR" sz="1600" dirty="0"/>
              <a:t>Entry</a:t>
            </a:r>
          </a:p>
          <a:p>
            <a:pPr>
              <a:buNone/>
            </a:pPr>
            <a:r>
              <a:rPr lang="en-US" altLang="ko-KR" sz="1600" dirty="0"/>
              <a:t>     e1=Entry(window)… e8=</a:t>
            </a:r>
          </a:p>
          <a:p>
            <a:pPr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점수 </a:t>
            </a:r>
            <a:r>
              <a:rPr lang="en-US" altLang="ko-KR" sz="1600" dirty="0" err="1"/>
              <a:t>OptionMenu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 o1=</a:t>
            </a:r>
            <a:r>
              <a:rPr lang="en-US" altLang="ko-KR" sz="1600" dirty="0" err="1"/>
              <a:t>OptionMenu</a:t>
            </a:r>
            <a:r>
              <a:rPr lang="en-US" altLang="ko-KR" sz="1600" dirty="0"/>
              <a:t>(window, score,*scores)… o8= </a:t>
            </a:r>
          </a:p>
          <a:p>
            <a:pPr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학점 </a:t>
            </a:r>
            <a:r>
              <a:rPr lang="en-US" altLang="ko-KR" sz="1600" dirty="0"/>
              <a:t>Entry</a:t>
            </a:r>
          </a:p>
          <a:p>
            <a:pPr>
              <a:buNone/>
            </a:pPr>
            <a:r>
              <a:rPr lang="en-US" altLang="ko-KR" sz="1600" dirty="0"/>
              <a:t>     e9=Entry(window)… e16=</a:t>
            </a:r>
          </a:p>
          <a:p>
            <a:pPr>
              <a:buNone/>
            </a:pPr>
            <a:r>
              <a:rPr lang="en-US" altLang="ko-KR" sz="1600" dirty="0"/>
              <a:t>   -</a:t>
            </a:r>
            <a:r>
              <a:rPr lang="ko-KR" altLang="en-US" sz="1600" dirty="0"/>
              <a:t>전공 </a:t>
            </a:r>
            <a:r>
              <a:rPr lang="en-US" altLang="ko-KR" sz="1600" dirty="0" err="1"/>
              <a:t>CheckButton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 c1=</a:t>
            </a:r>
            <a:r>
              <a:rPr lang="en-US" altLang="ko-KR" sz="1600" dirty="0" err="1"/>
              <a:t>Checkbutton</a:t>
            </a:r>
            <a:r>
              <a:rPr lang="en-US" altLang="ko-KR" sz="1600" dirty="0"/>
              <a:t>(window, variable=</a:t>
            </a:r>
            <a:r>
              <a:rPr lang="en-US" altLang="ko-KR" sz="1600" dirty="0" err="1"/>
              <a:t>chk</a:t>
            </a:r>
            <a:r>
              <a:rPr lang="en-US" altLang="ko-KR" sz="1600" dirty="0"/>
              <a:t>)… c8= </a:t>
            </a:r>
          </a:p>
          <a:p>
            <a:pPr>
              <a:buNone/>
            </a:pPr>
            <a:r>
              <a:rPr lang="en-US" altLang="ko-KR" sz="1600" dirty="0"/>
              <a:t>  </a:t>
            </a:r>
          </a:p>
          <a:p>
            <a:pPr>
              <a:buNone/>
            </a:pPr>
            <a:r>
              <a:rPr lang="en-US" altLang="ko-KR" sz="1600" dirty="0"/>
              <a:t>   - Label text(</a:t>
            </a:r>
            <a:r>
              <a:rPr lang="ko-KR" altLang="en-US" sz="1600" dirty="0" err="1"/>
              <a:t>총평점</a:t>
            </a:r>
            <a:r>
              <a:rPr lang="en-US" altLang="ko-KR" sz="1600" dirty="0"/>
              <a:t>, </a:t>
            </a:r>
            <a:r>
              <a:rPr lang="ko-KR" altLang="en-US" sz="1600" dirty="0"/>
              <a:t>전공평점</a:t>
            </a:r>
            <a:r>
              <a:rPr lang="en-US" altLang="ko-KR" sz="1600" dirty="0"/>
              <a:t>, </a:t>
            </a:r>
            <a:r>
              <a:rPr lang="ko-KR" altLang="en-US" sz="1600" dirty="0"/>
              <a:t>이수학점</a:t>
            </a:r>
            <a:r>
              <a:rPr lang="en-US" altLang="ko-KR" sz="1600" dirty="0"/>
              <a:t>, </a:t>
            </a:r>
            <a:r>
              <a:rPr lang="ko-KR" altLang="en-US" sz="1600" dirty="0"/>
              <a:t>전공이수</a:t>
            </a:r>
            <a:r>
              <a:rPr lang="en-US" altLang="ko-KR" sz="1600" dirty="0"/>
              <a:t>)  </a:t>
            </a:r>
          </a:p>
          <a:p>
            <a:pPr>
              <a:buNone/>
            </a:pPr>
            <a:r>
              <a:rPr lang="en-US" altLang="ko-KR" sz="1600" dirty="0"/>
              <a:t>    l5=Label(window, text="</a:t>
            </a:r>
            <a:r>
              <a:rPr lang="ko-KR" altLang="en-US" sz="1600" dirty="0" err="1"/>
              <a:t>총평점</a:t>
            </a:r>
            <a:r>
              <a:rPr lang="en-US" altLang="ko-KR" sz="1600" dirty="0"/>
              <a:t>")… l9=</a:t>
            </a:r>
          </a:p>
          <a:p>
            <a:pPr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총평점</a:t>
            </a:r>
            <a:r>
              <a:rPr lang="en-US" altLang="ko-KR" sz="1600" dirty="0"/>
              <a:t>, </a:t>
            </a:r>
            <a:r>
              <a:rPr lang="ko-KR" altLang="en-US" sz="1600" dirty="0"/>
              <a:t>전공평점</a:t>
            </a:r>
            <a:r>
              <a:rPr lang="en-US" altLang="ko-KR" sz="1600" dirty="0"/>
              <a:t>, </a:t>
            </a:r>
            <a:r>
              <a:rPr lang="ko-KR" altLang="en-US" sz="1600" dirty="0"/>
              <a:t>이수학점</a:t>
            </a:r>
            <a:r>
              <a:rPr lang="en-US" altLang="ko-KR" sz="1600" dirty="0"/>
              <a:t>, </a:t>
            </a:r>
            <a:r>
              <a:rPr lang="ko-KR" altLang="en-US" sz="1600" dirty="0"/>
              <a:t>전공이수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Entry</a:t>
            </a:r>
          </a:p>
          <a:p>
            <a:pPr>
              <a:buNone/>
            </a:pPr>
            <a:r>
              <a:rPr lang="en-US" altLang="ko-KR" sz="1600" dirty="0"/>
              <a:t>    e17=Entry(window)… e20=</a:t>
            </a:r>
          </a:p>
          <a:p>
            <a:pPr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시간표 메뉴로 돌아가기 버튼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b1=Button(window, text="</a:t>
            </a:r>
            <a:r>
              <a:rPr lang="ko-KR" altLang="en-US" sz="1600" dirty="0"/>
              <a:t>시간표 메뉴로 돌아가기</a:t>
            </a:r>
            <a:r>
              <a:rPr lang="en-US" altLang="ko-KR" sz="1600" dirty="0"/>
              <a:t>",command=exit)</a:t>
            </a:r>
          </a:p>
          <a:p>
            <a:pPr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계산 버튼</a:t>
            </a:r>
            <a:r>
              <a:rPr lang="en-US" altLang="ko-KR" sz="1600" dirty="0"/>
              <a:t>   </a:t>
            </a:r>
          </a:p>
          <a:p>
            <a:pPr>
              <a:buNone/>
            </a:pPr>
            <a:r>
              <a:rPr lang="en-US" altLang="ko-KR" sz="1600" dirty="0"/>
              <a:t>    b2=Button(window, text="</a:t>
            </a:r>
            <a:r>
              <a:rPr lang="ko-KR" altLang="en-US" sz="1600" dirty="0"/>
              <a:t>계산</a:t>
            </a:r>
            <a:r>
              <a:rPr lang="en-US" altLang="ko-KR" sz="1600" dirty="0"/>
              <a:t>",command=calculate)</a:t>
            </a:r>
          </a:p>
          <a:p>
            <a:pPr>
              <a:buNone/>
            </a:pPr>
            <a:r>
              <a:rPr lang="en-US" altLang="ko-KR" sz="1600" dirty="0"/>
              <a:t>    calculate()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e17.insert(0,str(</a:t>
            </a:r>
            <a:r>
              <a:rPr lang="en-US" altLang="ko-KR" sz="1600" dirty="0" err="1"/>
              <a:t>totalAverage</a:t>
            </a:r>
            <a:r>
              <a:rPr lang="en-US" altLang="ko-KR" sz="1600" dirty="0"/>
              <a:t>))</a:t>
            </a:r>
          </a:p>
          <a:p>
            <a:pPr>
              <a:buNone/>
            </a:pPr>
            <a:r>
              <a:rPr lang="en-US" altLang="ko-KR" sz="1600" dirty="0"/>
              <a:t>    e18.insert(0,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majorAverage</a:t>
            </a:r>
            <a:r>
              <a:rPr lang="en-US" altLang="ko-KR" sz="1600" dirty="0"/>
              <a:t>))</a:t>
            </a:r>
          </a:p>
          <a:p>
            <a:pPr>
              <a:buNone/>
            </a:pPr>
            <a:r>
              <a:rPr lang="en-US" altLang="ko-KR" sz="1600" dirty="0"/>
              <a:t>    e19.insert(0,str(</a:t>
            </a:r>
            <a:r>
              <a:rPr lang="en-US" altLang="ko-KR" sz="1600" dirty="0" err="1"/>
              <a:t>crSum</a:t>
            </a:r>
            <a:r>
              <a:rPr lang="en-US" altLang="ko-KR" sz="1600" dirty="0"/>
              <a:t>))                           </a:t>
            </a:r>
            <a:r>
              <a:rPr lang="en-US" altLang="ko-KR" sz="1600" dirty="0">
                <a:sym typeface="Wingdings" pitchFamily="2" charset="2"/>
              </a:rPr>
              <a:t>         </a:t>
            </a:r>
            <a:r>
              <a:rPr lang="en-US" altLang="ko-KR" sz="1600" dirty="0" err="1">
                <a:sym typeface="Wingdings" pitchFamily="2" charset="2"/>
              </a:rPr>
              <a:t>completedCredit</a:t>
            </a:r>
            <a:r>
              <a:rPr lang="en-US" altLang="ko-KR" sz="1600" dirty="0">
                <a:sym typeface="Wingdings" pitchFamily="2" charset="2"/>
              </a:rPr>
              <a:t>=</a:t>
            </a:r>
            <a:r>
              <a:rPr lang="en-US" altLang="ko-KR" sz="1600" dirty="0" err="1">
                <a:sym typeface="Wingdings" pitchFamily="2" charset="2"/>
              </a:rPr>
              <a:t>crSum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e20.insert(0,str(</a:t>
            </a:r>
            <a:r>
              <a:rPr lang="en-US" altLang="ko-KR" sz="1600" dirty="0" err="1"/>
              <a:t>majorCompletedCredit</a:t>
            </a:r>
            <a:r>
              <a:rPr lang="en-US" altLang="ko-KR" sz="1600" dirty="0"/>
              <a:t>))</a:t>
            </a:r>
            <a:endParaRPr lang="ko-KR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4994" y="278674"/>
            <a:ext cx="3561806" cy="283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3178"/>
            <a:ext cx="8229600" cy="574298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문제점</a:t>
            </a:r>
            <a:r>
              <a:rPr lang="en-US" altLang="ko-KR" sz="2000" dirty="0"/>
              <a:t>1</a:t>
            </a:r>
          </a:p>
          <a:p>
            <a:pPr>
              <a:buNone/>
            </a:pPr>
            <a:r>
              <a:rPr lang="en-US" altLang="ko-KR" sz="2000" dirty="0"/>
              <a:t>def calculate():</a:t>
            </a:r>
          </a:p>
          <a:p>
            <a:pPr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 if </a:t>
            </a:r>
            <a:r>
              <a:rPr lang="en-US" altLang="ko-KR" sz="2000" dirty="0" err="1"/>
              <a:t>chk.get</a:t>
            </a:r>
            <a:r>
              <a:rPr lang="en-US" altLang="ko-KR" sz="2000" dirty="0"/>
              <a:t>()==1:                                    #</a:t>
            </a:r>
            <a:r>
              <a:rPr lang="ko-KR" altLang="en-US" sz="2000" dirty="0"/>
              <a:t>체크됨          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 #</a:t>
            </a:r>
            <a:r>
              <a:rPr lang="ko-KR" altLang="en-US" sz="2000" dirty="0"/>
              <a:t>문제점</a:t>
            </a:r>
            <a:r>
              <a:rPr lang="en-US" altLang="ko-KR" sz="2000" dirty="0"/>
              <a:t>: </a:t>
            </a:r>
            <a:r>
              <a:rPr lang="ko-KR" altLang="en-US" sz="2000" dirty="0"/>
              <a:t>체크된 과목만 전공평점</a:t>
            </a:r>
            <a:r>
              <a:rPr lang="en-US" altLang="ko-KR" sz="2000" dirty="0"/>
              <a:t>, </a:t>
            </a:r>
            <a:r>
              <a:rPr lang="ko-KR" altLang="en-US" sz="2000" dirty="0"/>
              <a:t>전공이수를 계산 </a:t>
            </a:r>
            <a:r>
              <a:rPr lang="en-US" altLang="ko-KR" sz="2000" dirty="0"/>
              <a:t>or </a:t>
            </a:r>
            <a:r>
              <a:rPr lang="ko-KR" altLang="en-US" sz="2000" dirty="0"/>
              <a:t>체크되지 않은 과목의 점수는 </a:t>
            </a:r>
            <a:r>
              <a:rPr lang="en-US" altLang="ko-KR" sz="2000" dirty="0"/>
              <a:t>0.</a:t>
            </a:r>
          </a:p>
          <a:p>
            <a:pPr>
              <a:buNone/>
            </a:pPr>
            <a:r>
              <a:rPr lang="en-US" altLang="ko-KR" sz="2000" dirty="0"/>
              <a:t>   calculate()</a:t>
            </a:r>
            <a:r>
              <a:rPr lang="ko-KR" altLang="en-US" sz="2000" dirty="0"/>
              <a:t>함수에서 체크된 값을 확인하여 계산하려 하였으나 </a:t>
            </a:r>
            <a:r>
              <a:rPr lang="en-US" altLang="ko-KR" sz="2000" dirty="0" err="1"/>
              <a:t>Checkbutton</a:t>
            </a:r>
            <a:r>
              <a:rPr lang="en-US" altLang="ko-KR" sz="2000" dirty="0"/>
              <a:t>() entry</a:t>
            </a:r>
            <a:r>
              <a:rPr lang="ko-KR" altLang="en-US" sz="2000" dirty="0"/>
              <a:t>에서 값을 받는 과정에서 배열을 사용하지 않고 모든 인자들을 코딩하여 </a:t>
            </a:r>
            <a:r>
              <a:rPr lang="en-US" altLang="ko-KR" sz="2000" dirty="0"/>
              <a:t>0</a:t>
            </a:r>
            <a:r>
              <a:rPr lang="ko-KR" altLang="en-US" sz="2000" dirty="0"/>
              <a:t>또는 </a:t>
            </a:r>
            <a:r>
              <a:rPr lang="en-US" altLang="ko-KR" sz="2000" dirty="0"/>
              <a:t>1</a:t>
            </a:r>
            <a:r>
              <a:rPr lang="ko-KR" altLang="en-US" sz="2000" dirty="0"/>
              <a:t>을 부여하는데 어려움있었다고 생각한다</a:t>
            </a:r>
            <a:r>
              <a:rPr lang="en-US" altLang="ko-KR" sz="2000" dirty="0"/>
              <a:t>.  </a:t>
            </a:r>
            <a:r>
              <a:rPr lang="en-US" altLang="ko-KR" sz="2000" dirty="0">
                <a:sym typeface="Wingdings" pitchFamily="2" charset="2"/>
              </a:rPr>
              <a:t> </a:t>
            </a:r>
            <a:r>
              <a:rPr lang="ko-KR" altLang="en-US" sz="2000" dirty="0">
                <a:sym typeface="Wingdings" pitchFamily="2" charset="2"/>
              </a:rPr>
              <a:t>전공평점과 전공이수를 계산하지 못함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 #</a:t>
            </a:r>
            <a:r>
              <a:rPr lang="ko-KR" altLang="en-US" sz="2000" dirty="0"/>
              <a:t>해결방안</a:t>
            </a:r>
            <a:r>
              <a:rPr lang="en-US" altLang="ko-KR" sz="2000" dirty="0"/>
              <a:t>: Entry</a:t>
            </a:r>
            <a:r>
              <a:rPr lang="ko-KR" altLang="en-US" sz="2000" dirty="0"/>
              <a:t>의 값을 배열로 만들어야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문제점</a:t>
            </a:r>
            <a:r>
              <a:rPr lang="en-US" altLang="ko-KR" sz="2000" dirty="0"/>
              <a:t>2</a:t>
            </a:r>
          </a:p>
          <a:p>
            <a:pPr>
              <a:buNone/>
            </a:pPr>
            <a:r>
              <a:rPr lang="en-US" altLang="ko-KR" sz="2000" dirty="0"/>
              <a:t>scores={'A+':4.5,'A':4.0,'B+':3.5,'B':3.0,'C+':2.5,'C':2.0,'D+':1.5,'D‘:1.0,’F’:0}</a:t>
            </a:r>
          </a:p>
          <a:p>
            <a:pPr>
              <a:buNone/>
            </a:pPr>
            <a:r>
              <a:rPr lang="en-US" altLang="ko-KR" sz="2000" dirty="0"/>
              <a:t>                                                                           #</a:t>
            </a:r>
            <a:r>
              <a:rPr lang="ko-KR" altLang="en-US" sz="2000" dirty="0" err="1"/>
              <a:t>딕셔너리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score=</a:t>
            </a:r>
            <a:r>
              <a:rPr lang="en-US" altLang="ko-KR" sz="2000" dirty="0" err="1"/>
              <a:t>StringVar</a:t>
            </a:r>
            <a:r>
              <a:rPr lang="en-US" altLang="ko-KR" sz="2000" dirty="0"/>
              <a:t>()</a:t>
            </a:r>
          </a:p>
          <a:p>
            <a:pPr>
              <a:buNone/>
            </a:pPr>
            <a:r>
              <a:rPr lang="en-US" altLang="ko-KR" sz="2000" dirty="0" err="1"/>
              <a:t>score.set</a:t>
            </a:r>
            <a:r>
              <a:rPr lang="en-US" altLang="ko-KR" sz="2000" dirty="0"/>
              <a:t>(None)</a:t>
            </a:r>
          </a:p>
          <a:p>
            <a:pPr>
              <a:buNone/>
            </a:pPr>
            <a:r>
              <a:rPr lang="en-US" altLang="ko-KR" sz="2000" dirty="0"/>
              <a:t>o1=</a:t>
            </a:r>
            <a:r>
              <a:rPr lang="en-US" altLang="ko-KR" sz="2000" dirty="0" err="1"/>
              <a:t>OptionMenu</a:t>
            </a:r>
            <a:r>
              <a:rPr lang="en-US" altLang="ko-KR" sz="2000" dirty="0"/>
              <a:t>(window, score, *scores)</a:t>
            </a:r>
          </a:p>
          <a:p>
            <a:pPr>
              <a:buNone/>
            </a:pPr>
            <a:r>
              <a:rPr lang="en-US" altLang="ko-KR" sz="2000" dirty="0"/>
              <a:t> #</a:t>
            </a:r>
            <a:r>
              <a:rPr lang="ko-KR" altLang="en-US" sz="2000" dirty="0"/>
              <a:t>문제점</a:t>
            </a:r>
            <a:r>
              <a:rPr lang="en-US" altLang="ko-KR" sz="2000" dirty="0"/>
              <a:t>: </a:t>
            </a:r>
            <a:r>
              <a:rPr lang="ko-KR" altLang="en-US" sz="2000" dirty="0"/>
              <a:t>하나의 값을 입력하면 모든 값이 입력된다</a:t>
            </a:r>
            <a:r>
              <a:rPr lang="en-US" altLang="ko-KR" sz="2000" dirty="0"/>
              <a:t>. </a:t>
            </a:r>
          </a:p>
          <a:p>
            <a:pPr>
              <a:buNone/>
            </a:pPr>
            <a:r>
              <a:rPr lang="en-US" altLang="ko-KR" sz="2000" dirty="0"/>
              <a:t> #</a:t>
            </a:r>
            <a:r>
              <a:rPr lang="ko-KR" altLang="en-US" sz="2000" dirty="0"/>
              <a:t>해결방안</a:t>
            </a:r>
            <a:r>
              <a:rPr lang="en-US" altLang="ko-KR" sz="2000" dirty="0"/>
              <a:t>: select() </a:t>
            </a:r>
            <a:r>
              <a:rPr lang="ko-KR" altLang="en-US" sz="2000" dirty="0"/>
              <a:t>함수 구현 </a:t>
            </a:r>
            <a:r>
              <a:rPr lang="en-US" altLang="ko-KR" sz="2000" dirty="0"/>
              <a:t>==&gt; </a:t>
            </a:r>
            <a:r>
              <a:rPr lang="ko-KR" altLang="en-US" sz="2000" dirty="0"/>
              <a:t>학점 목록에 값을 할당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               </a:t>
            </a:r>
            <a:r>
              <a:rPr lang="ko-KR" altLang="en-US" sz="2000" dirty="0"/>
              <a:t>예</a:t>
            </a:r>
            <a:r>
              <a:rPr lang="en-US" altLang="ko-KR" sz="2000" dirty="0"/>
              <a:t>) 1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A+ 2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A 3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B+ ... </a:t>
            </a:r>
          </a:p>
          <a:p>
            <a:pPr>
              <a:buNone/>
            </a:pPr>
            <a:r>
              <a:rPr lang="en-US" altLang="ko-KR" sz="2000" dirty="0"/>
              <a:t>                    </a:t>
            </a:r>
            <a:r>
              <a:rPr lang="en-US" altLang="ko-KR" sz="2000" dirty="0" err="1"/>
              <a:t>select.select_by_value</a:t>
            </a:r>
            <a:r>
              <a:rPr lang="en-US" altLang="ko-KR" sz="2000" dirty="0"/>
              <a:t>('1')  </a:t>
            </a:r>
            <a:r>
              <a:rPr lang="en-US" altLang="ko-KR" sz="2000" dirty="0">
                <a:sym typeface="Wingdings" pitchFamily="2" charset="2"/>
              </a:rPr>
              <a:t> A+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 메뉴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2500" dirty="0"/>
              <a:t> while True:</a:t>
            </a:r>
          </a:p>
          <a:p>
            <a:pPr>
              <a:buNone/>
            </a:pPr>
            <a:r>
              <a:rPr lang="en-US" altLang="ko-KR" sz="2500" dirty="0"/>
              <a:t>    print("\n3. </a:t>
            </a:r>
            <a:r>
              <a:rPr lang="ko-KR" altLang="en-US" sz="2500" dirty="0"/>
              <a:t>일정 메뉴</a:t>
            </a:r>
            <a:r>
              <a:rPr lang="en-US" altLang="ko-KR" sz="2500" dirty="0"/>
              <a:t>")</a:t>
            </a:r>
          </a:p>
          <a:p>
            <a:pPr>
              <a:buNone/>
            </a:pPr>
            <a:r>
              <a:rPr lang="en-US" altLang="ko-KR" sz="2500" dirty="0"/>
              <a:t>    print("______________________")</a:t>
            </a:r>
          </a:p>
          <a:p>
            <a:pPr>
              <a:buNone/>
            </a:pPr>
            <a:r>
              <a:rPr lang="en-US" altLang="ko-KR" sz="2500" dirty="0"/>
              <a:t>    print('1. </a:t>
            </a:r>
            <a:r>
              <a:rPr lang="ko-KR" altLang="en-US" sz="2500" dirty="0"/>
              <a:t>최근 일정</a:t>
            </a:r>
            <a:r>
              <a:rPr lang="en-US" altLang="ko-KR" sz="2500" dirty="0"/>
              <a:t>')</a:t>
            </a:r>
          </a:p>
          <a:p>
            <a:pPr>
              <a:buNone/>
            </a:pPr>
            <a:r>
              <a:rPr lang="en-US" altLang="ko-KR" sz="2500" dirty="0"/>
              <a:t>    print('2. </a:t>
            </a:r>
            <a:r>
              <a:rPr lang="ko-KR" altLang="en-US" sz="2500" dirty="0"/>
              <a:t>일정 추가</a:t>
            </a:r>
            <a:r>
              <a:rPr lang="en-US" altLang="ko-KR" sz="2500" dirty="0"/>
              <a:t>')</a:t>
            </a:r>
          </a:p>
          <a:p>
            <a:pPr>
              <a:buNone/>
            </a:pPr>
            <a:r>
              <a:rPr lang="en-US" altLang="ko-KR" sz="2500" dirty="0"/>
              <a:t>    print('3. </a:t>
            </a:r>
            <a:r>
              <a:rPr lang="ko-KR" altLang="en-US" sz="2500" dirty="0"/>
              <a:t>일정 삭제</a:t>
            </a:r>
            <a:r>
              <a:rPr lang="en-US" altLang="ko-KR" sz="2500" dirty="0"/>
              <a:t>')</a:t>
            </a:r>
          </a:p>
          <a:p>
            <a:pPr>
              <a:buNone/>
            </a:pPr>
            <a:r>
              <a:rPr lang="en-US" altLang="ko-KR" sz="2500" dirty="0"/>
              <a:t>    print('4. </a:t>
            </a:r>
            <a:r>
              <a:rPr lang="ko-KR" altLang="en-US" sz="2500" dirty="0"/>
              <a:t>일정 변경</a:t>
            </a:r>
            <a:r>
              <a:rPr lang="en-US" altLang="ko-KR" sz="2500" dirty="0"/>
              <a:t>')</a:t>
            </a:r>
          </a:p>
          <a:p>
            <a:pPr>
              <a:buNone/>
            </a:pPr>
            <a:r>
              <a:rPr lang="en-US" altLang="ko-KR" sz="2500" dirty="0"/>
              <a:t>    print('0. </a:t>
            </a:r>
            <a:r>
              <a:rPr lang="ko-KR" altLang="en-US" sz="2500" dirty="0"/>
              <a:t>메인 메뉴로 돌아가기</a:t>
            </a:r>
            <a:r>
              <a:rPr lang="en-US" altLang="ko-KR" sz="2500" dirty="0"/>
              <a:t>')</a:t>
            </a:r>
          </a:p>
          <a:p>
            <a:pPr>
              <a:buNone/>
            </a:pPr>
            <a:r>
              <a:rPr lang="en-US" altLang="ko-KR" sz="2500" dirty="0"/>
              <a:t>    print("______________________")</a:t>
            </a:r>
          </a:p>
          <a:p>
            <a:pPr>
              <a:buNone/>
            </a:pPr>
            <a:r>
              <a:rPr lang="en-US" altLang="ko-KR" sz="2500" dirty="0"/>
              <a:t>    num=</a:t>
            </a:r>
            <a:r>
              <a:rPr lang="en-US" altLang="ko-KR" sz="2500" dirty="0" err="1"/>
              <a:t>int</a:t>
            </a:r>
            <a:r>
              <a:rPr lang="en-US" altLang="ko-KR" sz="2500" dirty="0"/>
              <a:t>(input("</a:t>
            </a:r>
            <a:r>
              <a:rPr lang="ko-KR" altLang="en-US" sz="2500" dirty="0"/>
              <a:t>메뉴를 선택하시오</a:t>
            </a:r>
            <a:r>
              <a:rPr lang="en-US" altLang="ko-KR" sz="2500" dirty="0"/>
              <a:t>: "))</a:t>
            </a:r>
          </a:p>
          <a:p>
            <a:pPr>
              <a:buNone/>
            </a:pPr>
            <a:r>
              <a:rPr lang="en-US" altLang="ko-KR" sz="2500" dirty="0"/>
              <a:t>    if(num==0):</a:t>
            </a:r>
          </a:p>
          <a:p>
            <a:pPr>
              <a:buNone/>
            </a:pPr>
            <a:r>
              <a:rPr lang="en-US" altLang="ko-KR" sz="2500" dirty="0"/>
              <a:t>        print("\n</a:t>
            </a:r>
            <a:r>
              <a:rPr lang="ko-KR" altLang="en-US" sz="2500" dirty="0" err="1"/>
              <a:t>메인메뉴로</a:t>
            </a:r>
            <a:r>
              <a:rPr lang="ko-KR" altLang="en-US" sz="2500" dirty="0"/>
              <a:t> 돌아가기</a:t>
            </a:r>
            <a:r>
              <a:rPr lang="en-US" altLang="ko-KR" sz="2500" dirty="0"/>
              <a:t>\n")</a:t>
            </a:r>
          </a:p>
          <a:p>
            <a:pPr>
              <a:buNone/>
            </a:pPr>
            <a:r>
              <a:rPr lang="en-US" altLang="ko-KR" sz="2500" dirty="0"/>
              <a:t>        break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일정 </a:t>
            </a:r>
            <a:r>
              <a:rPr lang="en-US" altLang="ko-KR" sz="3200" dirty="0" err="1"/>
              <a:t>Slist</a:t>
            </a:r>
            <a:r>
              <a:rPr lang="en-US" altLang="ko-KR" sz="3200" dirty="0"/>
              <a:t>=[]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최근 일정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if not </a:t>
            </a:r>
            <a:r>
              <a:rPr lang="en-US" altLang="ko-KR" dirty="0" err="1"/>
              <a:t>Slist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en-US" altLang="ko-KR" dirty="0"/>
              <a:t>     print("\n</a:t>
            </a:r>
            <a:r>
              <a:rPr lang="ko-KR" altLang="en-US" dirty="0"/>
              <a:t>저장된 값이 없음</a:t>
            </a:r>
            <a:r>
              <a:rPr lang="en-US" altLang="ko-KR" dirty="0"/>
              <a:t>\n")</a:t>
            </a:r>
          </a:p>
          <a:p>
            <a:pPr>
              <a:buNone/>
            </a:pPr>
            <a:r>
              <a:rPr lang="en-US" altLang="ko-KR" dirty="0"/>
              <a:t>   else:</a:t>
            </a:r>
          </a:p>
          <a:p>
            <a:pPr>
              <a:buNone/>
            </a:pPr>
            <a:r>
              <a:rPr lang="en-US" altLang="ko-KR" dirty="0"/>
              <a:t>     print(schedule, end="\n \n")</a:t>
            </a:r>
          </a:p>
          <a:p>
            <a:r>
              <a:rPr lang="ko-KR" altLang="en-US" dirty="0"/>
              <a:t>일정 추가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Slist.append</a:t>
            </a:r>
            <a:r>
              <a:rPr lang="en-US" altLang="ko-KR" dirty="0"/>
              <a:t>(schedule)</a:t>
            </a:r>
          </a:p>
          <a:p>
            <a:r>
              <a:rPr lang="ko-KR" altLang="en-US" dirty="0"/>
              <a:t>일정 삭제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Slist.pop(schedule)</a:t>
            </a:r>
          </a:p>
          <a:p>
            <a:r>
              <a:rPr lang="ko-KR" altLang="en-US" dirty="0"/>
              <a:t>일정 변경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Slist</a:t>
            </a:r>
            <a:r>
              <a:rPr lang="en-US" altLang="ko-KR" dirty="0"/>
              <a:t>[num]=schedule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- else </a:t>
            </a:r>
            <a:r>
              <a:rPr lang="ko-KR" altLang="en-US" dirty="0"/>
              <a:t>없는 번호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메모장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def open():    </a:t>
            </a:r>
          </a:p>
          <a:p>
            <a:pPr>
              <a:buNone/>
            </a:pPr>
            <a:r>
              <a:rPr lang="en-US" altLang="ko-KR" dirty="0"/>
              <a:t>    file=</a:t>
            </a:r>
            <a:r>
              <a:rPr lang="en-US" altLang="ko-KR" dirty="0" err="1"/>
              <a:t>tkinter.filedialog.askopenfile</a:t>
            </a:r>
            <a:r>
              <a:rPr lang="en-US" altLang="ko-KR" dirty="0"/>
              <a:t>(parent=window, mode='r')</a:t>
            </a:r>
          </a:p>
          <a:p>
            <a:pPr>
              <a:buNone/>
            </a:pPr>
            <a:r>
              <a:rPr lang="en-US" altLang="ko-KR" dirty="0"/>
              <a:t>    if file !=None:</a:t>
            </a:r>
          </a:p>
          <a:p>
            <a:pPr>
              <a:buNone/>
            </a:pPr>
            <a:r>
              <a:rPr lang="en-US" altLang="ko-KR" dirty="0"/>
              <a:t>    lines = </a:t>
            </a:r>
            <a:r>
              <a:rPr lang="en-US" altLang="ko-KR" dirty="0" err="1"/>
              <a:t>file.read</a:t>
            </a:r>
            <a:r>
              <a:rPr lang="en-US" altLang="ko-KR" dirty="0"/>
              <a:t>()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text.insert</a:t>
            </a:r>
            <a:r>
              <a:rPr lang="en-US" altLang="ko-KR" dirty="0"/>
              <a:t>('1.0',lines)                            #1.0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번째 행</a:t>
            </a:r>
            <a:r>
              <a:rPr lang="en-US" altLang="ko-KR" dirty="0"/>
              <a:t>, 0</a:t>
            </a:r>
            <a:r>
              <a:rPr lang="ko-KR" altLang="en-US" dirty="0"/>
              <a:t>번째 글자를 의미한다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 def save():</a:t>
            </a:r>
          </a:p>
          <a:p>
            <a:pPr>
              <a:buNone/>
            </a:pPr>
            <a:r>
              <a:rPr lang="en-US" altLang="ko-KR" dirty="0"/>
              <a:t>    file = </a:t>
            </a:r>
            <a:r>
              <a:rPr lang="en-US" altLang="ko-KR" dirty="0" err="1"/>
              <a:t>tkinter.filedialog.asksaveasfile</a:t>
            </a:r>
            <a:r>
              <a:rPr lang="en-US" altLang="ko-KR" dirty="0"/>
              <a:t>(parent=window, mode='w')</a:t>
            </a:r>
          </a:p>
          <a:p>
            <a:pPr>
              <a:buNone/>
            </a:pPr>
            <a:r>
              <a:rPr lang="en-US" altLang="ko-KR" dirty="0"/>
              <a:t>    if file !=None:</a:t>
            </a:r>
          </a:p>
          <a:p>
            <a:pPr>
              <a:buNone/>
            </a:pPr>
            <a:r>
              <a:rPr lang="en-US" altLang="ko-KR" dirty="0"/>
              <a:t>    lines = </a:t>
            </a:r>
            <a:r>
              <a:rPr lang="en-US" altLang="ko-KR" dirty="0" err="1"/>
              <a:t>text.get</a:t>
            </a:r>
            <a:r>
              <a:rPr lang="en-US" altLang="ko-KR" dirty="0"/>
              <a:t>('1.0', END+'-1c')          #Text </a:t>
            </a:r>
            <a:r>
              <a:rPr lang="ko-KR" altLang="en-US" dirty="0" err="1"/>
              <a:t>위젯에</a:t>
            </a:r>
            <a:r>
              <a:rPr lang="ko-KR" altLang="en-US" dirty="0"/>
              <a:t> 입력된 내용을 </a:t>
            </a:r>
            <a:r>
              <a:rPr lang="ko-KR" altLang="en-US" dirty="0" err="1"/>
              <a:t>얻을때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file.write</a:t>
            </a:r>
            <a:r>
              <a:rPr lang="en-US" altLang="ko-KR" dirty="0"/>
              <a:t>(lines)                                   #</a:t>
            </a:r>
            <a:r>
              <a:rPr lang="ko-KR" altLang="en-US" dirty="0" err="1"/>
              <a:t>맨끝에서</a:t>
            </a:r>
            <a:r>
              <a:rPr lang="ko-KR" altLang="en-US" dirty="0"/>
              <a:t> 한 문자만 제거하라는 의미</a:t>
            </a:r>
          </a:p>
          <a:p>
            <a:pPr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file.close</a:t>
            </a:r>
            <a:r>
              <a:rPr lang="en-US" altLang="ko-KR" dirty="0"/>
              <a:t>()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def exit():</a:t>
            </a:r>
          </a:p>
          <a:p>
            <a:pPr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tkinter.messagebox.askcancel</a:t>
            </a:r>
            <a:r>
              <a:rPr lang="en-US" altLang="ko-KR" dirty="0"/>
              <a:t>("Quit","</a:t>
            </a:r>
            <a:r>
              <a:rPr lang="ko-KR" altLang="en-US" dirty="0"/>
              <a:t>종료하시겠습니까</a:t>
            </a:r>
            <a:r>
              <a:rPr lang="en-US" altLang="ko-KR" dirty="0"/>
              <a:t>?"):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window.destroy</a:t>
            </a:r>
            <a:r>
              <a:rPr lang="en-US" altLang="ko-KR" dirty="0"/>
              <a:t>()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def about():</a:t>
            </a:r>
          </a:p>
          <a:p>
            <a:pPr>
              <a:buNone/>
            </a:pPr>
            <a:r>
              <a:rPr lang="en-US" altLang="ko-KR" dirty="0"/>
              <a:t>    label=</a:t>
            </a:r>
            <a:r>
              <a:rPr lang="en-US" altLang="ko-KR" dirty="0" err="1"/>
              <a:t>tkinter.messagebox.showinfo</a:t>
            </a:r>
            <a:r>
              <a:rPr lang="en-US" altLang="ko-KR" dirty="0"/>
              <a:t>("About",“201711424 </a:t>
            </a:r>
            <a:r>
              <a:rPr lang="ko-KR" altLang="en-US" dirty="0"/>
              <a:t>정민규</a:t>
            </a:r>
            <a:r>
              <a:rPr lang="en-US" altLang="ko-KR" dirty="0"/>
              <a:t>")</a:t>
            </a:r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026" y="5202251"/>
            <a:ext cx="1882962" cy="147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9209" y="705395"/>
            <a:ext cx="3214779" cy="175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603" y="4182188"/>
            <a:ext cx="1930173" cy="134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9304"/>
            <a:ext cx="8229600" cy="571686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…main…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window.title</a:t>
            </a:r>
            <a:r>
              <a:rPr lang="en-US" altLang="ko-KR" sz="2000" dirty="0"/>
              <a:t>("</a:t>
            </a:r>
            <a:r>
              <a:rPr lang="ko-KR" altLang="en-US" sz="2000" dirty="0"/>
              <a:t>메모장</a:t>
            </a:r>
            <a:r>
              <a:rPr lang="en-US" altLang="ko-KR" sz="2000" dirty="0"/>
              <a:t>")</a:t>
            </a:r>
          </a:p>
          <a:p>
            <a:pPr>
              <a:buNone/>
            </a:pPr>
            <a:r>
              <a:rPr lang="en-US" altLang="ko-KR" sz="2000" dirty="0"/>
              <a:t> text = Text(window, height=30, width=80)</a:t>
            </a:r>
          </a:p>
          <a:p>
            <a:pPr>
              <a:buNone/>
            </a:pPr>
            <a:r>
              <a:rPr lang="en-US" altLang="ko-KR" sz="2000" dirty="0"/>
              <a:t> menu = Menu(window)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window.config</a:t>
            </a:r>
            <a:r>
              <a:rPr lang="en-US" altLang="ko-KR" sz="2000" dirty="0"/>
              <a:t>(menu=menu)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filemenu</a:t>
            </a:r>
            <a:r>
              <a:rPr lang="en-US" altLang="ko-KR" sz="2000" dirty="0"/>
              <a:t> = Menu(menu)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menu.add_cascade</a:t>
            </a:r>
            <a:r>
              <a:rPr lang="en-US" altLang="ko-KR" sz="2000" dirty="0"/>
              <a:t>(label="</a:t>
            </a:r>
            <a:r>
              <a:rPr lang="ko-KR" altLang="en-US" sz="2000" dirty="0"/>
              <a:t>파일</a:t>
            </a:r>
            <a:r>
              <a:rPr lang="en-US" altLang="ko-KR" sz="2000" dirty="0"/>
              <a:t>",menu=</a:t>
            </a:r>
            <a:r>
              <a:rPr lang="en-US" altLang="ko-KR" sz="2000" dirty="0" err="1"/>
              <a:t>filemenu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filemenu.add_command</a:t>
            </a:r>
            <a:r>
              <a:rPr lang="en-US" altLang="ko-KR" sz="2000" dirty="0"/>
              <a:t>(label="</a:t>
            </a:r>
            <a:r>
              <a:rPr lang="ko-KR" altLang="en-US" sz="2000" dirty="0"/>
              <a:t>열기</a:t>
            </a:r>
            <a:r>
              <a:rPr lang="en-US" altLang="ko-KR" sz="2000" dirty="0"/>
              <a:t>",command=open)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filemenu.add_command</a:t>
            </a:r>
            <a:r>
              <a:rPr lang="en-US" altLang="ko-KR" sz="2000" dirty="0"/>
              <a:t>(label="</a:t>
            </a:r>
            <a:r>
              <a:rPr lang="ko-KR" altLang="en-US" sz="2000" dirty="0"/>
              <a:t>저장하기</a:t>
            </a:r>
            <a:r>
              <a:rPr lang="en-US" altLang="ko-KR" sz="2000" dirty="0"/>
              <a:t>",command=save)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filemenu.add_command</a:t>
            </a:r>
            <a:r>
              <a:rPr lang="en-US" altLang="ko-KR" sz="2000" dirty="0"/>
              <a:t>(label="</a:t>
            </a:r>
            <a:r>
              <a:rPr lang="ko-KR" altLang="en-US" sz="2000" dirty="0"/>
              <a:t>종료</a:t>
            </a:r>
            <a:r>
              <a:rPr lang="en-US" altLang="ko-KR" sz="2000" dirty="0"/>
              <a:t>",command=exit)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helpmenu</a:t>
            </a:r>
            <a:r>
              <a:rPr lang="en-US" altLang="ko-KR" sz="2000" dirty="0"/>
              <a:t>=Menu(menu)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menu.add_cascade</a:t>
            </a:r>
            <a:r>
              <a:rPr lang="en-US" altLang="ko-KR" sz="2000" dirty="0"/>
              <a:t>(label="</a:t>
            </a:r>
            <a:r>
              <a:rPr lang="ko-KR" altLang="en-US" sz="2000" dirty="0"/>
              <a:t>도움말</a:t>
            </a:r>
            <a:r>
              <a:rPr lang="en-US" altLang="ko-KR" sz="2000" dirty="0"/>
              <a:t>", menu=</a:t>
            </a:r>
            <a:r>
              <a:rPr lang="en-US" altLang="ko-KR" sz="2000" dirty="0" err="1"/>
              <a:t>helpmenu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helpmenu.add_command</a:t>
            </a:r>
            <a:r>
              <a:rPr lang="en-US" altLang="ko-KR" sz="2000" dirty="0"/>
              <a:t>(label="</a:t>
            </a:r>
            <a:r>
              <a:rPr lang="ko-KR" altLang="en-US" sz="2000" dirty="0"/>
              <a:t>프로그램 정보</a:t>
            </a:r>
            <a:r>
              <a:rPr lang="en-US" altLang="ko-KR" sz="2000" dirty="0"/>
              <a:t>", command=about)</a:t>
            </a:r>
            <a:endParaRPr lang="ko-KR" altLang="en-US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2571" y="206556"/>
            <a:ext cx="5120504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025706"/>
            <a:ext cx="1905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부족한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method</a:t>
            </a:r>
            <a:r>
              <a:rPr lang="ko-KR" altLang="en-US" dirty="0"/>
              <a:t>를 배열로 처리하지 못하여 학점계산기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ko-KR" altLang="en-US" dirty="0"/>
              <a:t>에서 필요한 값을 처리하지 못하였고</a:t>
            </a:r>
            <a:r>
              <a:rPr lang="en-US" altLang="ko-KR" dirty="0"/>
              <a:t>, </a:t>
            </a:r>
            <a:r>
              <a:rPr lang="en-US" altLang="ko-KR" dirty="0" err="1"/>
              <a:t>OptionMenu</a:t>
            </a:r>
            <a:r>
              <a:rPr lang="ko-KR" altLang="en-US" dirty="0"/>
              <a:t>를 사용하는 과정에서 하나의 값을 입력하면 모든 값이 입력되어 올바른 값을 계산하지 못하였다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딕셔너리를</a:t>
            </a:r>
            <a:r>
              <a:rPr lang="ko-KR" altLang="en-US" dirty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 </a:t>
            </a:r>
            <a:r>
              <a:rPr lang="ko-KR" altLang="en-US" dirty="0"/>
              <a:t>문자를 </a:t>
            </a:r>
            <a:r>
              <a:rPr lang="en-US" altLang="ko-KR" dirty="0"/>
              <a:t>float </a:t>
            </a:r>
            <a:r>
              <a:rPr lang="ko-KR" altLang="en-US" dirty="0"/>
              <a:t>인자로의 변환을 구현하지 못하였다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프로그램에서 </a:t>
            </a:r>
            <a:r>
              <a:rPr lang="en-US" altLang="ko-KR" dirty="0"/>
              <a:t>date method</a:t>
            </a:r>
            <a:r>
              <a:rPr lang="ko-KR" altLang="en-US" dirty="0"/>
              <a:t>와 함께 달력에 날짜에 값</a:t>
            </a:r>
            <a:r>
              <a:rPr lang="en-US" altLang="ko-KR" dirty="0"/>
              <a:t>(</a:t>
            </a:r>
            <a:r>
              <a:rPr lang="ko-KR" altLang="en-US" dirty="0"/>
              <a:t>일정</a:t>
            </a:r>
            <a:r>
              <a:rPr lang="en-US" altLang="ko-KR" dirty="0"/>
              <a:t>)</a:t>
            </a:r>
            <a:r>
              <a:rPr lang="ko-KR" altLang="en-US" dirty="0"/>
              <a:t>을 저장하는 방법을 구현하지 못하였다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ko-KR" altLang="en-US" dirty="0"/>
              <a:t>프로그램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메인 메뉴</a:t>
            </a:r>
            <a:endParaRPr lang="en-US" altLang="ko-KR" sz="1800" dirty="0"/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달력 출력</a:t>
            </a:r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시간표       </a:t>
            </a:r>
            <a:r>
              <a:rPr lang="en-US" altLang="ko-KR" sz="1800" dirty="0"/>
              <a:t>&gt;&gt;    </a:t>
            </a:r>
            <a:r>
              <a:rPr lang="ko-KR" altLang="en-US" sz="1800" dirty="0"/>
              <a:t>시간표 메뉴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                  1. </a:t>
            </a:r>
            <a:r>
              <a:rPr lang="ko-KR" altLang="en-US" sz="1800" dirty="0"/>
              <a:t>시간표 출력      </a:t>
            </a:r>
            <a:r>
              <a:rPr lang="en-US" altLang="ko-KR" sz="1800" dirty="0"/>
              <a:t>&gt;&gt;</a:t>
            </a:r>
            <a:r>
              <a:rPr lang="en-US" altLang="ko-KR" sz="1800" dirty="0" err="1"/>
              <a:t>tkinter</a:t>
            </a:r>
            <a:r>
              <a:rPr lang="en-US" altLang="ko-KR" sz="1800" dirty="0"/>
              <a:t> </a:t>
            </a:r>
          </a:p>
          <a:p>
            <a:pPr>
              <a:buNone/>
            </a:pPr>
            <a:r>
              <a:rPr lang="en-US" altLang="ko-KR" sz="1800" dirty="0"/>
              <a:t>                                                                         return button(</a:t>
            </a:r>
            <a:r>
              <a:rPr lang="ko-KR" altLang="en-US" sz="1800" dirty="0"/>
              <a:t>시간표 메뉴</a:t>
            </a: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/>
              <a:t>                            2. </a:t>
            </a:r>
            <a:r>
              <a:rPr lang="ko-KR" altLang="en-US" sz="1800" dirty="0"/>
              <a:t>학점 계산기      </a:t>
            </a:r>
            <a:r>
              <a:rPr lang="en-US" altLang="ko-KR" sz="1800" dirty="0"/>
              <a:t>&gt;&gt;</a:t>
            </a:r>
            <a:r>
              <a:rPr lang="en-US" altLang="ko-KR" sz="1800" dirty="0" err="1"/>
              <a:t>tkinter</a:t>
            </a:r>
            <a:r>
              <a:rPr lang="en-US" altLang="ko-KR" sz="1800" dirty="0"/>
              <a:t> </a:t>
            </a:r>
          </a:p>
          <a:p>
            <a:pPr>
              <a:buNone/>
            </a:pPr>
            <a:r>
              <a:rPr lang="en-US" altLang="ko-KR" sz="1800" dirty="0"/>
              <a:t>                                                                         return button(</a:t>
            </a:r>
            <a:r>
              <a:rPr lang="ko-KR" altLang="en-US" sz="1800" dirty="0"/>
              <a:t>시간표 메뉴</a:t>
            </a: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/>
              <a:t>                            0. </a:t>
            </a:r>
            <a:r>
              <a:rPr lang="ko-KR" altLang="en-US" sz="1800" dirty="0"/>
              <a:t>메인 메뉴로 돌아가기</a:t>
            </a:r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일정 </a:t>
            </a:r>
            <a:r>
              <a:rPr lang="en-US" altLang="ko-KR" sz="1800" dirty="0"/>
              <a:t>&gt;&gt;                                         </a:t>
            </a:r>
            <a:r>
              <a:rPr lang="ko-KR" altLang="en-US" sz="1800" dirty="0"/>
              <a:t>일정 메뉴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   </a:t>
            </a:r>
            <a:r>
              <a:rPr lang="ko-KR" altLang="en-US" sz="1800" dirty="0"/>
              <a:t>                                                </a:t>
            </a:r>
            <a:r>
              <a:rPr lang="en-US" altLang="ko-KR" sz="1800" dirty="0"/>
              <a:t>   1. </a:t>
            </a:r>
            <a:r>
              <a:rPr lang="ko-KR" altLang="en-US" sz="1800" dirty="0"/>
              <a:t>최근 입력일정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                                                      2. </a:t>
            </a:r>
            <a:r>
              <a:rPr lang="ko-KR" altLang="en-US" sz="1800" dirty="0"/>
              <a:t>일정 추가</a:t>
            </a:r>
            <a:r>
              <a:rPr lang="en-US" altLang="ko-KR" sz="1800" dirty="0"/>
              <a:t>	</a:t>
            </a:r>
          </a:p>
          <a:p>
            <a:pPr>
              <a:buNone/>
            </a:pPr>
            <a:r>
              <a:rPr lang="en-US" altLang="ko-KR" sz="1800" dirty="0"/>
              <a:t>                                                                3. </a:t>
            </a:r>
            <a:r>
              <a:rPr lang="ko-KR" altLang="en-US" sz="1800" dirty="0"/>
              <a:t>일정 삭제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                                                      4. </a:t>
            </a:r>
            <a:r>
              <a:rPr lang="ko-KR" altLang="en-US" sz="1800" dirty="0"/>
              <a:t>일정 변경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      </a:t>
            </a:r>
            <a:r>
              <a:rPr lang="en-US" altLang="ko-KR" sz="1800" dirty="0"/>
              <a:t>                                </a:t>
            </a:r>
            <a:r>
              <a:rPr lang="ko-KR" altLang="en-US" sz="1800" dirty="0"/>
              <a:t>                          </a:t>
            </a:r>
            <a:r>
              <a:rPr lang="en-US" altLang="ko-KR" sz="1800" dirty="0"/>
              <a:t>0. </a:t>
            </a:r>
            <a:r>
              <a:rPr lang="ko-KR" altLang="en-US" sz="1800" dirty="0"/>
              <a:t>메인</a:t>
            </a:r>
            <a:r>
              <a:rPr lang="en-US" altLang="ko-KR" sz="1800" dirty="0"/>
              <a:t> </a:t>
            </a:r>
            <a:r>
              <a:rPr lang="ko-KR" altLang="en-US" sz="1800" dirty="0"/>
              <a:t>메뉴로 돌아가기</a:t>
            </a:r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메모장                   </a:t>
            </a:r>
            <a:r>
              <a:rPr lang="en-US" altLang="ko-KR" sz="1800" dirty="0"/>
              <a:t>&gt;&gt;         </a:t>
            </a:r>
            <a:r>
              <a:rPr lang="en-US" altLang="ko-KR" sz="1800" dirty="0" err="1"/>
              <a:t>tkinter</a:t>
            </a:r>
            <a:r>
              <a:rPr lang="en-US" altLang="ko-KR" sz="1800" dirty="0"/>
              <a:t>  file</a:t>
            </a:r>
          </a:p>
          <a:p>
            <a:r>
              <a:rPr lang="en-US" altLang="ko-KR" sz="1800" dirty="0"/>
              <a:t>0. </a:t>
            </a:r>
            <a:r>
              <a:rPr lang="ko-KR" altLang="en-US" sz="1800" dirty="0"/>
              <a:t>프로그램 종료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52000" y="1417638"/>
          <a:ext cx="8640000" cy="51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순서도: 수행의 시작/종료 15"/>
          <p:cNvSpPr/>
          <p:nvPr/>
        </p:nvSpPr>
        <p:spPr>
          <a:xfrm>
            <a:off x="457200" y="274638"/>
            <a:ext cx="864096" cy="576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메인메뉴</a:t>
            </a:r>
            <a:endParaRPr lang="ko-KR" altLang="en-US" sz="1100" dirty="0"/>
          </a:p>
        </p:txBody>
      </p:sp>
      <p:sp>
        <p:nvSpPr>
          <p:cNvPr id="18" name="순서도: 판단 17"/>
          <p:cNvSpPr/>
          <p:nvPr/>
        </p:nvSpPr>
        <p:spPr>
          <a:xfrm>
            <a:off x="248943" y="1914066"/>
            <a:ext cx="14034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num=0</a:t>
            </a:r>
            <a:endParaRPr lang="ko-KR" altLang="en-US" sz="1100" dirty="0"/>
          </a:p>
        </p:txBody>
      </p:sp>
      <p:sp>
        <p:nvSpPr>
          <p:cNvPr id="20" name="순서도: 문서 19"/>
          <p:cNvSpPr/>
          <p:nvPr/>
        </p:nvSpPr>
        <p:spPr>
          <a:xfrm>
            <a:off x="929869" y="3452620"/>
            <a:ext cx="782853" cy="4680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달력출력</a:t>
            </a:r>
          </a:p>
        </p:txBody>
      </p:sp>
      <p:sp>
        <p:nvSpPr>
          <p:cNvPr id="32" name="순서도: 준비 31"/>
          <p:cNvSpPr/>
          <p:nvPr/>
        </p:nvSpPr>
        <p:spPr>
          <a:xfrm>
            <a:off x="2238103" y="3897052"/>
            <a:ext cx="1098058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시간표 메뉴</a:t>
            </a:r>
          </a:p>
        </p:txBody>
      </p:sp>
      <p:sp>
        <p:nvSpPr>
          <p:cNvPr id="33" name="순서도: 준비 32"/>
          <p:cNvSpPr/>
          <p:nvPr/>
        </p:nvSpPr>
        <p:spPr>
          <a:xfrm>
            <a:off x="4852337" y="3977724"/>
            <a:ext cx="864096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일정 메뉴</a:t>
            </a:r>
          </a:p>
        </p:txBody>
      </p:sp>
      <p:sp>
        <p:nvSpPr>
          <p:cNvPr id="38" name="순서도: 판단 37"/>
          <p:cNvSpPr/>
          <p:nvPr/>
        </p:nvSpPr>
        <p:spPr>
          <a:xfrm>
            <a:off x="2141375" y="4452986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num=0</a:t>
            </a:r>
            <a:endParaRPr lang="ko-KR" altLang="en-US" sz="1000" dirty="0"/>
          </a:p>
        </p:txBody>
      </p:sp>
      <p:sp>
        <p:nvSpPr>
          <p:cNvPr id="47" name="순서도: 데이터 46"/>
          <p:cNvSpPr/>
          <p:nvPr/>
        </p:nvSpPr>
        <p:spPr>
          <a:xfrm>
            <a:off x="252000" y="1226049"/>
            <a:ext cx="1400389" cy="3831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번호입력</a:t>
            </a:r>
          </a:p>
        </p:txBody>
      </p:sp>
      <p:sp>
        <p:nvSpPr>
          <p:cNvPr id="48" name="순서도: 판단 47"/>
          <p:cNvSpPr/>
          <p:nvPr/>
        </p:nvSpPr>
        <p:spPr>
          <a:xfrm>
            <a:off x="1439652" y="2714538"/>
            <a:ext cx="14034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num=1</a:t>
            </a:r>
            <a:endParaRPr lang="ko-KR" altLang="en-US" sz="1100" dirty="0"/>
          </a:p>
        </p:txBody>
      </p:sp>
      <p:sp>
        <p:nvSpPr>
          <p:cNvPr id="49" name="순서도: 판단 48"/>
          <p:cNvSpPr/>
          <p:nvPr/>
        </p:nvSpPr>
        <p:spPr>
          <a:xfrm>
            <a:off x="3185673" y="3248980"/>
            <a:ext cx="14034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num=2</a:t>
            </a:r>
            <a:endParaRPr lang="ko-KR" altLang="en-US" sz="1100" dirty="0"/>
          </a:p>
        </p:txBody>
      </p:sp>
      <p:sp>
        <p:nvSpPr>
          <p:cNvPr id="52" name="순서도: 판단 51"/>
          <p:cNvSpPr/>
          <p:nvPr/>
        </p:nvSpPr>
        <p:spPr>
          <a:xfrm>
            <a:off x="5724552" y="3735779"/>
            <a:ext cx="14034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num=3</a:t>
            </a:r>
            <a:endParaRPr lang="ko-KR" altLang="en-US" sz="1100" dirty="0"/>
          </a:p>
        </p:txBody>
      </p:sp>
      <p:sp>
        <p:nvSpPr>
          <p:cNvPr id="53" name="순서도: 판단 52"/>
          <p:cNvSpPr/>
          <p:nvPr/>
        </p:nvSpPr>
        <p:spPr>
          <a:xfrm>
            <a:off x="7565869" y="4284832"/>
            <a:ext cx="1403446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num=4</a:t>
            </a:r>
            <a:endParaRPr lang="ko-KR" altLang="en-US" sz="1100" dirty="0"/>
          </a:p>
        </p:txBody>
      </p:sp>
      <p:sp>
        <p:nvSpPr>
          <p:cNvPr id="61" name="순서도: 화면 표시 60"/>
          <p:cNvSpPr/>
          <p:nvPr/>
        </p:nvSpPr>
        <p:spPr>
          <a:xfrm>
            <a:off x="1926291" y="5506460"/>
            <a:ext cx="916807" cy="40059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시간표 출력</a:t>
            </a:r>
          </a:p>
        </p:txBody>
      </p:sp>
      <p:sp>
        <p:nvSpPr>
          <p:cNvPr id="62" name="순서도: 판단 61"/>
          <p:cNvSpPr/>
          <p:nvPr/>
        </p:nvSpPr>
        <p:spPr>
          <a:xfrm>
            <a:off x="2939826" y="5031418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num=1</a:t>
            </a:r>
            <a:endParaRPr lang="ko-KR" altLang="en-US" sz="1000" dirty="0"/>
          </a:p>
        </p:txBody>
      </p:sp>
      <p:sp>
        <p:nvSpPr>
          <p:cNvPr id="63" name="순서도: 판단 62"/>
          <p:cNvSpPr/>
          <p:nvPr/>
        </p:nvSpPr>
        <p:spPr>
          <a:xfrm>
            <a:off x="3545072" y="5719830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num=2</a:t>
            </a:r>
            <a:endParaRPr lang="ko-KR" altLang="en-US" sz="1000" dirty="0"/>
          </a:p>
        </p:txBody>
      </p:sp>
      <p:sp>
        <p:nvSpPr>
          <p:cNvPr id="65" name="순서도: 판단 64"/>
          <p:cNvSpPr/>
          <p:nvPr/>
        </p:nvSpPr>
        <p:spPr>
          <a:xfrm>
            <a:off x="7933509" y="6091014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num=4</a:t>
            </a:r>
            <a:endParaRPr lang="ko-KR" altLang="en-US" sz="1000" dirty="0"/>
          </a:p>
        </p:txBody>
      </p:sp>
      <p:sp>
        <p:nvSpPr>
          <p:cNvPr id="67" name="순서도: 판단 66"/>
          <p:cNvSpPr/>
          <p:nvPr/>
        </p:nvSpPr>
        <p:spPr>
          <a:xfrm>
            <a:off x="6221747" y="5306163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num=2</a:t>
            </a:r>
            <a:endParaRPr lang="ko-KR" altLang="en-US" sz="1000" dirty="0"/>
          </a:p>
        </p:txBody>
      </p:sp>
      <p:sp>
        <p:nvSpPr>
          <p:cNvPr id="69" name="순서도: 판단 68"/>
          <p:cNvSpPr/>
          <p:nvPr/>
        </p:nvSpPr>
        <p:spPr>
          <a:xfrm>
            <a:off x="4679139" y="4452986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num=0</a:t>
            </a:r>
            <a:endParaRPr lang="ko-KR" altLang="en-US" sz="1000" dirty="0"/>
          </a:p>
        </p:txBody>
      </p:sp>
      <p:sp>
        <p:nvSpPr>
          <p:cNvPr id="70" name="순서도: 판단 69"/>
          <p:cNvSpPr/>
          <p:nvPr/>
        </p:nvSpPr>
        <p:spPr>
          <a:xfrm>
            <a:off x="5370037" y="4932904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num=1</a:t>
            </a:r>
            <a:endParaRPr lang="ko-KR" altLang="en-US" sz="1000" dirty="0"/>
          </a:p>
        </p:txBody>
      </p:sp>
      <p:sp>
        <p:nvSpPr>
          <p:cNvPr id="71" name="순서도: 판단 70"/>
          <p:cNvSpPr/>
          <p:nvPr/>
        </p:nvSpPr>
        <p:spPr>
          <a:xfrm>
            <a:off x="6960623" y="5706757"/>
            <a:ext cx="1210492" cy="4267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num=3</a:t>
            </a:r>
            <a:endParaRPr lang="ko-KR" altLang="en-US" sz="1000" dirty="0"/>
          </a:p>
        </p:txBody>
      </p:sp>
      <p:sp>
        <p:nvSpPr>
          <p:cNvPr id="72" name="순서도: 화면 표시 71"/>
          <p:cNvSpPr/>
          <p:nvPr/>
        </p:nvSpPr>
        <p:spPr>
          <a:xfrm>
            <a:off x="2488981" y="6201044"/>
            <a:ext cx="901689" cy="40059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학점계산기</a:t>
            </a:r>
          </a:p>
        </p:txBody>
      </p:sp>
      <p:sp>
        <p:nvSpPr>
          <p:cNvPr id="73" name="순서도: 처리 72"/>
          <p:cNvSpPr/>
          <p:nvPr/>
        </p:nvSpPr>
        <p:spPr>
          <a:xfrm>
            <a:off x="4507876" y="5359644"/>
            <a:ext cx="864096" cy="3370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최근일정</a:t>
            </a:r>
            <a:endParaRPr lang="ko-KR" altLang="en-US" sz="1000" dirty="0"/>
          </a:p>
        </p:txBody>
      </p:sp>
      <p:sp>
        <p:nvSpPr>
          <p:cNvPr id="74" name="순서도: 처리 73"/>
          <p:cNvSpPr/>
          <p:nvPr/>
        </p:nvSpPr>
        <p:spPr>
          <a:xfrm>
            <a:off x="5232431" y="5698876"/>
            <a:ext cx="864096" cy="3370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일정추가</a:t>
            </a:r>
          </a:p>
        </p:txBody>
      </p:sp>
      <p:sp>
        <p:nvSpPr>
          <p:cNvPr id="75" name="순서도: 처리 74"/>
          <p:cNvSpPr/>
          <p:nvPr/>
        </p:nvSpPr>
        <p:spPr>
          <a:xfrm>
            <a:off x="6096527" y="6012107"/>
            <a:ext cx="864096" cy="3370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일정삭제</a:t>
            </a:r>
          </a:p>
        </p:txBody>
      </p:sp>
      <p:sp>
        <p:nvSpPr>
          <p:cNvPr id="76" name="순서도: 처리 75"/>
          <p:cNvSpPr/>
          <p:nvPr/>
        </p:nvSpPr>
        <p:spPr>
          <a:xfrm>
            <a:off x="6894727" y="6421594"/>
            <a:ext cx="864096" cy="3370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일정변경</a:t>
            </a:r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457200" y="6229722"/>
            <a:ext cx="864096" cy="5760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  <a:endParaRPr lang="en-US" altLang="ko-KR" sz="1100" dirty="0"/>
          </a:p>
        </p:txBody>
      </p:sp>
      <p:sp>
        <p:nvSpPr>
          <p:cNvPr id="88" name="아래쪽 화살표 87"/>
          <p:cNvSpPr/>
          <p:nvPr/>
        </p:nvSpPr>
        <p:spPr>
          <a:xfrm>
            <a:off x="757646" y="850702"/>
            <a:ext cx="172223" cy="37534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accent2"/>
              </a:solidFill>
            </a:endParaRPr>
          </a:p>
        </p:txBody>
      </p:sp>
      <p:sp>
        <p:nvSpPr>
          <p:cNvPr id="89" name="아래쪽 화살표 88"/>
          <p:cNvSpPr/>
          <p:nvPr/>
        </p:nvSpPr>
        <p:spPr>
          <a:xfrm>
            <a:off x="757646" y="1609226"/>
            <a:ext cx="172223" cy="37534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T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757646" y="2438400"/>
            <a:ext cx="172223" cy="3791322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T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80" name="위로 굽은 화살표 79"/>
          <p:cNvSpPr/>
          <p:nvPr/>
        </p:nvSpPr>
        <p:spPr>
          <a:xfrm>
            <a:off x="1611580" y="2117839"/>
            <a:ext cx="629421" cy="641121"/>
          </a:xfrm>
          <a:prstGeom prst="bentUpArrow">
            <a:avLst/>
          </a:prstGeom>
          <a:solidFill>
            <a:schemeClr val="bg2"/>
          </a:solidFill>
          <a:ln>
            <a:solidFill>
              <a:schemeClr val="tx2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81" name="위로 굽은 화살표 80"/>
          <p:cNvSpPr/>
          <p:nvPr/>
        </p:nvSpPr>
        <p:spPr>
          <a:xfrm>
            <a:off x="2701611" y="2992824"/>
            <a:ext cx="1300511" cy="369786"/>
          </a:xfrm>
          <a:prstGeom prst="bentUpArrow">
            <a:avLst/>
          </a:prstGeom>
          <a:solidFill>
            <a:schemeClr val="bg2"/>
          </a:solidFill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F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84" name="위로 굽은 화살표 83"/>
          <p:cNvSpPr/>
          <p:nvPr/>
        </p:nvSpPr>
        <p:spPr>
          <a:xfrm rot="-10800000">
            <a:off x="2647006" y="3501052"/>
            <a:ext cx="504000" cy="396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아래쪽 화살표 84"/>
          <p:cNvSpPr/>
          <p:nvPr/>
        </p:nvSpPr>
        <p:spPr>
          <a:xfrm>
            <a:off x="2592219" y="4229780"/>
            <a:ext cx="216000" cy="252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위로 굽은 화살표 90"/>
          <p:cNvSpPr/>
          <p:nvPr/>
        </p:nvSpPr>
        <p:spPr>
          <a:xfrm>
            <a:off x="7108566" y="3967978"/>
            <a:ext cx="1296000" cy="360000"/>
          </a:xfrm>
          <a:prstGeom prst="bentUp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위로 굽은 화살표 92"/>
          <p:cNvSpPr/>
          <p:nvPr/>
        </p:nvSpPr>
        <p:spPr>
          <a:xfrm rot="-10800000">
            <a:off x="1117176" y="2992824"/>
            <a:ext cx="408240" cy="42768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위로 굽은 화살표 93"/>
          <p:cNvSpPr/>
          <p:nvPr/>
        </p:nvSpPr>
        <p:spPr>
          <a:xfrm>
            <a:off x="4589119" y="3501051"/>
            <a:ext cx="1908000" cy="338106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chemeClr val="bg2"/>
          </a:solidFill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위로 굽은 화살표 94"/>
          <p:cNvSpPr/>
          <p:nvPr/>
        </p:nvSpPr>
        <p:spPr>
          <a:xfrm>
            <a:off x="3336161" y="4663726"/>
            <a:ext cx="396000" cy="432000"/>
          </a:xfrm>
          <a:prstGeom prst="bentUpArrow">
            <a:avLst/>
          </a:prstGeom>
          <a:solidFill>
            <a:schemeClr val="bg2"/>
          </a:solidFill>
          <a:ln>
            <a:solidFill>
              <a:schemeClr val="tx2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아래쪽 화살표 96"/>
          <p:cNvSpPr/>
          <p:nvPr/>
        </p:nvSpPr>
        <p:spPr>
          <a:xfrm>
            <a:off x="4076220" y="5278896"/>
            <a:ext cx="148196" cy="45400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위로 굽은 화살표 97"/>
          <p:cNvSpPr/>
          <p:nvPr/>
        </p:nvSpPr>
        <p:spPr>
          <a:xfrm rot="-10800000">
            <a:off x="2287007" y="5197644"/>
            <a:ext cx="720000" cy="324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위로 굽은 화살표 98"/>
          <p:cNvSpPr/>
          <p:nvPr/>
        </p:nvSpPr>
        <p:spPr>
          <a:xfrm rot="-10800000">
            <a:off x="2843098" y="5867425"/>
            <a:ext cx="720000" cy="324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순서도: 문서 99"/>
          <p:cNvSpPr/>
          <p:nvPr/>
        </p:nvSpPr>
        <p:spPr>
          <a:xfrm>
            <a:off x="4589119" y="6231054"/>
            <a:ext cx="782853" cy="4680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없는번호</a:t>
            </a:r>
            <a:endParaRPr lang="ko-KR" altLang="en-US" sz="1100" dirty="0"/>
          </a:p>
        </p:txBody>
      </p:sp>
      <p:sp>
        <p:nvSpPr>
          <p:cNvPr id="101" name="순서도: 문서 100"/>
          <p:cNvSpPr/>
          <p:nvPr/>
        </p:nvSpPr>
        <p:spPr>
          <a:xfrm>
            <a:off x="8845687" y="6517754"/>
            <a:ext cx="596626" cy="3707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없는번호</a:t>
            </a:r>
            <a:endParaRPr lang="ko-KR" altLang="en-US" sz="1100" dirty="0"/>
          </a:p>
        </p:txBody>
      </p:sp>
      <p:sp>
        <p:nvSpPr>
          <p:cNvPr id="102" name="위로 굽은 화살표 101"/>
          <p:cNvSpPr/>
          <p:nvPr/>
        </p:nvSpPr>
        <p:spPr>
          <a:xfrm>
            <a:off x="4679139" y="5907054"/>
            <a:ext cx="396000" cy="324000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  <a:solidFill>
            <a:schemeClr val="bg2"/>
          </a:solidFill>
          <a:ln>
            <a:solidFill>
              <a:schemeClr val="tx2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아래쪽 화살표 102"/>
          <p:cNvSpPr/>
          <p:nvPr/>
        </p:nvSpPr>
        <p:spPr>
          <a:xfrm>
            <a:off x="5176385" y="4284832"/>
            <a:ext cx="252000" cy="180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103"/>
          <p:cNvSpPr/>
          <p:nvPr/>
        </p:nvSpPr>
        <p:spPr>
          <a:xfrm rot="5400000">
            <a:off x="5508552" y="3875157"/>
            <a:ext cx="252000" cy="180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위로 굽은 화살표 104"/>
          <p:cNvSpPr/>
          <p:nvPr/>
        </p:nvSpPr>
        <p:spPr>
          <a:xfrm rot="-10800000">
            <a:off x="4816385" y="5095726"/>
            <a:ext cx="720000" cy="324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위로 굽은 화살표 105"/>
          <p:cNvSpPr/>
          <p:nvPr/>
        </p:nvSpPr>
        <p:spPr>
          <a:xfrm rot="-10800000">
            <a:off x="5652552" y="5467830"/>
            <a:ext cx="612000" cy="252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위로 굽은 화살표 106"/>
          <p:cNvSpPr/>
          <p:nvPr/>
        </p:nvSpPr>
        <p:spPr>
          <a:xfrm rot="-10800000">
            <a:off x="6348623" y="5867425"/>
            <a:ext cx="612000" cy="252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위로 굽은 화살표 107"/>
          <p:cNvSpPr/>
          <p:nvPr/>
        </p:nvSpPr>
        <p:spPr>
          <a:xfrm rot="-10800000">
            <a:off x="7321508" y="6229722"/>
            <a:ext cx="612000" cy="252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위로 굽은 화살표 108"/>
          <p:cNvSpPr/>
          <p:nvPr/>
        </p:nvSpPr>
        <p:spPr>
          <a:xfrm>
            <a:off x="5772241" y="4572904"/>
            <a:ext cx="234780" cy="360000"/>
          </a:xfrm>
          <a:prstGeom prst="bentUpArrow">
            <a:avLst>
              <a:gd name="adj1" fmla="val 25000"/>
              <a:gd name="adj2" fmla="val 25000"/>
              <a:gd name="adj3" fmla="val 0"/>
            </a:avLst>
          </a:prstGeom>
          <a:solidFill>
            <a:schemeClr val="bg2"/>
          </a:solidFill>
          <a:ln>
            <a:solidFill>
              <a:schemeClr val="tx2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위로 굽은 화살표 109"/>
          <p:cNvSpPr/>
          <p:nvPr/>
        </p:nvSpPr>
        <p:spPr>
          <a:xfrm>
            <a:off x="6498727" y="5031418"/>
            <a:ext cx="396000" cy="333486"/>
          </a:xfrm>
          <a:prstGeom prst="bentUpArrow">
            <a:avLst>
              <a:gd name="adj1" fmla="val 25000"/>
              <a:gd name="adj2" fmla="val 25000"/>
              <a:gd name="adj3" fmla="val 35446"/>
            </a:avLst>
          </a:prstGeom>
          <a:solidFill>
            <a:schemeClr val="bg2"/>
          </a:solidFill>
          <a:ln>
            <a:solidFill>
              <a:schemeClr val="tx2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위로 굽은 화살표 110"/>
          <p:cNvSpPr/>
          <p:nvPr/>
        </p:nvSpPr>
        <p:spPr>
          <a:xfrm>
            <a:off x="8149146" y="5896297"/>
            <a:ext cx="510840" cy="240110"/>
          </a:xfrm>
          <a:prstGeom prst="bentUpArrow">
            <a:avLst>
              <a:gd name="adj1" fmla="val 25000"/>
              <a:gd name="adj2" fmla="val 25000"/>
              <a:gd name="adj3" fmla="val 35446"/>
            </a:avLst>
          </a:prstGeom>
          <a:solidFill>
            <a:schemeClr val="bg2"/>
          </a:solidFill>
          <a:ln>
            <a:solidFill>
              <a:schemeClr val="tx2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위로 굽은 화살표 111"/>
          <p:cNvSpPr/>
          <p:nvPr/>
        </p:nvSpPr>
        <p:spPr>
          <a:xfrm>
            <a:off x="7321508" y="5386344"/>
            <a:ext cx="396000" cy="333486"/>
          </a:xfrm>
          <a:prstGeom prst="bentUpArrow">
            <a:avLst>
              <a:gd name="adj1" fmla="val 25000"/>
              <a:gd name="adj2" fmla="val 25000"/>
              <a:gd name="adj3" fmla="val 38057"/>
            </a:avLst>
          </a:prstGeom>
          <a:solidFill>
            <a:schemeClr val="bg2"/>
          </a:solidFill>
          <a:ln>
            <a:solidFill>
              <a:schemeClr val="tx2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아래쪽 화살표 113"/>
          <p:cNvSpPr/>
          <p:nvPr/>
        </p:nvSpPr>
        <p:spPr>
          <a:xfrm>
            <a:off x="9036001" y="6295594"/>
            <a:ext cx="216000" cy="252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순서도: 연결자 115"/>
          <p:cNvSpPr/>
          <p:nvPr/>
        </p:nvSpPr>
        <p:spPr>
          <a:xfrm>
            <a:off x="1652389" y="6229721"/>
            <a:ext cx="273902" cy="252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연결자 116"/>
          <p:cNvSpPr/>
          <p:nvPr/>
        </p:nvSpPr>
        <p:spPr>
          <a:xfrm>
            <a:off x="5716433" y="6506691"/>
            <a:ext cx="273902" cy="252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순서도: 연결자 117"/>
          <p:cNvSpPr/>
          <p:nvPr/>
        </p:nvSpPr>
        <p:spPr>
          <a:xfrm>
            <a:off x="6224825" y="1914066"/>
            <a:ext cx="273902" cy="2520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/>
          <p:cNvCxnSpPr>
            <a:stCxn id="69" idx="1"/>
            <a:endCxn id="118" idx="4"/>
          </p:cNvCxnSpPr>
          <p:nvPr/>
        </p:nvCxnSpPr>
        <p:spPr>
          <a:xfrm flipV="1">
            <a:off x="4679139" y="2166067"/>
            <a:ext cx="1682637" cy="2500289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38" idx="1"/>
            <a:endCxn id="118" idx="3"/>
          </p:cNvCxnSpPr>
          <p:nvPr/>
        </p:nvCxnSpPr>
        <p:spPr>
          <a:xfrm flipV="1">
            <a:off x="2141375" y="2129162"/>
            <a:ext cx="4123562" cy="2537194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1" idx="2"/>
            <a:endCxn id="116" idx="0"/>
          </p:cNvCxnSpPr>
          <p:nvPr/>
        </p:nvCxnSpPr>
        <p:spPr>
          <a:xfrm flipH="1">
            <a:off x="1789340" y="5907054"/>
            <a:ext cx="595355" cy="322667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72" idx="2"/>
            <a:endCxn id="116" idx="6"/>
          </p:cNvCxnSpPr>
          <p:nvPr/>
        </p:nvCxnSpPr>
        <p:spPr>
          <a:xfrm flipH="1" flipV="1">
            <a:off x="1926291" y="6355722"/>
            <a:ext cx="1013535" cy="245916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0" idx="2"/>
            <a:endCxn id="116" idx="5"/>
          </p:cNvCxnSpPr>
          <p:nvPr/>
        </p:nvCxnSpPr>
        <p:spPr>
          <a:xfrm flipH="1" flipV="1">
            <a:off x="1886179" y="6444817"/>
            <a:ext cx="3094367" cy="223346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73" idx="2"/>
            <a:endCxn id="117" idx="1"/>
          </p:cNvCxnSpPr>
          <p:nvPr/>
        </p:nvCxnSpPr>
        <p:spPr>
          <a:xfrm>
            <a:off x="4939924" y="5696742"/>
            <a:ext cx="816621" cy="846854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17" idx="0"/>
          </p:cNvCxnSpPr>
          <p:nvPr/>
        </p:nvCxnSpPr>
        <p:spPr>
          <a:xfrm>
            <a:off x="5716433" y="6035974"/>
            <a:ext cx="136951" cy="470717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endCxn id="117" idx="7"/>
          </p:cNvCxnSpPr>
          <p:nvPr/>
        </p:nvCxnSpPr>
        <p:spPr>
          <a:xfrm flipH="1">
            <a:off x="5950223" y="6355722"/>
            <a:ext cx="630306" cy="187874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76" idx="1"/>
            <a:endCxn id="117" idx="6"/>
          </p:cNvCxnSpPr>
          <p:nvPr/>
        </p:nvCxnSpPr>
        <p:spPr>
          <a:xfrm flipH="1">
            <a:off x="5990335" y="6590143"/>
            <a:ext cx="904392" cy="42549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01" idx="2"/>
            <a:endCxn id="117" idx="5"/>
          </p:cNvCxnSpPr>
          <p:nvPr/>
        </p:nvCxnSpPr>
        <p:spPr>
          <a:xfrm flipH="1" flipV="1">
            <a:off x="5950223" y="6721787"/>
            <a:ext cx="3193777" cy="142175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20" idx="2"/>
            <a:endCxn id="118" idx="2"/>
          </p:cNvCxnSpPr>
          <p:nvPr/>
        </p:nvCxnSpPr>
        <p:spPr>
          <a:xfrm flipV="1">
            <a:off x="1321296" y="2040067"/>
            <a:ext cx="4903529" cy="1849662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498727" y="1417638"/>
            <a:ext cx="93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Return </a:t>
            </a:r>
            <a:r>
              <a:rPr lang="ko-KR" altLang="en-US" sz="1400" dirty="0" err="1"/>
              <a:t>메인메뉴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150443" y="6437496"/>
            <a:ext cx="94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Return </a:t>
            </a:r>
            <a:r>
              <a:rPr lang="ko-KR" altLang="en-US" sz="1400" dirty="0"/>
              <a:t>일정메뉴</a:t>
            </a:r>
            <a:endParaRPr lang="en-US" altLang="ko-KR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167452" y="5721682"/>
            <a:ext cx="888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Return </a:t>
            </a:r>
            <a:r>
              <a:rPr lang="ko-KR" altLang="en-US" sz="1400" dirty="0"/>
              <a:t>시간표메뉴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525416" y="1744789"/>
            <a:ext cx="73812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False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26759" y="2758960"/>
            <a:ext cx="430887" cy="742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True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167" name="위로 굽은 화살표 166"/>
          <p:cNvSpPr/>
          <p:nvPr/>
        </p:nvSpPr>
        <p:spPr>
          <a:xfrm rot="-10800000">
            <a:off x="7252239" y="4501726"/>
            <a:ext cx="360000" cy="324000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순서도: 화면 표시 167"/>
          <p:cNvSpPr/>
          <p:nvPr/>
        </p:nvSpPr>
        <p:spPr>
          <a:xfrm>
            <a:off x="6894727" y="4831121"/>
            <a:ext cx="916807" cy="40059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메모장</a:t>
            </a:r>
          </a:p>
        </p:txBody>
      </p:sp>
      <p:cxnSp>
        <p:nvCxnSpPr>
          <p:cNvPr id="170" name="직선 화살표 연결선 169"/>
          <p:cNvCxnSpPr>
            <a:stCxn id="168" idx="2"/>
            <a:endCxn id="118" idx="5"/>
          </p:cNvCxnSpPr>
          <p:nvPr/>
        </p:nvCxnSpPr>
        <p:spPr>
          <a:xfrm flipH="1" flipV="1">
            <a:off x="6458615" y="2129162"/>
            <a:ext cx="894516" cy="3102553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메뉴 </a:t>
            </a:r>
            <a:r>
              <a:rPr lang="en-US" altLang="ko-KR" sz="3200" dirty="0" err="1"/>
              <a:t>MainMenu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400" dirty="0"/>
              <a:t> while True:</a:t>
            </a:r>
          </a:p>
          <a:p>
            <a:pPr>
              <a:buNone/>
            </a:pPr>
            <a:r>
              <a:rPr lang="en-US" altLang="ko-KR" sz="2400" dirty="0"/>
              <a:t>    print("\</a:t>
            </a:r>
            <a:r>
              <a:rPr lang="en-US" altLang="ko-KR" sz="2400" dirty="0" err="1"/>
              <a:t>nMain</a:t>
            </a:r>
            <a:r>
              <a:rPr lang="en-US" altLang="ko-KR" sz="2400" dirty="0"/>
              <a:t> Menu")</a:t>
            </a:r>
          </a:p>
          <a:p>
            <a:pPr>
              <a:buNone/>
            </a:pPr>
            <a:r>
              <a:rPr lang="en-US" altLang="ko-KR" sz="2400" dirty="0"/>
              <a:t>    print("______________________")</a:t>
            </a:r>
          </a:p>
          <a:p>
            <a:pPr>
              <a:buNone/>
            </a:pPr>
            <a:r>
              <a:rPr lang="en-US" altLang="ko-KR" sz="2400" dirty="0"/>
              <a:t>    print('1. </a:t>
            </a:r>
            <a:r>
              <a:rPr lang="ko-KR" altLang="en-US" sz="2400" dirty="0"/>
              <a:t>달력 출력</a:t>
            </a:r>
            <a:r>
              <a:rPr lang="en-US" altLang="ko-KR" sz="2400" dirty="0"/>
              <a:t>')</a:t>
            </a:r>
          </a:p>
          <a:p>
            <a:pPr>
              <a:buNone/>
            </a:pPr>
            <a:r>
              <a:rPr lang="en-US" altLang="ko-KR" sz="2400" dirty="0"/>
              <a:t>    print('2. </a:t>
            </a:r>
            <a:r>
              <a:rPr lang="ko-KR" altLang="en-US" sz="2400" dirty="0"/>
              <a:t>시간표</a:t>
            </a:r>
            <a:r>
              <a:rPr lang="en-US" altLang="ko-KR" sz="2400" dirty="0"/>
              <a:t>')</a:t>
            </a:r>
          </a:p>
          <a:p>
            <a:pPr>
              <a:buNone/>
            </a:pPr>
            <a:r>
              <a:rPr lang="en-US" altLang="ko-KR" sz="2400" dirty="0"/>
              <a:t>    print('3. </a:t>
            </a:r>
            <a:r>
              <a:rPr lang="ko-KR" altLang="en-US" sz="2400" dirty="0"/>
              <a:t>일정</a:t>
            </a:r>
            <a:r>
              <a:rPr lang="en-US" altLang="ko-KR" sz="2400" dirty="0"/>
              <a:t>')</a:t>
            </a:r>
          </a:p>
          <a:p>
            <a:pPr>
              <a:buNone/>
            </a:pPr>
            <a:r>
              <a:rPr lang="en-US" altLang="ko-KR" sz="2400" dirty="0"/>
              <a:t>    print('0. </a:t>
            </a:r>
            <a:r>
              <a:rPr lang="ko-KR" altLang="en-US" sz="2400" dirty="0"/>
              <a:t>종료</a:t>
            </a:r>
            <a:r>
              <a:rPr lang="en-US" altLang="ko-KR" sz="2400" dirty="0"/>
              <a:t>')</a:t>
            </a:r>
          </a:p>
          <a:p>
            <a:pPr>
              <a:buNone/>
            </a:pPr>
            <a:r>
              <a:rPr lang="en-US" altLang="ko-KR" sz="2400" dirty="0"/>
              <a:t>    print("______________________")</a:t>
            </a:r>
          </a:p>
          <a:p>
            <a:pPr>
              <a:buNone/>
            </a:pPr>
            <a:r>
              <a:rPr lang="en-US" altLang="ko-KR" sz="2400" dirty="0"/>
              <a:t>    num=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(input("</a:t>
            </a:r>
            <a:r>
              <a:rPr lang="ko-KR" altLang="en-US" sz="2400" dirty="0"/>
              <a:t>메뉴를 선택하시오</a:t>
            </a:r>
            <a:r>
              <a:rPr lang="en-US" altLang="ko-KR" sz="2400" dirty="0"/>
              <a:t>: "))</a:t>
            </a:r>
          </a:p>
          <a:p>
            <a:pPr>
              <a:buNone/>
            </a:pPr>
            <a:r>
              <a:rPr lang="en-US" altLang="ko-KR" sz="2400" dirty="0"/>
              <a:t>    if(num==0):</a:t>
            </a:r>
          </a:p>
          <a:p>
            <a:pPr>
              <a:buNone/>
            </a:pPr>
            <a:r>
              <a:rPr lang="en-US" altLang="ko-KR" sz="2400" dirty="0"/>
              <a:t>        print("\n</a:t>
            </a:r>
            <a:r>
              <a:rPr lang="ko-KR" altLang="en-US" sz="2400" dirty="0"/>
              <a:t>종료</a:t>
            </a:r>
            <a:r>
              <a:rPr lang="en-US" altLang="ko-KR" sz="2400" dirty="0"/>
              <a:t>")</a:t>
            </a:r>
          </a:p>
          <a:p>
            <a:pPr>
              <a:buNone/>
            </a:pPr>
            <a:r>
              <a:rPr lang="en-US" altLang="ko-KR" sz="2400" dirty="0"/>
              <a:t>        import sys</a:t>
            </a:r>
          </a:p>
          <a:p>
            <a:pPr>
              <a:buNone/>
            </a:pPr>
            <a:r>
              <a:rPr lang="en-US" altLang="ko-KR" sz="2400" dirty="0"/>
              <a:t>        </a:t>
            </a:r>
            <a:r>
              <a:rPr lang="en-US" altLang="ko-KR" sz="2400" dirty="0" err="1"/>
              <a:t>sys.exit</a:t>
            </a:r>
            <a:r>
              <a:rPr lang="en-US" altLang="ko-KR" sz="2400" dirty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달력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year=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연도를 입력하시오</a:t>
            </a:r>
            <a:r>
              <a:rPr lang="en-US" altLang="ko-KR" dirty="0"/>
              <a:t>: "))</a:t>
            </a:r>
          </a:p>
          <a:p>
            <a:pPr>
              <a:buNone/>
            </a:pPr>
            <a:r>
              <a:rPr lang="en-US" altLang="ko-KR" dirty="0"/>
              <a:t>  month=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월을 입력하시오</a:t>
            </a:r>
            <a:r>
              <a:rPr lang="en-US" altLang="ko-KR" dirty="0"/>
              <a:t>: "))</a:t>
            </a:r>
          </a:p>
          <a:p>
            <a:pPr>
              <a:buNone/>
            </a:pPr>
            <a:r>
              <a:rPr lang="en-US" altLang="ko-KR" dirty="0"/>
              <a:t>  import calendar</a:t>
            </a:r>
          </a:p>
          <a:p>
            <a:pPr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calendar.prmonth</a:t>
            </a:r>
            <a:r>
              <a:rPr lang="en-US" altLang="ko-KR" dirty="0"/>
              <a:t>(</a:t>
            </a:r>
            <a:r>
              <a:rPr lang="en-US" altLang="ko-KR" dirty="0" err="1"/>
              <a:t>year,month</a:t>
            </a:r>
            <a:r>
              <a:rPr lang="en-US" altLang="ko-KR" dirty="0"/>
              <a:t>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# </a:t>
            </a:r>
            <a:r>
              <a:rPr lang="en-US" altLang="ko-KR" dirty="0" err="1"/>
              <a:t>monthdatescalendar</a:t>
            </a:r>
            <a:r>
              <a:rPr lang="en-US" altLang="ko-KR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</a:t>
            </a:r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/>
              <a:t>date </a:t>
            </a:r>
            <a:r>
              <a:rPr lang="ko-KR" altLang="en-US" dirty="0"/>
              <a:t>클래스 객체로 특정 일을 표현할 수 있다</a:t>
            </a:r>
            <a:r>
              <a:rPr lang="en-US" altLang="ko-KR" dirty="0"/>
              <a:t>. </a:t>
            </a:r>
            <a:r>
              <a:rPr lang="ko-KR" altLang="en-US" dirty="0"/>
              <a:t>클래스 객체로 특정일을 표현함으로써 달력을 일정 프로그램에 적용하여 날짜에 일정을 저장할 수 있는 가능성을 기대한다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시간표 메뉴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 while True:</a:t>
            </a:r>
          </a:p>
          <a:p>
            <a:pPr>
              <a:buNone/>
            </a:pPr>
            <a:r>
              <a:rPr lang="en-US" altLang="ko-KR" sz="2000" dirty="0"/>
              <a:t>    print("\n2. </a:t>
            </a:r>
            <a:r>
              <a:rPr lang="ko-KR" altLang="en-US" sz="2000" dirty="0"/>
              <a:t>시간표 메뉴</a:t>
            </a:r>
            <a:r>
              <a:rPr lang="en-US" altLang="ko-KR" sz="2000" dirty="0"/>
              <a:t>")</a:t>
            </a:r>
          </a:p>
          <a:p>
            <a:pPr>
              <a:buNone/>
            </a:pPr>
            <a:r>
              <a:rPr lang="en-US" altLang="ko-KR" sz="2000" dirty="0"/>
              <a:t>    print("______________________")</a:t>
            </a:r>
          </a:p>
          <a:p>
            <a:pPr>
              <a:buNone/>
            </a:pPr>
            <a:r>
              <a:rPr lang="en-US" altLang="ko-KR" sz="2000" dirty="0"/>
              <a:t>    print('1. </a:t>
            </a:r>
            <a:r>
              <a:rPr lang="ko-KR" altLang="en-US" sz="2000" dirty="0"/>
              <a:t>시간표 출력</a:t>
            </a:r>
            <a:r>
              <a:rPr lang="en-US" altLang="ko-KR" sz="2000" dirty="0"/>
              <a:t>')</a:t>
            </a:r>
          </a:p>
          <a:p>
            <a:pPr>
              <a:buNone/>
            </a:pPr>
            <a:r>
              <a:rPr lang="en-US" altLang="ko-KR" sz="2000" dirty="0"/>
              <a:t>    print('2. </a:t>
            </a:r>
            <a:r>
              <a:rPr lang="ko-KR" altLang="en-US" sz="2000" dirty="0"/>
              <a:t>학점 계산기</a:t>
            </a:r>
            <a:r>
              <a:rPr lang="en-US" altLang="ko-KR" sz="2000" dirty="0"/>
              <a:t>')</a:t>
            </a:r>
          </a:p>
          <a:p>
            <a:pPr>
              <a:buNone/>
            </a:pPr>
            <a:r>
              <a:rPr lang="en-US" altLang="ko-KR" sz="2000" dirty="0"/>
              <a:t>    print('0. </a:t>
            </a:r>
            <a:r>
              <a:rPr lang="ko-KR" altLang="en-US" sz="2000" dirty="0"/>
              <a:t>메인 메뉴로 돌아가기</a:t>
            </a:r>
            <a:r>
              <a:rPr lang="en-US" altLang="ko-KR" sz="2000" dirty="0"/>
              <a:t>')</a:t>
            </a:r>
          </a:p>
          <a:p>
            <a:pPr>
              <a:buNone/>
            </a:pPr>
            <a:r>
              <a:rPr lang="en-US" altLang="ko-KR" sz="2000" dirty="0"/>
              <a:t>    print("______________________")</a:t>
            </a:r>
          </a:p>
          <a:p>
            <a:pPr>
              <a:buNone/>
            </a:pPr>
            <a:r>
              <a:rPr lang="en-US" altLang="ko-KR" sz="2000" dirty="0"/>
              <a:t>    num=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(input("</a:t>
            </a:r>
            <a:r>
              <a:rPr lang="ko-KR" altLang="en-US" sz="2000" dirty="0"/>
              <a:t>메뉴를 선택하시오</a:t>
            </a:r>
            <a:r>
              <a:rPr lang="en-US" altLang="ko-KR" sz="2000" dirty="0"/>
              <a:t>: "))</a:t>
            </a:r>
          </a:p>
          <a:p>
            <a:pPr>
              <a:buNone/>
            </a:pPr>
            <a:r>
              <a:rPr lang="en-US" altLang="ko-KR" sz="2000" dirty="0"/>
              <a:t>    if(num==0):</a:t>
            </a:r>
          </a:p>
          <a:p>
            <a:pPr>
              <a:buNone/>
            </a:pPr>
            <a:r>
              <a:rPr lang="en-US" altLang="ko-KR" sz="2000" dirty="0"/>
              <a:t>        print("\n</a:t>
            </a:r>
            <a:r>
              <a:rPr lang="ko-KR" altLang="en-US" sz="2000" dirty="0" err="1"/>
              <a:t>메인메뉴로</a:t>
            </a:r>
            <a:r>
              <a:rPr lang="ko-KR" altLang="en-US" sz="2000" dirty="0"/>
              <a:t> 돌아가기</a:t>
            </a:r>
            <a:r>
              <a:rPr lang="en-US" altLang="ko-KR" sz="2000" dirty="0"/>
              <a:t>\n")</a:t>
            </a:r>
          </a:p>
          <a:p>
            <a:pPr>
              <a:buNone/>
            </a:pPr>
            <a:r>
              <a:rPr lang="en-US" altLang="ko-KR" sz="2000" dirty="0"/>
              <a:t>        break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 시간표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- def InfoSecEthic1():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tkinter.messagebox.showinfo</a:t>
            </a:r>
            <a:r>
              <a:rPr lang="en-US" altLang="ko-KR" sz="1400" dirty="0"/>
              <a:t>("</a:t>
            </a:r>
            <a:r>
              <a:rPr lang="ko-KR" altLang="en-US" sz="1400" dirty="0"/>
              <a:t>시간표</a:t>
            </a:r>
            <a:r>
              <a:rPr lang="en-US" altLang="ko-KR" sz="1400" dirty="0"/>
              <a:t>","</a:t>
            </a:r>
            <a:r>
              <a:rPr lang="ko-KR" altLang="en-US" sz="1400" dirty="0"/>
              <a:t>과 목</a:t>
            </a:r>
            <a:r>
              <a:rPr lang="en-US" altLang="ko-KR" sz="1400" dirty="0"/>
              <a:t>: </a:t>
            </a:r>
            <a:r>
              <a:rPr lang="ko-KR" altLang="en-US" sz="1400" dirty="0"/>
              <a:t>정보보호윤리</a:t>
            </a:r>
            <a:r>
              <a:rPr lang="en-US" altLang="ko-KR" sz="1400" dirty="0"/>
              <a:t>\n</a:t>
            </a:r>
            <a:r>
              <a:rPr lang="ko-KR" altLang="en-US" sz="1400" dirty="0"/>
              <a:t>시 간</a:t>
            </a:r>
            <a:r>
              <a:rPr lang="en-US" altLang="ko-KR" sz="1400" dirty="0"/>
              <a:t>: 10:00~11:50\n</a:t>
            </a:r>
            <a:r>
              <a:rPr lang="ko-KR" altLang="en-US" sz="1400" dirty="0"/>
              <a:t>교 수</a:t>
            </a:r>
            <a:r>
              <a:rPr lang="en-US" altLang="ko-KR" sz="1400" dirty="0"/>
              <a:t>: </a:t>
            </a:r>
            <a:r>
              <a:rPr lang="ko-KR" altLang="en-US" sz="1400" dirty="0"/>
              <a:t>이덕규</a:t>
            </a:r>
            <a:r>
              <a:rPr lang="en-US" altLang="ko-KR" sz="1400" dirty="0"/>
              <a:t>\n</a:t>
            </a:r>
            <a:r>
              <a:rPr lang="ko-KR" altLang="en-US" sz="1400" dirty="0"/>
              <a:t>강의실</a:t>
            </a:r>
            <a:r>
              <a:rPr lang="en-US" altLang="ko-KR" sz="1400" dirty="0"/>
              <a:t>: 1</a:t>
            </a:r>
            <a:r>
              <a:rPr lang="ko-KR" altLang="en-US" sz="1400" dirty="0"/>
              <a:t>자 </a:t>
            </a:r>
            <a:r>
              <a:rPr lang="en-US" altLang="ko-KR" sz="1400" dirty="0"/>
              <a:t>310")</a:t>
            </a:r>
          </a:p>
          <a:p>
            <a:pPr>
              <a:buNone/>
            </a:pPr>
            <a:r>
              <a:rPr lang="en-US" altLang="ko-KR" sz="1400" dirty="0"/>
              <a:t>     - def Programming1():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tkinter.messagebox.showinfo</a:t>
            </a:r>
            <a:r>
              <a:rPr lang="en-US" altLang="ko-KR" sz="1400" dirty="0"/>
              <a:t>("</a:t>
            </a:r>
            <a:r>
              <a:rPr lang="ko-KR" altLang="en-US" sz="1400" dirty="0"/>
              <a:t>시간표</a:t>
            </a:r>
            <a:r>
              <a:rPr lang="en-US" altLang="ko-KR" sz="1400" dirty="0"/>
              <a:t>","</a:t>
            </a:r>
            <a:r>
              <a:rPr lang="ko-KR" altLang="en-US" sz="1400" dirty="0"/>
              <a:t>과 목</a:t>
            </a:r>
            <a:r>
              <a:rPr lang="en-US" altLang="ko-KR" sz="1400" dirty="0"/>
              <a:t>: </a:t>
            </a:r>
            <a:r>
              <a:rPr lang="ko-KR" altLang="en-US" sz="1400" dirty="0"/>
              <a:t>컴퓨터프로그래밍</a:t>
            </a:r>
            <a:r>
              <a:rPr lang="en-US" altLang="ko-KR" sz="1400" dirty="0"/>
              <a:t>2\n</a:t>
            </a:r>
            <a:r>
              <a:rPr lang="ko-KR" altLang="en-US" sz="1400" dirty="0"/>
              <a:t>시 간</a:t>
            </a:r>
            <a:r>
              <a:rPr lang="en-US" altLang="ko-KR" sz="1400" dirty="0"/>
              <a:t>: 15:00~15:50\n</a:t>
            </a:r>
            <a:r>
              <a:rPr lang="ko-KR" altLang="en-US" sz="1400" dirty="0"/>
              <a:t>교 수</a:t>
            </a:r>
            <a:r>
              <a:rPr lang="en-US" altLang="ko-KR" sz="1400" dirty="0"/>
              <a:t>: </a:t>
            </a:r>
            <a:r>
              <a:rPr lang="ko-KR" altLang="en-US" sz="1400" dirty="0"/>
              <a:t>김경배</a:t>
            </a:r>
            <a:r>
              <a:rPr lang="en-US" altLang="ko-KR" sz="1400" dirty="0"/>
              <a:t>\n</a:t>
            </a:r>
            <a:r>
              <a:rPr lang="ko-KR" altLang="en-US" sz="1400" dirty="0"/>
              <a:t>강의실</a:t>
            </a:r>
            <a:r>
              <a:rPr lang="en-US" altLang="ko-KR" sz="1400" dirty="0"/>
              <a:t>: 1</a:t>
            </a:r>
            <a:r>
              <a:rPr lang="ko-KR" altLang="en-US" sz="1400" dirty="0"/>
              <a:t>자 </a:t>
            </a:r>
            <a:r>
              <a:rPr lang="en-US" altLang="ko-KR" sz="1400" dirty="0"/>
              <a:t>310")</a:t>
            </a:r>
          </a:p>
          <a:p>
            <a:pPr>
              <a:buNone/>
            </a:pPr>
            <a:r>
              <a:rPr lang="en-US" altLang="ko-KR" sz="1400" dirty="0"/>
              <a:t>     - def InfoCommTech1():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tkinter.messagebox.showinfo</a:t>
            </a:r>
            <a:r>
              <a:rPr lang="en-US" altLang="ko-KR" sz="1400" dirty="0"/>
              <a:t>("</a:t>
            </a:r>
            <a:r>
              <a:rPr lang="ko-KR" altLang="en-US" sz="1400" dirty="0"/>
              <a:t>시간표</a:t>
            </a:r>
            <a:r>
              <a:rPr lang="en-US" altLang="ko-KR" sz="1400" dirty="0"/>
              <a:t>","</a:t>
            </a:r>
            <a:r>
              <a:rPr lang="ko-KR" altLang="en-US" sz="1400" dirty="0"/>
              <a:t>과 목</a:t>
            </a:r>
            <a:r>
              <a:rPr lang="en-US" altLang="ko-KR" sz="1400" dirty="0"/>
              <a:t>: </a:t>
            </a:r>
            <a:r>
              <a:rPr lang="ko-KR" altLang="en-US" sz="1400" dirty="0"/>
              <a:t>정보통신개론</a:t>
            </a:r>
            <a:r>
              <a:rPr lang="en-US" altLang="ko-KR" sz="1400" dirty="0"/>
              <a:t>\n</a:t>
            </a:r>
            <a:r>
              <a:rPr lang="ko-KR" altLang="en-US" sz="1400" dirty="0"/>
              <a:t>시 간</a:t>
            </a:r>
            <a:r>
              <a:rPr lang="en-US" altLang="ko-KR" sz="1400" dirty="0"/>
              <a:t>: 16:00~17:50\n</a:t>
            </a:r>
            <a:r>
              <a:rPr lang="ko-KR" altLang="en-US" sz="1400" dirty="0"/>
              <a:t>교 수</a:t>
            </a:r>
            <a:r>
              <a:rPr lang="en-US" altLang="ko-KR" sz="1400" dirty="0"/>
              <a:t>: </a:t>
            </a:r>
            <a:r>
              <a:rPr lang="ko-KR" altLang="en-US" sz="1400" dirty="0"/>
              <a:t>김한수</a:t>
            </a:r>
            <a:r>
              <a:rPr lang="en-US" altLang="ko-KR" sz="1400" dirty="0"/>
              <a:t>\n</a:t>
            </a:r>
            <a:r>
              <a:rPr lang="ko-KR" altLang="en-US" sz="1400" dirty="0"/>
              <a:t>강의실</a:t>
            </a:r>
            <a:r>
              <a:rPr lang="en-US" altLang="ko-KR" sz="1400" dirty="0"/>
              <a:t>: 1</a:t>
            </a:r>
            <a:r>
              <a:rPr lang="ko-KR" altLang="en-US" sz="1400" dirty="0"/>
              <a:t>자 </a:t>
            </a:r>
            <a:r>
              <a:rPr lang="en-US" altLang="ko-KR" sz="1400" dirty="0"/>
              <a:t>303")</a:t>
            </a:r>
          </a:p>
          <a:p>
            <a:pPr>
              <a:buNone/>
            </a:pPr>
            <a:r>
              <a:rPr lang="en-US" altLang="ko-KR" sz="1400" dirty="0"/>
              <a:t>     - def </a:t>
            </a:r>
            <a:r>
              <a:rPr lang="en-US" altLang="ko-KR" sz="1400" dirty="0" err="1"/>
              <a:t>ComputationalThinking</a:t>
            </a:r>
            <a:r>
              <a:rPr lang="en-US" altLang="ko-KR" sz="1400" dirty="0"/>
              <a:t>():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tkinter.messagebox.showinfo</a:t>
            </a:r>
            <a:r>
              <a:rPr lang="en-US" altLang="ko-KR" sz="1400" dirty="0"/>
              <a:t>("</a:t>
            </a:r>
            <a:r>
              <a:rPr lang="ko-KR" altLang="en-US" sz="1400" dirty="0"/>
              <a:t>시간표</a:t>
            </a:r>
            <a:r>
              <a:rPr lang="en-US" altLang="ko-KR" sz="1400" dirty="0"/>
              <a:t>","</a:t>
            </a:r>
            <a:r>
              <a:rPr lang="ko-KR" altLang="en-US" sz="1400" dirty="0"/>
              <a:t>과 목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문제해결과프로그래밍</a:t>
            </a:r>
            <a:r>
              <a:rPr lang="en-US" altLang="ko-KR" sz="1400" dirty="0"/>
              <a:t>\n</a:t>
            </a:r>
            <a:r>
              <a:rPr lang="ko-KR" altLang="en-US" sz="1400" dirty="0"/>
              <a:t>시 간</a:t>
            </a:r>
            <a:r>
              <a:rPr lang="en-US" altLang="ko-KR" sz="1400" dirty="0"/>
              <a:t>: 10:00~12:50\n</a:t>
            </a:r>
            <a:r>
              <a:rPr lang="ko-KR" altLang="en-US" sz="1400" dirty="0"/>
              <a:t>교 수</a:t>
            </a:r>
            <a:r>
              <a:rPr lang="en-US" altLang="ko-KR" sz="1400" dirty="0"/>
              <a:t>: </a:t>
            </a:r>
            <a:r>
              <a:rPr lang="ko-KR" altLang="en-US" sz="1400" dirty="0"/>
              <a:t>손호선</a:t>
            </a:r>
            <a:r>
              <a:rPr lang="en-US" altLang="ko-KR" sz="1400" dirty="0"/>
              <a:t>\n</a:t>
            </a:r>
            <a:r>
              <a:rPr lang="ko-KR" altLang="en-US" sz="1400" dirty="0"/>
              <a:t>강의실</a:t>
            </a:r>
            <a:r>
              <a:rPr lang="en-US" altLang="ko-KR" sz="1400" dirty="0"/>
              <a:t>: </a:t>
            </a:r>
            <a:r>
              <a:rPr lang="ko-KR" altLang="en-US" sz="1400" dirty="0"/>
              <a:t>미래전산실습실</a:t>
            </a:r>
            <a:r>
              <a:rPr lang="en-US" altLang="ko-KR" sz="1400" dirty="0"/>
              <a:t>1")</a:t>
            </a:r>
          </a:p>
          <a:p>
            <a:pPr>
              <a:buNone/>
            </a:pPr>
            <a:r>
              <a:rPr lang="en-US" altLang="ko-KR" sz="1400" dirty="0"/>
              <a:t>     - def </a:t>
            </a:r>
            <a:r>
              <a:rPr lang="en-US" altLang="ko-KR" sz="1400" dirty="0" err="1"/>
              <a:t>ThinkExpress</a:t>
            </a:r>
            <a:r>
              <a:rPr lang="en-US" altLang="ko-KR" sz="1400" dirty="0"/>
              <a:t>():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tkinter.messagebox.showinfo</a:t>
            </a:r>
            <a:r>
              <a:rPr lang="en-US" altLang="ko-KR" sz="1400" dirty="0"/>
              <a:t>("</a:t>
            </a:r>
            <a:r>
              <a:rPr lang="ko-KR" altLang="en-US" sz="1400" dirty="0"/>
              <a:t>시간표</a:t>
            </a:r>
            <a:r>
              <a:rPr lang="en-US" altLang="ko-KR" sz="1400" dirty="0"/>
              <a:t>","</a:t>
            </a:r>
            <a:r>
              <a:rPr lang="ko-KR" altLang="en-US" sz="1400" dirty="0"/>
              <a:t>과 목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사고와표현</a:t>
            </a:r>
            <a:r>
              <a:rPr lang="en-US" altLang="ko-KR" sz="1400" dirty="0"/>
              <a:t>2-</a:t>
            </a:r>
            <a:r>
              <a:rPr lang="ko-KR" altLang="en-US" sz="1400" dirty="0"/>
              <a:t>말하기</a:t>
            </a:r>
            <a:r>
              <a:rPr lang="en-US" altLang="ko-KR" sz="1400" dirty="0"/>
              <a:t>\n</a:t>
            </a:r>
            <a:r>
              <a:rPr lang="ko-KR" altLang="en-US" sz="1400" dirty="0"/>
              <a:t>시 간</a:t>
            </a:r>
            <a:r>
              <a:rPr lang="en-US" altLang="ko-KR" sz="1400" dirty="0"/>
              <a:t>: 15:00~16:50\n</a:t>
            </a:r>
            <a:r>
              <a:rPr lang="ko-KR" altLang="en-US" sz="1400" dirty="0"/>
              <a:t>교 수</a:t>
            </a:r>
            <a:r>
              <a:rPr lang="en-US" altLang="ko-KR" sz="1400" dirty="0"/>
              <a:t>: </a:t>
            </a:r>
            <a:r>
              <a:rPr lang="ko-KR" altLang="en-US" sz="1400" dirty="0"/>
              <a:t>전찬희</a:t>
            </a:r>
            <a:r>
              <a:rPr lang="en-US" altLang="ko-KR" sz="1400" dirty="0"/>
              <a:t>\n</a:t>
            </a:r>
            <a:r>
              <a:rPr lang="ko-KR" altLang="en-US" sz="1400" dirty="0"/>
              <a:t>강의실</a:t>
            </a:r>
            <a:r>
              <a:rPr lang="en-US" altLang="ko-KR" sz="1400" dirty="0"/>
              <a:t>: 1</a:t>
            </a:r>
            <a:r>
              <a:rPr lang="ko-KR" altLang="en-US" sz="1400" dirty="0"/>
              <a:t>자 </a:t>
            </a:r>
            <a:r>
              <a:rPr lang="en-US" altLang="ko-KR" sz="1400" dirty="0"/>
              <a:t>208")</a:t>
            </a:r>
          </a:p>
          <a:p>
            <a:pPr>
              <a:buNone/>
            </a:pPr>
            <a:r>
              <a:rPr lang="en-US" altLang="ko-KR" sz="1400" dirty="0"/>
              <a:t>     - def English():</a:t>
            </a:r>
          </a:p>
          <a:p>
            <a:pPr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tkinter.messagebox.showinfo</a:t>
            </a:r>
            <a:r>
              <a:rPr lang="en-US" altLang="ko-KR" sz="1400" dirty="0"/>
              <a:t>("</a:t>
            </a:r>
            <a:r>
              <a:rPr lang="ko-KR" altLang="en-US" sz="1400" dirty="0"/>
              <a:t>시간표</a:t>
            </a:r>
            <a:r>
              <a:rPr lang="en-US" altLang="ko-KR" sz="1400" dirty="0"/>
              <a:t>","</a:t>
            </a:r>
            <a:r>
              <a:rPr lang="ko-KR" altLang="en-US" sz="1400" dirty="0"/>
              <a:t>과 목</a:t>
            </a:r>
            <a:r>
              <a:rPr lang="en-US" altLang="ko-KR" sz="1400" dirty="0"/>
              <a:t>: </a:t>
            </a:r>
            <a:r>
              <a:rPr lang="ko-KR" altLang="en-US" sz="1400" dirty="0"/>
              <a:t>영어회화</a:t>
            </a:r>
            <a:r>
              <a:rPr lang="en-US" altLang="ko-KR" sz="1400" dirty="0"/>
              <a:t>1\n</a:t>
            </a:r>
            <a:r>
              <a:rPr lang="ko-KR" altLang="en-US" sz="1400" dirty="0"/>
              <a:t>시 간</a:t>
            </a:r>
            <a:r>
              <a:rPr lang="en-US" altLang="ko-KR" sz="1400" dirty="0"/>
              <a:t>: 11:00~12:50\n</a:t>
            </a:r>
            <a:r>
              <a:rPr lang="ko-KR" altLang="en-US" sz="1400" dirty="0"/>
              <a:t>교 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다니엘</a:t>
            </a:r>
            <a:r>
              <a:rPr lang="en-US" altLang="ko-KR" sz="1400" dirty="0"/>
              <a:t>\n</a:t>
            </a:r>
            <a:r>
              <a:rPr lang="ko-KR" altLang="en-US" sz="1400" dirty="0"/>
              <a:t>강의실</a:t>
            </a:r>
            <a:r>
              <a:rPr lang="en-US" altLang="ko-KR" sz="1400" dirty="0"/>
              <a:t>:</a:t>
            </a:r>
            <a:r>
              <a:rPr lang="ko-KR" altLang="en-US" sz="1400" dirty="0"/>
              <a:t>글로벌관 </a:t>
            </a:r>
            <a:r>
              <a:rPr lang="en-US" altLang="ko-KR" sz="1400" dirty="0"/>
              <a:t>507")</a:t>
            </a:r>
          </a:p>
          <a:p>
            <a:pPr>
              <a:buNone/>
            </a:pPr>
            <a:r>
              <a:rPr lang="en-US" altLang="ko-KR" sz="1400" dirty="0"/>
              <a:t>  </a:t>
            </a:r>
          </a:p>
          <a:p>
            <a:pPr>
              <a:buNone/>
            </a:pPr>
            <a:r>
              <a:rPr lang="en-US" altLang="ko-KR" sz="1400" dirty="0"/>
              <a:t>  # </a:t>
            </a:r>
            <a:r>
              <a:rPr lang="ko-KR" altLang="en-US" sz="1400" dirty="0" err="1"/>
              <a:t>시간별</a:t>
            </a:r>
            <a:r>
              <a:rPr lang="ko-KR" altLang="en-US" sz="1400" dirty="0"/>
              <a:t> 과목 정보 정의하고 </a:t>
            </a:r>
            <a:r>
              <a:rPr lang="en-US" altLang="ko-KR" sz="1400" dirty="0" err="1"/>
              <a:t>messagebox</a:t>
            </a:r>
            <a:r>
              <a:rPr lang="ko-KR" altLang="en-US" sz="1400" dirty="0"/>
              <a:t>로 정보 표시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   import </a:t>
            </a:r>
            <a:r>
              <a:rPr lang="en-US" altLang="ko-KR" sz="1400" dirty="0" err="1"/>
              <a:t>tkinter.messagebox</a:t>
            </a:r>
            <a:endParaRPr lang="en-US" altLang="ko-KR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1876" y="990759"/>
            <a:ext cx="2344924" cy="176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44138"/>
            <a:ext cx="8229600" cy="568202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…main… window=</a:t>
            </a:r>
            <a:r>
              <a:rPr lang="en-US" altLang="ko-KR" dirty="0" err="1"/>
              <a:t>Tk</a:t>
            </a:r>
            <a:r>
              <a:rPr lang="en-US" altLang="ko-KR" dirty="0"/>
              <a:t>()</a:t>
            </a:r>
          </a:p>
          <a:p>
            <a:pPr>
              <a:buNone/>
            </a:pPr>
            <a:r>
              <a:rPr lang="en-US" altLang="ko-KR" dirty="0"/>
              <a:t> -Label text </a:t>
            </a:r>
            <a:r>
              <a:rPr lang="ko-KR" altLang="en-US" dirty="0"/>
              <a:t>요일</a:t>
            </a:r>
            <a:r>
              <a:rPr lang="en-US" altLang="ko-KR" dirty="0"/>
              <a:t>(MON, TUE WED, …)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mon</a:t>
            </a:r>
            <a:r>
              <a:rPr lang="en-US" altLang="ko-KR" dirty="0"/>
              <a:t>=Label(window ,text="MON")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tue</a:t>
            </a:r>
            <a:r>
              <a:rPr lang="en-US" altLang="ko-KR" dirty="0"/>
              <a:t>=Label(window, text="TUE")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mon.grid</a:t>
            </a:r>
            <a:r>
              <a:rPr lang="en-US" altLang="ko-KR" dirty="0"/>
              <a:t>(row=0,column=1)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tue.grid</a:t>
            </a:r>
            <a:r>
              <a:rPr lang="en-US" altLang="ko-KR" dirty="0"/>
              <a:t>(row=0,column=2)</a:t>
            </a:r>
          </a:p>
          <a:p>
            <a:pPr>
              <a:buNone/>
            </a:pPr>
            <a:r>
              <a:rPr lang="en-US" altLang="ko-KR" dirty="0"/>
              <a:t> -Label text </a:t>
            </a:r>
            <a:r>
              <a:rPr lang="ko-KR" altLang="en-US" dirty="0"/>
              <a:t>시간</a:t>
            </a:r>
            <a:r>
              <a:rPr lang="en-US" altLang="ko-KR" dirty="0"/>
              <a:t>(1</a:t>
            </a:r>
            <a:r>
              <a:rPr lang="ko-KR" altLang="en-US" dirty="0"/>
              <a:t>교시</a:t>
            </a:r>
            <a:r>
              <a:rPr lang="en-US" altLang="ko-KR" dirty="0"/>
              <a:t>, 2</a:t>
            </a:r>
            <a:r>
              <a:rPr lang="ko-KR" altLang="en-US" dirty="0"/>
              <a:t>교시</a:t>
            </a:r>
            <a:r>
              <a:rPr lang="en-US" altLang="ko-KR" dirty="0"/>
              <a:t>, 3</a:t>
            </a:r>
            <a:r>
              <a:rPr lang="ko-KR" altLang="en-US" dirty="0"/>
              <a:t>교시</a:t>
            </a:r>
            <a:r>
              <a:rPr lang="en-US" altLang="ko-KR" dirty="0"/>
              <a:t>, …)</a:t>
            </a:r>
          </a:p>
          <a:p>
            <a:pPr>
              <a:buNone/>
            </a:pPr>
            <a:r>
              <a:rPr lang="en-US" altLang="ko-KR" dirty="0"/>
              <a:t> period1=Label(window, text="1</a:t>
            </a:r>
            <a:r>
              <a:rPr lang="ko-KR" altLang="en-US" dirty="0"/>
              <a:t>교시</a:t>
            </a:r>
            <a:r>
              <a:rPr lang="en-US" altLang="ko-KR" dirty="0"/>
              <a:t>\n09:00")</a:t>
            </a:r>
          </a:p>
          <a:p>
            <a:pPr>
              <a:buNone/>
            </a:pPr>
            <a:r>
              <a:rPr lang="en-US" altLang="ko-KR" dirty="0"/>
              <a:t> period2=Label(window, text="2</a:t>
            </a:r>
            <a:r>
              <a:rPr lang="ko-KR" altLang="en-US" dirty="0"/>
              <a:t>교시</a:t>
            </a:r>
            <a:r>
              <a:rPr lang="en-US" altLang="ko-KR" dirty="0"/>
              <a:t>\n10:00")</a:t>
            </a:r>
          </a:p>
          <a:p>
            <a:pPr>
              <a:buNone/>
            </a:pPr>
            <a:r>
              <a:rPr lang="en-US" altLang="ko-KR" dirty="0"/>
              <a:t> period9=Label(window, text="9</a:t>
            </a:r>
            <a:r>
              <a:rPr lang="ko-KR" altLang="en-US" dirty="0"/>
              <a:t>교시</a:t>
            </a:r>
            <a:r>
              <a:rPr lang="en-US" altLang="ko-KR" dirty="0"/>
              <a:t>\n17:00")</a:t>
            </a:r>
          </a:p>
          <a:p>
            <a:pPr>
              <a:buNone/>
            </a:pPr>
            <a:r>
              <a:rPr lang="en-US" altLang="ko-KR" dirty="0"/>
              <a:t> period1.grid(row=1,column=0)</a:t>
            </a:r>
          </a:p>
          <a:p>
            <a:pPr>
              <a:buNone/>
            </a:pPr>
            <a:r>
              <a:rPr lang="en-US" altLang="ko-KR" dirty="0"/>
              <a:t> period2.grid(row=2,column=0)</a:t>
            </a:r>
          </a:p>
          <a:p>
            <a:pPr>
              <a:buNone/>
            </a:pPr>
            <a:r>
              <a:rPr lang="en-US" altLang="ko-KR" dirty="0"/>
              <a:t> -Button </a:t>
            </a:r>
            <a:r>
              <a:rPr lang="ko-KR" altLang="en-US" dirty="0"/>
              <a:t>과목정보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b1=Button(window, text="</a:t>
            </a:r>
            <a:r>
              <a:rPr lang="ko-KR" altLang="en-US" dirty="0"/>
              <a:t>정보보호윤리</a:t>
            </a:r>
            <a:r>
              <a:rPr lang="en-US" altLang="ko-KR" dirty="0"/>
              <a:t>\n1</a:t>
            </a:r>
            <a:r>
              <a:rPr lang="ko-KR" altLang="en-US" dirty="0"/>
              <a:t>자 </a:t>
            </a:r>
            <a:r>
              <a:rPr lang="en-US" altLang="ko-KR" dirty="0"/>
              <a:t>310",command=InfoSecEthic1)</a:t>
            </a:r>
          </a:p>
          <a:p>
            <a:pPr>
              <a:buNone/>
            </a:pPr>
            <a:r>
              <a:rPr lang="en-US" altLang="ko-KR" dirty="0"/>
              <a:t> b1.grid(row=2,column=1)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# </a:t>
            </a:r>
            <a:r>
              <a:rPr lang="ko-KR" altLang="en-US" dirty="0"/>
              <a:t>연속된 과목을 하나의 큰 버튼으로 만드는 방법을 찾지 못했다</a:t>
            </a:r>
            <a:r>
              <a:rPr lang="en-US" altLang="ko-KR" dirty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364" y="444138"/>
            <a:ext cx="4092339" cy="297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 학점 계산기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dirty="0"/>
              <a:t>def calculate():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점수와 학점 </a:t>
            </a:r>
            <a:r>
              <a:rPr lang="en-US" altLang="ko-KR" sz="1600" dirty="0"/>
              <a:t>get()</a:t>
            </a:r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scores.get</a:t>
            </a:r>
            <a:r>
              <a:rPr lang="en-US" altLang="ko-KR" sz="1600" dirty="0"/>
              <a:t>((score))= </a:t>
            </a:r>
            <a:r>
              <a:rPr lang="ko-KR" altLang="en-US" sz="1600" dirty="0" err="1"/>
              <a:t>딕션너리에서</a:t>
            </a:r>
            <a:r>
              <a:rPr lang="ko-KR" altLang="en-US" sz="1600" dirty="0"/>
              <a:t> 학점을 </a:t>
            </a:r>
            <a:r>
              <a:rPr lang="en-US" altLang="ko-KR" sz="1600" dirty="0"/>
              <a:t>float</a:t>
            </a:r>
            <a:r>
              <a:rPr lang="ko-KR" altLang="en-US" sz="1600" dirty="0"/>
              <a:t>으로 변환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변수 선언</a:t>
            </a:r>
            <a:r>
              <a:rPr lang="en-US" altLang="ko-KR" sz="1600" dirty="0"/>
              <a:t>  </a:t>
            </a:r>
          </a:p>
          <a:p>
            <a:pPr>
              <a:buNone/>
            </a:pPr>
            <a:r>
              <a:rPr lang="en-US" altLang="ko-KR" sz="1600" dirty="0"/>
              <a:t>   s=</a:t>
            </a:r>
            <a:r>
              <a:rPr lang="ko-KR" altLang="en-US" sz="1600" dirty="0"/>
              <a:t>점수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cr</a:t>
            </a:r>
            <a:r>
              <a:rPr lang="en-US" altLang="ko-KR" sz="1600" dirty="0"/>
              <a:t>=</a:t>
            </a:r>
            <a:r>
              <a:rPr lang="ko-KR" altLang="en-US" sz="1600" dirty="0"/>
              <a:t>학점</a:t>
            </a:r>
            <a:r>
              <a:rPr lang="en-US" altLang="ko-KR" sz="1600" dirty="0"/>
              <a:t> </a:t>
            </a:r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scr</a:t>
            </a:r>
            <a:r>
              <a:rPr lang="en-US" altLang="ko-KR" sz="1600" dirty="0"/>
              <a:t>= </a:t>
            </a:r>
            <a:r>
              <a:rPr lang="ko-KR" altLang="en-US" sz="1600" dirty="0"/>
              <a:t>총점 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crSum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총학점</a:t>
            </a:r>
            <a:r>
              <a:rPr lang="en-US" altLang="ko-KR" sz="1600" dirty="0"/>
              <a:t>, </a:t>
            </a:r>
            <a:r>
              <a:rPr lang="ko-KR" altLang="en-US" sz="1600" dirty="0"/>
              <a:t>이수학점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totalAverage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총평점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majorAverage</a:t>
            </a:r>
            <a:r>
              <a:rPr lang="en-US" altLang="ko-KR" sz="1600" dirty="0"/>
              <a:t>= </a:t>
            </a:r>
            <a:r>
              <a:rPr lang="ko-KR" altLang="en-US" sz="1600" dirty="0"/>
              <a:t>전공평점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csSum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completedCredit</a:t>
            </a:r>
            <a:r>
              <a:rPr lang="en-US" altLang="ko-KR" sz="1600" dirty="0"/>
              <a:t>)= </a:t>
            </a:r>
            <a:r>
              <a:rPr lang="ko-KR" altLang="en-US" sz="1600" dirty="0"/>
              <a:t>이수학점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majorCompletedCredit</a:t>
            </a:r>
            <a:r>
              <a:rPr lang="en-US" altLang="ko-KR" sz="1600" dirty="0"/>
              <a:t>= </a:t>
            </a:r>
            <a:r>
              <a:rPr lang="ko-KR" altLang="en-US" sz="1600" dirty="0"/>
              <a:t>전공이수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계산 방법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scr</a:t>
            </a:r>
            <a:r>
              <a:rPr lang="en-US" altLang="ko-KR" sz="1600" dirty="0"/>
              <a:t>=s1*cr1+s2*cr2+s3*cr3+s4*cr4+s5*cr5+s6*cr6+s7*cr7+s8*cr8</a:t>
            </a:r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crSum</a:t>
            </a:r>
            <a:r>
              <a:rPr lang="en-US" altLang="ko-KR" sz="1600" dirty="0"/>
              <a:t>=cr1+cr2+cr3+cr4+cr5+cr6+cr7+cr8</a:t>
            </a:r>
          </a:p>
          <a:p>
            <a:pPr>
              <a:buNone/>
            </a:pPr>
            <a:r>
              <a:rPr lang="en-US" altLang="ko-KR" sz="1600" dirty="0"/>
              <a:t>   </a:t>
            </a:r>
            <a:r>
              <a:rPr lang="en-US" altLang="ko-KR" sz="1600" dirty="0" err="1"/>
              <a:t>totalAverage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scr</a:t>
            </a:r>
            <a:r>
              <a:rPr lang="en-US" altLang="ko-KR" sz="1600" dirty="0"/>
              <a:t>/</a:t>
            </a:r>
            <a:r>
              <a:rPr lang="en-US" altLang="ko-KR" sz="1600" dirty="0" err="1"/>
              <a:t>crSum</a:t>
            </a:r>
            <a:endParaRPr lang="en-US" altLang="ko-KR" sz="1600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4994" y="2503758"/>
            <a:ext cx="3561806" cy="242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1929</Words>
  <Application>Microsoft Macintosh PowerPoint</Application>
  <PresentationFormat>화면 슬라이드 쇼(4:3)</PresentationFormat>
  <Paragraphs>257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파이썬 프로그램</vt:lpstr>
      <vt:lpstr>프로그램 내용</vt:lpstr>
      <vt:lpstr>FLOW CHART</vt:lpstr>
      <vt:lpstr>메인 메뉴 MainMenu</vt:lpstr>
      <vt:lpstr>1. 달력 출력</vt:lpstr>
      <vt:lpstr>2. 시간표 메뉴</vt:lpstr>
      <vt:lpstr> 시간표 출력</vt:lpstr>
      <vt:lpstr>PowerPoint 프레젠테이션</vt:lpstr>
      <vt:lpstr> 학점 계산기*</vt:lpstr>
      <vt:lpstr>PowerPoint 프레젠테이션</vt:lpstr>
      <vt:lpstr>PowerPoint 프레젠테이션</vt:lpstr>
      <vt:lpstr>3. 일정 메뉴</vt:lpstr>
      <vt:lpstr> 일정 Slist=[]</vt:lpstr>
      <vt:lpstr>4.메모장</vt:lpstr>
      <vt:lpstr>PowerPoint 프레젠테이션</vt:lpstr>
      <vt:lpstr>부족한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정민규</cp:lastModifiedBy>
  <cp:revision>146</cp:revision>
  <dcterms:created xsi:type="dcterms:W3CDTF">2017-11-15T13:16:59Z</dcterms:created>
  <dcterms:modified xsi:type="dcterms:W3CDTF">2022-12-27T15:43:12Z</dcterms:modified>
</cp:coreProperties>
</file>