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Arimo Bold" charset="1" panose="020B0704020202020204"/>
      <p:regular r:id="rId25"/>
    </p:embeddedFont>
    <p:embeddedFont>
      <p:font typeface="Arimo" charset="1" panose="020B0604020202020204"/>
      <p:regular r:id="rId26"/>
    </p:embeddedFont>
    <p:embeddedFont>
      <p:font typeface="Canva Sans" charset="1" panose="020B05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notesMasters/notesMaster1.xml" Type="http://schemas.openxmlformats.org/officeDocument/2006/relationships/notesMaster"/><Relationship Id="rId23" Target="theme/theme2.xml" Type="http://schemas.openxmlformats.org/officeDocument/2006/relationships/theme"/><Relationship Id="rId24" Target="notesSlides/notesSlide1.xml" Type="http://schemas.openxmlformats.org/officeDocument/2006/relationships/note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notesSlides/notesSlide2.xml" Type="http://schemas.openxmlformats.org/officeDocument/2006/relationships/notesSlide"/><Relationship Id="rId29" Target="notesSlides/notesSlide3.xml" Type="http://schemas.openxmlformats.org/officeDocument/2006/relationships/notesSlide"/><Relationship Id="rId3" Target="viewProps.xml" Type="http://schemas.openxmlformats.org/officeDocument/2006/relationships/viewProps"/><Relationship Id="rId30" Target="notesSlides/notesSlide4.xml" Type="http://schemas.openxmlformats.org/officeDocument/2006/relationships/notesSlide"/><Relationship Id="rId31" Target="notesSlides/notesSlide5.xml" Type="http://schemas.openxmlformats.org/officeDocument/2006/relationships/notesSlide"/><Relationship Id="rId32" Target="notesSlides/notesSlide6.xml" Type="http://schemas.openxmlformats.org/officeDocument/2006/relationships/notesSlide"/><Relationship Id="rId33" Target="notesSlides/notesSlide7.xml" Type="http://schemas.openxmlformats.org/officeDocument/2006/relationships/notesSlide"/><Relationship Id="rId34" Target="notesSlides/notesSlide8.xml" Type="http://schemas.openxmlformats.org/officeDocument/2006/relationships/notesSlide"/><Relationship Id="rId35" Target="notesSlides/notesSlide9.xml" Type="http://schemas.openxmlformats.org/officeDocument/2006/relationships/notesSlide"/><Relationship Id="rId36" Target="notesSlides/notesSlide10.xml" Type="http://schemas.openxmlformats.org/officeDocument/2006/relationships/notesSlide"/><Relationship Id="rId37" Target="notesSlides/notesSlide11.xml" Type="http://schemas.openxmlformats.org/officeDocument/2006/relationships/notesSlide"/><Relationship Id="rId38" Target="notesSlides/notesSlide12.xml" Type="http://schemas.openxmlformats.org/officeDocument/2006/relationships/notesSlide"/><Relationship Id="rId39" Target="notesSlides/notesSlide13.xml" Type="http://schemas.openxmlformats.org/officeDocument/2006/relationships/notesSlide"/><Relationship Id="rId4" Target="theme/theme1.xml" Type="http://schemas.openxmlformats.org/officeDocument/2006/relationships/theme"/><Relationship Id="rId40" Target="notesSlides/notesSlide14.xml" Type="http://schemas.openxmlformats.org/officeDocument/2006/relationships/notesSlide"/><Relationship Id="rId41" Target="notesSlides/notesSlide15.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 Id="rId5"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 Id="rId5"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 Id="rId5"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 Id="rId5"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4.png" Type="http://schemas.openxmlformats.org/officeDocument/2006/relationships/image"/><Relationship Id="rId4" Target="../media/image13.png" Type="http://schemas.openxmlformats.org/officeDocument/2006/relationships/image"/><Relationship Id="rId5" Target="../media/image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 Id="rId5"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6550" y="400650"/>
            <a:ext cx="4587934" cy="1145400"/>
          </a:xfrm>
          <a:custGeom>
            <a:avLst/>
            <a:gdLst/>
            <a:ahLst/>
            <a:cxnLst/>
            <a:rect r="r" b="b" t="t" l="l"/>
            <a:pathLst>
              <a:path h="1145400" w="4587934">
                <a:moveTo>
                  <a:pt x="0" y="0"/>
                </a:moveTo>
                <a:lnTo>
                  <a:pt x="4587934" y="0"/>
                </a:lnTo>
                <a:lnTo>
                  <a:pt x="4587934" y="1145400"/>
                </a:lnTo>
                <a:lnTo>
                  <a:pt x="0" y="1145400"/>
                </a:lnTo>
                <a:lnTo>
                  <a:pt x="0" y="0"/>
                </a:lnTo>
                <a:close/>
              </a:path>
            </a:pathLst>
          </a:custGeom>
          <a:blipFill>
            <a:blip r:embed="rId3"/>
            <a:stretch>
              <a:fillRect l="-1" t="0" r="-1" b="0"/>
            </a:stretch>
          </a:blipFill>
        </p:spPr>
      </p:sp>
      <p:sp>
        <p:nvSpPr>
          <p:cNvPr name="Freeform 3" id="3"/>
          <p:cNvSpPr/>
          <p:nvPr/>
        </p:nvSpPr>
        <p:spPr>
          <a:xfrm flipH="false" flipV="false" rot="0">
            <a:off x="12292000" y="0"/>
            <a:ext cx="5995998" cy="10415604"/>
          </a:xfrm>
          <a:custGeom>
            <a:avLst/>
            <a:gdLst/>
            <a:ahLst/>
            <a:cxnLst/>
            <a:rect r="r" b="b" t="t" l="l"/>
            <a:pathLst>
              <a:path h="10415604" w="5995998">
                <a:moveTo>
                  <a:pt x="0" y="0"/>
                </a:moveTo>
                <a:lnTo>
                  <a:pt x="5995998" y="0"/>
                </a:lnTo>
                <a:lnTo>
                  <a:pt x="5995998" y="10415604"/>
                </a:lnTo>
                <a:lnTo>
                  <a:pt x="0" y="10415604"/>
                </a:lnTo>
                <a:lnTo>
                  <a:pt x="0" y="0"/>
                </a:lnTo>
                <a:close/>
              </a:path>
            </a:pathLst>
          </a:custGeom>
          <a:blipFill>
            <a:blip r:embed="rId4"/>
            <a:stretch>
              <a:fillRect l="0" t="-1939" r="0" b="-1939"/>
            </a:stretch>
          </a:blipFill>
        </p:spPr>
      </p:sp>
      <p:sp>
        <p:nvSpPr>
          <p:cNvPr name="TextBox 4" id="4"/>
          <p:cNvSpPr txBox="true"/>
          <p:nvPr/>
        </p:nvSpPr>
        <p:spPr>
          <a:xfrm rot="0">
            <a:off x="714825" y="3144787"/>
            <a:ext cx="13986150" cy="1924050"/>
          </a:xfrm>
          <a:prstGeom prst="rect">
            <a:avLst/>
          </a:prstGeom>
        </p:spPr>
        <p:txBody>
          <a:bodyPr anchor="t" rtlCol="false" tIns="0" lIns="0" bIns="0" rIns="0">
            <a:spAutoFit/>
          </a:bodyPr>
          <a:lstStyle/>
          <a:p>
            <a:pPr algn="l">
              <a:lnSpc>
                <a:spcPts val="7559"/>
              </a:lnSpc>
            </a:pPr>
            <a:r>
              <a:rPr lang="en-US" sz="6300" b="true">
                <a:solidFill>
                  <a:srgbClr val="00316C"/>
                </a:solidFill>
                <a:latin typeface="Arimo Bold"/>
                <a:ea typeface="Arimo Bold"/>
                <a:cs typeface="Arimo Bold"/>
                <a:sym typeface="Arimo Bold"/>
              </a:rPr>
              <a:t>Ứng dụng ViT trong việc phân tích</a:t>
            </a:r>
          </a:p>
          <a:p>
            <a:pPr algn="l">
              <a:lnSpc>
                <a:spcPts val="7559"/>
              </a:lnSpc>
            </a:pPr>
            <a:r>
              <a:rPr lang="en-US" b="true" sz="6300">
                <a:solidFill>
                  <a:srgbClr val="00316C"/>
                </a:solidFill>
                <a:latin typeface="Arimo Bold"/>
                <a:ea typeface="Arimo Bold"/>
                <a:cs typeface="Arimo Bold"/>
                <a:sym typeface="Arimo Bold"/>
              </a:rPr>
              <a:t>và chẩn đoán ảnh chụp y sinh</a:t>
            </a:r>
          </a:p>
        </p:txBody>
      </p:sp>
      <p:sp>
        <p:nvSpPr>
          <p:cNvPr name="Freeform 5" id="5"/>
          <p:cNvSpPr/>
          <p:nvPr/>
        </p:nvSpPr>
        <p:spPr>
          <a:xfrm flipH="false" flipV="false" rot="0">
            <a:off x="515687" y="9560433"/>
            <a:ext cx="6215425" cy="279494"/>
          </a:xfrm>
          <a:custGeom>
            <a:avLst/>
            <a:gdLst/>
            <a:ahLst/>
            <a:cxnLst/>
            <a:rect r="r" b="b" t="t" l="l"/>
            <a:pathLst>
              <a:path h="279494" w="6215425">
                <a:moveTo>
                  <a:pt x="0" y="0"/>
                </a:moveTo>
                <a:lnTo>
                  <a:pt x="6215425" y="0"/>
                </a:lnTo>
                <a:lnTo>
                  <a:pt x="6215425" y="279494"/>
                </a:lnTo>
                <a:lnTo>
                  <a:pt x="0" y="279494"/>
                </a:lnTo>
                <a:lnTo>
                  <a:pt x="0" y="0"/>
                </a:lnTo>
                <a:close/>
              </a:path>
            </a:pathLst>
          </a:custGeom>
          <a:blipFill>
            <a:blip r:embed="rId5"/>
            <a:stretch>
              <a:fillRect l="0" t="0" r="0" b="0"/>
            </a:stretch>
          </a:blipFill>
        </p:spPr>
      </p:sp>
      <p:sp>
        <p:nvSpPr>
          <p:cNvPr name="TextBox 6" id="6"/>
          <p:cNvSpPr txBox="true"/>
          <p:nvPr/>
        </p:nvSpPr>
        <p:spPr>
          <a:xfrm rot="0">
            <a:off x="714825" y="2100111"/>
            <a:ext cx="5817150" cy="771525"/>
          </a:xfrm>
          <a:prstGeom prst="rect">
            <a:avLst/>
          </a:prstGeom>
        </p:spPr>
        <p:txBody>
          <a:bodyPr anchor="t" rtlCol="false" tIns="0" lIns="0" bIns="0" rIns="0">
            <a:spAutoFit/>
          </a:bodyPr>
          <a:lstStyle/>
          <a:p>
            <a:pPr algn="l">
              <a:lnSpc>
                <a:spcPts val="5999"/>
              </a:lnSpc>
            </a:pPr>
            <a:r>
              <a:rPr lang="en-US" sz="4999">
                <a:solidFill>
                  <a:srgbClr val="00316C"/>
                </a:solidFill>
                <a:latin typeface="Arimo"/>
                <a:ea typeface="Arimo"/>
                <a:cs typeface="Arimo"/>
                <a:sym typeface="Arimo"/>
              </a:rPr>
              <a:t>Chủ đề:</a:t>
            </a:r>
          </a:p>
        </p:txBody>
      </p:sp>
      <p:sp>
        <p:nvSpPr>
          <p:cNvPr name="TextBox 7" id="7"/>
          <p:cNvSpPr txBox="true"/>
          <p:nvPr/>
        </p:nvSpPr>
        <p:spPr>
          <a:xfrm rot="0">
            <a:off x="714825" y="5543623"/>
            <a:ext cx="10892550" cy="2516506"/>
          </a:xfrm>
          <a:prstGeom prst="rect">
            <a:avLst/>
          </a:prstGeom>
        </p:spPr>
        <p:txBody>
          <a:bodyPr anchor="t" rtlCol="false" tIns="0" lIns="0" bIns="0" rIns="0">
            <a:spAutoFit/>
          </a:bodyPr>
          <a:lstStyle/>
          <a:p>
            <a:pPr algn="l">
              <a:lnSpc>
                <a:spcPts val="6383"/>
              </a:lnSpc>
            </a:pPr>
            <a:r>
              <a:rPr lang="en-US" sz="3799" b="true">
                <a:solidFill>
                  <a:srgbClr val="00316C"/>
                </a:solidFill>
                <a:latin typeface="Arimo Bold"/>
                <a:ea typeface="Arimo Bold"/>
                <a:cs typeface="Arimo Bold"/>
                <a:sym typeface="Arimo Bold"/>
              </a:rPr>
              <a:t>Nhóm 18</a:t>
            </a:r>
          </a:p>
          <a:p>
            <a:pPr algn="l">
              <a:lnSpc>
                <a:spcPts val="4536"/>
              </a:lnSpc>
            </a:pPr>
            <a:r>
              <a:rPr lang="en-US" b="true" sz="2700">
                <a:solidFill>
                  <a:srgbClr val="00316C"/>
                </a:solidFill>
                <a:latin typeface="Arimo Bold"/>
                <a:ea typeface="Arimo Bold"/>
                <a:cs typeface="Arimo Bold"/>
                <a:sym typeface="Arimo Bold"/>
              </a:rPr>
              <a:t>Trần Hồng Đăng - 22022646</a:t>
            </a:r>
          </a:p>
          <a:p>
            <a:pPr algn="l">
              <a:lnSpc>
                <a:spcPts val="4536"/>
              </a:lnSpc>
            </a:pPr>
            <a:r>
              <a:rPr lang="en-US" b="true" sz="2700">
                <a:solidFill>
                  <a:srgbClr val="00316C"/>
                </a:solidFill>
                <a:latin typeface="Arimo Bold"/>
                <a:ea typeface="Arimo Bold"/>
                <a:cs typeface="Arimo Bold"/>
                <a:sym typeface="Arimo Bold"/>
              </a:rPr>
              <a:t>Trần Kim Thành - 22022532</a:t>
            </a:r>
          </a:p>
          <a:p>
            <a:pPr algn="l">
              <a:lnSpc>
                <a:spcPts val="4536"/>
              </a:lnSpc>
            </a:pPr>
            <a:r>
              <a:rPr lang="en-US" b="true" sz="2700">
                <a:solidFill>
                  <a:srgbClr val="00316C"/>
                </a:solidFill>
                <a:latin typeface="Arimo Bold"/>
                <a:ea typeface="Arimo Bold"/>
                <a:cs typeface="Arimo Bold"/>
                <a:sym typeface="Arimo Bold"/>
              </a:rPr>
              <a:t>Trịnh Minh Hiếu - 22022536</a:t>
            </a:r>
          </a:p>
        </p:txBody>
      </p:sp>
      <p:sp>
        <p:nvSpPr>
          <p:cNvPr name="TextBox 8" id="8"/>
          <p:cNvSpPr txBox="true"/>
          <p:nvPr/>
        </p:nvSpPr>
        <p:spPr>
          <a:xfrm rot="0">
            <a:off x="17121426" y="9735027"/>
            <a:ext cx="152400" cy="190500"/>
          </a:xfrm>
          <a:prstGeom prst="rect">
            <a:avLst/>
          </a:prstGeom>
        </p:spPr>
        <p:txBody>
          <a:bodyPr anchor="t" rtlCol="false" tIns="0" lIns="0" bIns="0" rIns="0" wrap="none">
            <a:spAutoFit/>
          </a:bodyPr>
          <a:lstStyle/>
          <a:p>
            <a:pPr algn="ctr">
              <a:lnSpc>
                <a:spcPts val="3079"/>
              </a:lnSpc>
              <a:spcBef>
                <a:spcPct val="0"/>
              </a:spcBef>
            </a:pPr>
            <a:r>
              <a:rPr lang="en-US" sz="2199">
                <a:solidFill>
                  <a:srgbClr val="00316C"/>
                </a:solidFill>
                <a:latin typeface="Canva Sans"/>
                <a:ea typeface="Canva Sans"/>
                <a:cs typeface="Canva Sans"/>
                <a:sym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772550" y="-181484"/>
            <a:ext cx="8295846" cy="7918998"/>
          </a:xfrm>
          <a:custGeom>
            <a:avLst/>
            <a:gdLst/>
            <a:ahLst/>
            <a:cxnLst/>
            <a:rect r="r" b="b" t="t" l="l"/>
            <a:pathLst>
              <a:path h="7918998" w="8295846">
                <a:moveTo>
                  <a:pt x="0" y="0"/>
                </a:moveTo>
                <a:lnTo>
                  <a:pt x="8295846" y="0"/>
                </a:lnTo>
                <a:lnTo>
                  <a:pt x="8295846" y="7918998"/>
                </a:lnTo>
                <a:lnTo>
                  <a:pt x="0" y="7918998"/>
                </a:lnTo>
                <a:lnTo>
                  <a:pt x="0" y="0"/>
                </a:lnTo>
                <a:close/>
              </a:path>
            </a:pathLst>
          </a:custGeom>
          <a:blipFill>
            <a:blip r:embed="rId3"/>
            <a:stretch>
              <a:fillRect l="0" t="0" r="0" b="0"/>
            </a:stretch>
          </a:blipFill>
        </p:spPr>
      </p:sp>
      <p:sp>
        <p:nvSpPr>
          <p:cNvPr name="Freeform 3" id="3"/>
          <p:cNvSpPr/>
          <p:nvPr/>
        </p:nvSpPr>
        <p:spPr>
          <a:xfrm flipH="false" flipV="false" rot="0">
            <a:off x="334050" y="9271450"/>
            <a:ext cx="17125704" cy="669000"/>
          </a:xfrm>
          <a:custGeom>
            <a:avLst/>
            <a:gdLst/>
            <a:ahLst/>
            <a:cxnLst/>
            <a:rect r="r" b="b" t="t" l="l"/>
            <a:pathLst>
              <a:path h="669000" w="17125704">
                <a:moveTo>
                  <a:pt x="0" y="0"/>
                </a:moveTo>
                <a:lnTo>
                  <a:pt x="17125704" y="0"/>
                </a:lnTo>
                <a:lnTo>
                  <a:pt x="17125704" y="669000"/>
                </a:lnTo>
                <a:lnTo>
                  <a:pt x="0" y="669000"/>
                </a:lnTo>
                <a:lnTo>
                  <a:pt x="0" y="0"/>
                </a:lnTo>
                <a:close/>
              </a:path>
            </a:pathLst>
          </a:custGeom>
          <a:blipFill>
            <a:blip r:embed="rId4"/>
            <a:stretch>
              <a:fillRect l="-2" t="0" r="-2" b="0"/>
            </a:stretch>
          </a:blipFill>
        </p:spPr>
      </p:sp>
      <p:grpSp>
        <p:nvGrpSpPr>
          <p:cNvPr name="Group 4" id="4"/>
          <p:cNvGrpSpPr/>
          <p:nvPr/>
        </p:nvGrpSpPr>
        <p:grpSpPr>
          <a:xfrm rot="0">
            <a:off x="544275" y="641975"/>
            <a:ext cx="1060050" cy="1074086"/>
            <a:chOff x="0" y="0"/>
            <a:chExt cx="1413400" cy="1432115"/>
          </a:xfrm>
        </p:grpSpPr>
        <p:sp>
          <p:nvSpPr>
            <p:cNvPr name="Freeform 5" id="5"/>
            <p:cNvSpPr/>
            <p:nvPr/>
          </p:nvSpPr>
          <p:spPr>
            <a:xfrm flipH="false" flipV="false" rot="0">
              <a:off x="12700" y="16683"/>
              <a:ext cx="1387983" cy="1398707"/>
            </a:xfrm>
            <a:custGeom>
              <a:avLst/>
              <a:gdLst/>
              <a:ahLst/>
              <a:cxnLst/>
              <a:rect r="r" b="b" t="t" l="l"/>
              <a:pathLst>
                <a:path h="1398707" w="1387983">
                  <a:moveTo>
                    <a:pt x="0" y="0"/>
                  </a:moveTo>
                  <a:lnTo>
                    <a:pt x="1387983" y="0"/>
                  </a:lnTo>
                  <a:lnTo>
                    <a:pt x="1387983" y="1398707"/>
                  </a:lnTo>
                  <a:lnTo>
                    <a:pt x="0" y="1398707"/>
                  </a:lnTo>
                  <a:close/>
                </a:path>
              </a:pathLst>
            </a:custGeom>
            <a:solidFill>
              <a:srgbClr val="85B106"/>
            </a:solidFill>
          </p:spPr>
        </p:sp>
        <p:sp>
          <p:nvSpPr>
            <p:cNvPr name="Freeform 6" id="6"/>
            <p:cNvSpPr/>
            <p:nvPr/>
          </p:nvSpPr>
          <p:spPr>
            <a:xfrm flipH="false" flipV="false" rot="0">
              <a:off x="0" y="0"/>
              <a:ext cx="1413383" cy="1432073"/>
            </a:xfrm>
            <a:custGeom>
              <a:avLst/>
              <a:gdLst/>
              <a:ahLst/>
              <a:cxnLst/>
              <a:rect r="r" b="b" t="t" l="l"/>
              <a:pathLst>
                <a:path h="1432073" w="1413383">
                  <a:moveTo>
                    <a:pt x="12700" y="0"/>
                  </a:moveTo>
                  <a:lnTo>
                    <a:pt x="1400683" y="0"/>
                  </a:lnTo>
                  <a:cubicBezTo>
                    <a:pt x="1407668" y="0"/>
                    <a:pt x="1413383" y="7507"/>
                    <a:pt x="1413383" y="16683"/>
                  </a:cubicBezTo>
                  <a:lnTo>
                    <a:pt x="1413383" y="1415390"/>
                  </a:lnTo>
                  <a:cubicBezTo>
                    <a:pt x="1413383" y="1424566"/>
                    <a:pt x="1407668" y="1432073"/>
                    <a:pt x="1400683" y="1432073"/>
                  </a:cubicBezTo>
                  <a:lnTo>
                    <a:pt x="12700" y="1432073"/>
                  </a:lnTo>
                  <a:cubicBezTo>
                    <a:pt x="5715" y="1432073"/>
                    <a:pt x="0" y="1424566"/>
                    <a:pt x="0" y="1415390"/>
                  </a:cubicBezTo>
                  <a:lnTo>
                    <a:pt x="0" y="16683"/>
                  </a:lnTo>
                  <a:cubicBezTo>
                    <a:pt x="0" y="7507"/>
                    <a:pt x="5715" y="0"/>
                    <a:pt x="12700" y="0"/>
                  </a:cubicBezTo>
                  <a:moveTo>
                    <a:pt x="12700" y="33366"/>
                  </a:moveTo>
                  <a:lnTo>
                    <a:pt x="12700" y="16683"/>
                  </a:lnTo>
                  <a:lnTo>
                    <a:pt x="25400" y="16683"/>
                  </a:lnTo>
                  <a:lnTo>
                    <a:pt x="25400" y="1415390"/>
                  </a:lnTo>
                  <a:lnTo>
                    <a:pt x="12700" y="1415390"/>
                  </a:lnTo>
                  <a:lnTo>
                    <a:pt x="12700" y="1398707"/>
                  </a:lnTo>
                  <a:lnTo>
                    <a:pt x="1400683" y="1398707"/>
                  </a:lnTo>
                  <a:lnTo>
                    <a:pt x="1400683" y="1415390"/>
                  </a:lnTo>
                  <a:lnTo>
                    <a:pt x="1387983" y="1415390"/>
                  </a:lnTo>
                  <a:lnTo>
                    <a:pt x="1387983" y="16683"/>
                  </a:lnTo>
                  <a:lnTo>
                    <a:pt x="1400683" y="16683"/>
                  </a:lnTo>
                  <a:lnTo>
                    <a:pt x="1400683" y="33366"/>
                  </a:lnTo>
                  <a:lnTo>
                    <a:pt x="12700" y="33366"/>
                  </a:lnTo>
                  <a:close/>
                </a:path>
              </a:pathLst>
            </a:custGeom>
            <a:solidFill>
              <a:srgbClr val="85B106"/>
            </a:solidFill>
          </p:spPr>
        </p:sp>
        <p:sp>
          <p:nvSpPr>
            <p:cNvPr name="TextBox 7" id="7"/>
            <p:cNvSpPr txBox="true"/>
            <p:nvPr/>
          </p:nvSpPr>
          <p:spPr>
            <a:xfrm>
              <a:off x="0" y="-19050"/>
              <a:ext cx="1413400" cy="1451165"/>
            </a:xfrm>
            <a:prstGeom prst="rect">
              <a:avLst/>
            </a:prstGeom>
          </p:spPr>
          <p:txBody>
            <a:bodyPr anchor="ctr" rtlCol="false" tIns="50800" lIns="50800" bIns="50800" rIns="50800"/>
            <a:lstStyle/>
            <a:p>
              <a:pPr algn="ctr">
                <a:lnSpc>
                  <a:spcPts val="5880"/>
                </a:lnSpc>
              </a:pPr>
              <a:r>
                <a:rPr lang="en-US" sz="4900">
                  <a:solidFill>
                    <a:srgbClr val="FFFFFF"/>
                  </a:solidFill>
                  <a:latin typeface="Arimo"/>
                  <a:ea typeface="Arimo"/>
                  <a:cs typeface="Arimo"/>
                  <a:sym typeface="Arimo"/>
                </a:rPr>
                <a:t>3</a:t>
              </a:r>
            </a:p>
          </p:txBody>
        </p:sp>
      </p:grpSp>
      <p:sp>
        <p:nvSpPr>
          <p:cNvPr name="AutoShape 8" id="8"/>
          <p:cNvSpPr/>
          <p:nvPr/>
        </p:nvSpPr>
        <p:spPr>
          <a:xfrm>
            <a:off x="1686225" y="1440575"/>
            <a:ext cx="8981775" cy="0"/>
          </a:xfrm>
          <a:prstGeom prst="line">
            <a:avLst/>
          </a:prstGeom>
          <a:ln cap="flat" w="38100">
            <a:solidFill>
              <a:srgbClr val="000000"/>
            </a:solidFill>
            <a:prstDash val="solid"/>
            <a:headEnd type="none" len="sm" w="sm"/>
            <a:tailEnd type="none" len="sm" w="sm"/>
          </a:ln>
        </p:spPr>
      </p:sp>
      <p:sp>
        <p:nvSpPr>
          <p:cNvPr name="TextBox 9" id="9"/>
          <p:cNvSpPr txBox="true"/>
          <p:nvPr/>
        </p:nvSpPr>
        <p:spPr>
          <a:xfrm rot="0">
            <a:off x="544275" y="1659943"/>
            <a:ext cx="10752895" cy="7524750"/>
          </a:xfrm>
          <a:prstGeom prst="rect">
            <a:avLst/>
          </a:prstGeom>
        </p:spPr>
        <p:txBody>
          <a:bodyPr anchor="t" rtlCol="false" tIns="0" lIns="0" bIns="0" rIns="0">
            <a:spAutoFit/>
          </a:bodyPr>
          <a:lstStyle/>
          <a:p>
            <a:pPr algn="l">
              <a:lnSpc>
                <a:spcPts val="4589"/>
              </a:lnSpc>
            </a:pPr>
            <a:r>
              <a:rPr lang="en-US" sz="2699" b="true">
                <a:solidFill>
                  <a:srgbClr val="00316C"/>
                </a:solidFill>
                <a:latin typeface="Arimo Bold"/>
                <a:ea typeface="Arimo Bold"/>
                <a:cs typeface="Arimo Bold"/>
                <a:sym typeface="Arimo Bold"/>
              </a:rPr>
              <a:t>ReciproCAM</a:t>
            </a:r>
          </a:p>
          <a:p>
            <a:pPr algn="l" marL="582928" indent="-291464" lvl="1">
              <a:lnSpc>
                <a:spcPts val="4589"/>
              </a:lnSpc>
              <a:buFont typeface="Arial"/>
              <a:buChar char="•"/>
            </a:pPr>
            <a:r>
              <a:rPr lang="en-US" sz="2699">
                <a:solidFill>
                  <a:srgbClr val="00316C"/>
                </a:solidFill>
                <a:latin typeface="Arimo"/>
                <a:ea typeface="Arimo"/>
                <a:cs typeface="Arimo"/>
                <a:sym typeface="Arimo"/>
              </a:rPr>
              <a:t>Sử dụng cơ thế thử nghiệm cục bộ (perturbation) để đánh giá mức độ đóng góp của từng vùng ảnh đối với kết quả dự đoán.</a:t>
            </a:r>
          </a:p>
          <a:p>
            <a:pPr algn="l" marL="582928" indent="-291464" lvl="1">
              <a:lnSpc>
                <a:spcPts val="4589"/>
              </a:lnSpc>
              <a:buFont typeface="Arial"/>
              <a:buChar char="•"/>
            </a:pPr>
            <a:r>
              <a:rPr lang="en-US" sz="2699">
                <a:solidFill>
                  <a:srgbClr val="00316C"/>
                </a:solidFill>
                <a:latin typeface="Arimo"/>
                <a:ea typeface="Arimo"/>
                <a:cs typeface="Arimo"/>
                <a:sym typeface="Arimo"/>
              </a:rPr>
              <a:t>Recipro-CAM trích xuất các bản đồ đặc trưng từ đầu ra của Layer Norm ở khối transformer encoder cuối cùng - nơi chứa thông tin đặc trưng đã tổng hợp từ toàn bộ ảnh.</a:t>
            </a:r>
          </a:p>
          <a:p>
            <a:pPr algn="l" marL="582928" indent="-291464" lvl="1">
              <a:lnSpc>
                <a:spcPts val="4589"/>
              </a:lnSpc>
              <a:buFont typeface="Arial"/>
              <a:buChar char="•"/>
            </a:pPr>
            <a:r>
              <a:rPr lang="en-US" sz="2699">
                <a:solidFill>
                  <a:srgbClr val="00316C"/>
                </a:solidFill>
                <a:latin typeface="Arimo"/>
                <a:ea typeface="Arimo"/>
                <a:cs typeface="Arimo"/>
                <a:sym typeface="Arimo"/>
              </a:rPr>
              <a:t>Để phân tích, Recipro-CAM:</a:t>
            </a:r>
          </a:p>
          <a:p>
            <a:pPr algn="l" marL="1165857" indent="-388619" lvl="2">
              <a:lnSpc>
                <a:spcPts val="4589"/>
              </a:lnSpc>
              <a:buFont typeface="Arial"/>
              <a:buChar char="⚬"/>
            </a:pPr>
            <a:r>
              <a:rPr lang="en-US" sz="2699">
                <a:solidFill>
                  <a:srgbClr val="00316C"/>
                </a:solidFill>
                <a:latin typeface="Arimo"/>
                <a:ea typeface="Arimo"/>
                <a:cs typeface="Arimo"/>
                <a:sym typeface="Arimo"/>
              </a:rPr>
              <a:t>Giữ lại từng patch và 8 patch lân cận (áp dụng 3x3 Gaussian kernel).</a:t>
            </a:r>
          </a:p>
          <a:p>
            <a:pPr algn="l" marL="1165857" indent="-388619" lvl="2">
              <a:lnSpc>
                <a:spcPts val="4589"/>
              </a:lnSpc>
              <a:buFont typeface="Arial"/>
              <a:buChar char="⚬"/>
            </a:pPr>
            <a:r>
              <a:rPr lang="en-US" sz="2699">
                <a:solidFill>
                  <a:srgbClr val="00316C"/>
                </a:solidFill>
                <a:latin typeface="Arimo"/>
                <a:ea typeface="Arimo"/>
                <a:cs typeface="Arimo"/>
                <a:sym typeface="Arimo"/>
              </a:rPr>
              <a:t>Che toàn bộ các patch còn lại.</a:t>
            </a:r>
          </a:p>
          <a:p>
            <a:pPr algn="l" marL="1165857" indent="-388619" lvl="2">
              <a:lnSpc>
                <a:spcPts val="4589"/>
              </a:lnSpc>
              <a:buFont typeface="Arial"/>
              <a:buChar char="⚬"/>
            </a:pPr>
            <a:r>
              <a:rPr lang="en-US" sz="2699">
                <a:solidFill>
                  <a:srgbClr val="00316C"/>
                </a:solidFill>
                <a:latin typeface="Arimo"/>
                <a:ea typeface="Arimo"/>
                <a:cs typeface="Arimo"/>
                <a:sym typeface="Arimo"/>
              </a:rPr>
              <a:t>Ảnh bị che được đưa vào model để lấy giá trị logits. Vùng ảnh nào có giá trị logits cao nhất là vùng quyết định dự đoán của mô hình.</a:t>
            </a:r>
          </a:p>
        </p:txBody>
      </p:sp>
      <p:sp>
        <p:nvSpPr>
          <p:cNvPr name="Freeform 10" id="10"/>
          <p:cNvSpPr/>
          <p:nvPr/>
        </p:nvSpPr>
        <p:spPr>
          <a:xfrm flipH="false" flipV="false" rot="0">
            <a:off x="11297170" y="3601696"/>
            <a:ext cx="6474559" cy="5512310"/>
          </a:xfrm>
          <a:custGeom>
            <a:avLst/>
            <a:gdLst/>
            <a:ahLst/>
            <a:cxnLst/>
            <a:rect r="r" b="b" t="t" l="l"/>
            <a:pathLst>
              <a:path h="5512310" w="6474559">
                <a:moveTo>
                  <a:pt x="0" y="0"/>
                </a:moveTo>
                <a:lnTo>
                  <a:pt x="6474559" y="0"/>
                </a:lnTo>
                <a:lnTo>
                  <a:pt x="6474559" y="5512310"/>
                </a:lnTo>
                <a:lnTo>
                  <a:pt x="0" y="5512310"/>
                </a:lnTo>
                <a:lnTo>
                  <a:pt x="0" y="0"/>
                </a:lnTo>
                <a:close/>
              </a:path>
            </a:pathLst>
          </a:custGeom>
          <a:blipFill>
            <a:blip r:embed="rId5"/>
            <a:stretch>
              <a:fillRect l="0" t="0" r="0" b="0"/>
            </a:stretch>
          </a:blipFill>
        </p:spPr>
      </p:sp>
      <p:sp>
        <p:nvSpPr>
          <p:cNvPr name="TextBox 11" id="11"/>
          <p:cNvSpPr txBox="true"/>
          <p:nvPr/>
        </p:nvSpPr>
        <p:spPr>
          <a:xfrm rot="0">
            <a:off x="1686225" y="638175"/>
            <a:ext cx="10068750" cy="742950"/>
          </a:xfrm>
          <a:prstGeom prst="rect">
            <a:avLst/>
          </a:prstGeom>
        </p:spPr>
        <p:txBody>
          <a:bodyPr anchor="t" rtlCol="false" tIns="0" lIns="0" bIns="0" rIns="0">
            <a:spAutoFit/>
          </a:bodyPr>
          <a:lstStyle/>
          <a:p>
            <a:pPr algn="l">
              <a:lnSpc>
                <a:spcPts val="5759"/>
              </a:lnSpc>
            </a:pPr>
            <a:r>
              <a:rPr lang="en-US" b="true" sz="4800">
                <a:solidFill>
                  <a:srgbClr val="00316C"/>
                </a:solidFill>
                <a:latin typeface="Arimo Bold"/>
                <a:ea typeface="Arimo Bold"/>
                <a:cs typeface="Arimo Bold"/>
                <a:sym typeface="Arimo Bold"/>
              </a:rPr>
              <a:t>Phương pháp tiếp cận</a:t>
            </a:r>
          </a:p>
        </p:txBody>
      </p:sp>
      <p:sp>
        <p:nvSpPr>
          <p:cNvPr name="TextBox 12" id="12"/>
          <p:cNvSpPr txBox="true"/>
          <p:nvPr/>
        </p:nvSpPr>
        <p:spPr>
          <a:xfrm rot="0">
            <a:off x="17121426" y="9735027"/>
            <a:ext cx="152400" cy="190500"/>
          </a:xfrm>
          <a:prstGeom prst="rect">
            <a:avLst/>
          </a:prstGeom>
        </p:spPr>
        <p:txBody>
          <a:bodyPr anchor="t" rtlCol="false" tIns="0" lIns="0" bIns="0" rIns="0" wrap="none">
            <a:spAutoFit/>
          </a:bodyPr>
          <a:lstStyle/>
          <a:p>
            <a:pPr algn="ctr">
              <a:lnSpc>
                <a:spcPts val="3079"/>
              </a:lnSpc>
              <a:spcBef>
                <a:spcPct val="0"/>
              </a:spcBef>
            </a:pPr>
            <a:r>
              <a:rPr lang="en-US" sz="2199">
                <a:solidFill>
                  <a:srgbClr val="00316C"/>
                </a:solidFill>
                <a:latin typeface="Canva Sans"/>
                <a:ea typeface="Canva Sans"/>
                <a:cs typeface="Canva Sans"/>
                <a:sym typeface="Canva San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794126" y="0"/>
            <a:ext cx="8295846" cy="7918998"/>
          </a:xfrm>
          <a:custGeom>
            <a:avLst/>
            <a:gdLst/>
            <a:ahLst/>
            <a:cxnLst/>
            <a:rect r="r" b="b" t="t" l="l"/>
            <a:pathLst>
              <a:path h="7918998" w="8295846">
                <a:moveTo>
                  <a:pt x="0" y="0"/>
                </a:moveTo>
                <a:lnTo>
                  <a:pt x="8295846" y="0"/>
                </a:lnTo>
                <a:lnTo>
                  <a:pt x="8295846" y="7918998"/>
                </a:lnTo>
                <a:lnTo>
                  <a:pt x="0" y="7918998"/>
                </a:lnTo>
                <a:lnTo>
                  <a:pt x="0" y="0"/>
                </a:lnTo>
                <a:close/>
              </a:path>
            </a:pathLst>
          </a:custGeom>
          <a:blipFill>
            <a:blip r:embed="rId3"/>
            <a:stretch>
              <a:fillRect l="0" t="0" r="0" b="0"/>
            </a:stretch>
          </a:blipFill>
        </p:spPr>
      </p:sp>
      <p:sp>
        <p:nvSpPr>
          <p:cNvPr name="Freeform 3" id="3"/>
          <p:cNvSpPr/>
          <p:nvPr/>
        </p:nvSpPr>
        <p:spPr>
          <a:xfrm flipH="false" flipV="false" rot="0">
            <a:off x="334050" y="9271450"/>
            <a:ext cx="17125704" cy="669000"/>
          </a:xfrm>
          <a:custGeom>
            <a:avLst/>
            <a:gdLst/>
            <a:ahLst/>
            <a:cxnLst/>
            <a:rect r="r" b="b" t="t" l="l"/>
            <a:pathLst>
              <a:path h="669000" w="17125704">
                <a:moveTo>
                  <a:pt x="0" y="0"/>
                </a:moveTo>
                <a:lnTo>
                  <a:pt x="17125704" y="0"/>
                </a:lnTo>
                <a:lnTo>
                  <a:pt x="17125704" y="669000"/>
                </a:lnTo>
                <a:lnTo>
                  <a:pt x="0" y="669000"/>
                </a:lnTo>
                <a:lnTo>
                  <a:pt x="0" y="0"/>
                </a:lnTo>
                <a:close/>
              </a:path>
            </a:pathLst>
          </a:custGeom>
          <a:blipFill>
            <a:blip r:embed="rId4"/>
            <a:stretch>
              <a:fillRect l="-2" t="0" r="-2" b="0"/>
            </a:stretch>
          </a:blipFill>
        </p:spPr>
      </p:sp>
      <p:grpSp>
        <p:nvGrpSpPr>
          <p:cNvPr name="Group 4" id="4"/>
          <p:cNvGrpSpPr/>
          <p:nvPr/>
        </p:nvGrpSpPr>
        <p:grpSpPr>
          <a:xfrm rot="0">
            <a:off x="544275" y="641975"/>
            <a:ext cx="1060050" cy="1074086"/>
            <a:chOff x="0" y="0"/>
            <a:chExt cx="1413400" cy="1432115"/>
          </a:xfrm>
        </p:grpSpPr>
        <p:sp>
          <p:nvSpPr>
            <p:cNvPr name="Freeform 5" id="5"/>
            <p:cNvSpPr/>
            <p:nvPr/>
          </p:nvSpPr>
          <p:spPr>
            <a:xfrm flipH="false" flipV="false" rot="0">
              <a:off x="12700" y="16683"/>
              <a:ext cx="1387983" cy="1398707"/>
            </a:xfrm>
            <a:custGeom>
              <a:avLst/>
              <a:gdLst/>
              <a:ahLst/>
              <a:cxnLst/>
              <a:rect r="r" b="b" t="t" l="l"/>
              <a:pathLst>
                <a:path h="1398707" w="1387983">
                  <a:moveTo>
                    <a:pt x="0" y="0"/>
                  </a:moveTo>
                  <a:lnTo>
                    <a:pt x="1387983" y="0"/>
                  </a:lnTo>
                  <a:lnTo>
                    <a:pt x="1387983" y="1398707"/>
                  </a:lnTo>
                  <a:lnTo>
                    <a:pt x="0" y="1398707"/>
                  </a:lnTo>
                  <a:close/>
                </a:path>
              </a:pathLst>
            </a:custGeom>
            <a:solidFill>
              <a:srgbClr val="85B106"/>
            </a:solidFill>
          </p:spPr>
        </p:sp>
        <p:sp>
          <p:nvSpPr>
            <p:cNvPr name="Freeform 6" id="6"/>
            <p:cNvSpPr/>
            <p:nvPr/>
          </p:nvSpPr>
          <p:spPr>
            <a:xfrm flipH="false" flipV="false" rot="0">
              <a:off x="0" y="0"/>
              <a:ext cx="1413383" cy="1432073"/>
            </a:xfrm>
            <a:custGeom>
              <a:avLst/>
              <a:gdLst/>
              <a:ahLst/>
              <a:cxnLst/>
              <a:rect r="r" b="b" t="t" l="l"/>
              <a:pathLst>
                <a:path h="1432073" w="1413383">
                  <a:moveTo>
                    <a:pt x="12700" y="0"/>
                  </a:moveTo>
                  <a:lnTo>
                    <a:pt x="1400683" y="0"/>
                  </a:lnTo>
                  <a:cubicBezTo>
                    <a:pt x="1407668" y="0"/>
                    <a:pt x="1413383" y="7507"/>
                    <a:pt x="1413383" y="16683"/>
                  </a:cubicBezTo>
                  <a:lnTo>
                    <a:pt x="1413383" y="1415390"/>
                  </a:lnTo>
                  <a:cubicBezTo>
                    <a:pt x="1413383" y="1424566"/>
                    <a:pt x="1407668" y="1432073"/>
                    <a:pt x="1400683" y="1432073"/>
                  </a:cubicBezTo>
                  <a:lnTo>
                    <a:pt x="12700" y="1432073"/>
                  </a:lnTo>
                  <a:cubicBezTo>
                    <a:pt x="5715" y="1432073"/>
                    <a:pt x="0" y="1424566"/>
                    <a:pt x="0" y="1415390"/>
                  </a:cubicBezTo>
                  <a:lnTo>
                    <a:pt x="0" y="16683"/>
                  </a:lnTo>
                  <a:cubicBezTo>
                    <a:pt x="0" y="7507"/>
                    <a:pt x="5715" y="0"/>
                    <a:pt x="12700" y="0"/>
                  </a:cubicBezTo>
                  <a:moveTo>
                    <a:pt x="12700" y="33366"/>
                  </a:moveTo>
                  <a:lnTo>
                    <a:pt x="12700" y="16683"/>
                  </a:lnTo>
                  <a:lnTo>
                    <a:pt x="25400" y="16683"/>
                  </a:lnTo>
                  <a:lnTo>
                    <a:pt x="25400" y="1415390"/>
                  </a:lnTo>
                  <a:lnTo>
                    <a:pt x="12700" y="1415390"/>
                  </a:lnTo>
                  <a:lnTo>
                    <a:pt x="12700" y="1398707"/>
                  </a:lnTo>
                  <a:lnTo>
                    <a:pt x="1400683" y="1398707"/>
                  </a:lnTo>
                  <a:lnTo>
                    <a:pt x="1400683" y="1415390"/>
                  </a:lnTo>
                  <a:lnTo>
                    <a:pt x="1387983" y="1415390"/>
                  </a:lnTo>
                  <a:lnTo>
                    <a:pt x="1387983" y="16683"/>
                  </a:lnTo>
                  <a:lnTo>
                    <a:pt x="1400683" y="16683"/>
                  </a:lnTo>
                  <a:lnTo>
                    <a:pt x="1400683" y="33366"/>
                  </a:lnTo>
                  <a:lnTo>
                    <a:pt x="12700" y="33366"/>
                  </a:lnTo>
                  <a:close/>
                </a:path>
              </a:pathLst>
            </a:custGeom>
            <a:solidFill>
              <a:srgbClr val="85B106"/>
            </a:solidFill>
          </p:spPr>
        </p:sp>
        <p:sp>
          <p:nvSpPr>
            <p:cNvPr name="TextBox 7" id="7"/>
            <p:cNvSpPr txBox="true"/>
            <p:nvPr/>
          </p:nvSpPr>
          <p:spPr>
            <a:xfrm>
              <a:off x="0" y="-19050"/>
              <a:ext cx="1413400" cy="1451165"/>
            </a:xfrm>
            <a:prstGeom prst="rect">
              <a:avLst/>
            </a:prstGeom>
          </p:spPr>
          <p:txBody>
            <a:bodyPr anchor="ctr" rtlCol="false" tIns="50800" lIns="50800" bIns="50800" rIns="50800"/>
            <a:lstStyle/>
            <a:p>
              <a:pPr algn="ctr">
                <a:lnSpc>
                  <a:spcPts val="5880"/>
                </a:lnSpc>
              </a:pPr>
              <a:r>
                <a:rPr lang="en-US" sz="4900">
                  <a:solidFill>
                    <a:srgbClr val="FFFFFF"/>
                  </a:solidFill>
                  <a:latin typeface="Arimo"/>
                  <a:ea typeface="Arimo"/>
                  <a:cs typeface="Arimo"/>
                  <a:sym typeface="Arimo"/>
                </a:rPr>
                <a:t>4</a:t>
              </a:r>
            </a:p>
          </p:txBody>
        </p:sp>
      </p:grpSp>
      <p:sp>
        <p:nvSpPr>
          <p:cNvPr name="AutoShape 8" id="8"/>
          <p:cNvSpPr/>
          <p:nvPr/>
        </p:nvSpPr>
        <p:spPr>
          <a:xfrm>
            <a:off x="1686225" y="1440575"/>
            <a:ext cx="3647775" cy="0"/>
          </a:xfrm>
          <a:prstGeom prst="line">
            <a:avLst/>
          </a:prstGeom>
          <a:ln cap="flat" w="38100">
            <a:solidFill>
              <a:srgbClr val="000000"/>
            </a:solidFill>
            <a:prstDash val="solid"/>
            <a:headEnd type="none" len="sm" w="sm"/>
            <a:tailEnd type="none" len="sm" w="sm"/>
          </a:ln>
        </p:spPr>
      </p:sp>
      <p:sp>
        <p:nvSpPr>
          <p:cNvPr name="TextBox 9" id="9"/>
          <p:cNvSpPr txBox="true"/>
          <p:nvPr/>
        </p:nvSpPr>
        <p:spPr>
          <a:xfrm rot="0">
            <a:off x="1686225" y="638175"/>
            <a:ext cx="10068750" cy="742950"/>
          </a:xfrm>
          <a:prstGeom prst="rect">
            <a:avLst/>
          </a:prstGeom>
        </p:spPr>
        <p:txBody>
          <a:bodyPr anchor="t" rtlCol="false" tIns="0" lIns="0" bIns="0" rIns="0">
            <a:spAutoFit/>
          </a:bodyPr>
          <a:lstStyle/>
          <a:p>
            <a:pPr algn="l">
              <a:lnSpc>
                <a:spcPts val="5759"/>
              </a:lnSpc>
            </a:pPr>
            <a:r>
              <a:rPr lang="en-US" b="true" sz="4800">
                <a:solidFill>
                  <a:srgbClr val="00316C"/>
                </a:solidFill>
                <a:latin typeface="Arimo Bold"/>
                <a:ea typeface="Arimo Bold"/>
                <a:cs typeface="Arimo Bold"/>
                <a:sym typeface="Arimo Bold"/>
              </a:rPr>
              <a:t>Thí nghiệm và Kết quả</a:t>
            </a:r>
          </a:p>
        </p:txBody>
      </p:sp>
      <p:sp>
        <p:nvSpPr>
          <p:cNvPr name="TextBox 10" id="10"/>
          <p:cNvSpPr txBox="true"/>
          <p:nvPr/>
        </p:nvSpPr>
        <p:spPr>
          <a:xfrm rot="0">
            <a:off x="17121426" y="9735027"/>
            <a:ext cx="152400" cy="190500"/>
          </a:xfrm>
          <a:prstGeom prst="rect">
            <a:avLst/>
          </a:prstGeom>
        </p:spPr>
        <p:txBody>
          <a:bodyPr anchor="t" rtlCol="false" tIns="0" lIns="0" bIns="0" rIns="0" wrap="none">
            <a:spAutoFit/>
          </a:bodyPr>
          <a:lstStyle/>
          <a:p>
            <a:pPr algn="ctr">
              <a:lnSpc>
                <a:spcPts val="3079"/>
              </a:lnSpc>
              <a:spcBef>
                <a:spcPct val="0"/>
              </a:spcBef>
            </a:pPr>
            <a:r>
              <a:rPr lang="en-US" sz="2199">
                <a:solidFill>
                  <a:srgbClr val="00316C"/>
                </a:solidFill>
                <a:latin typeface="Canva Sans"/>
                <a:ea typeface="Canva Sans"/>
                <a:cs typeface="Canva Sans"/>
                <a:sym typeface="Canva Sans"/>
              </a:rPr>
              <a:t>11</a:t>
            </a:r>
          </a:p>
        </p:txBody>
      </p:sp>
      <p:sp>
        <p:nvSpPr>
          <p:cNvPr name="TextBox 11" id="11"/>
          <p:cNvSpPr txBox="true"/>
          <p:nvPr/>
        </p:nvSpPr>
        <p:spPr>
          <a:xfrm rot="0">
            <a:off x="544275" y="1868761"/>
            <a:ext cx="16156446" cy="4038600"/>
          </a:xfrm>
          <a:prstGeom prst="rect">
            <a:avLst/>
          </a:prstGeom>
        </p:spPr>
        <p:txBody>
          <a:bodyPr anchor="t" rtlCol="false" tIns="0" lIns="0" bIns="0" rIns="0">
            <a:spAutoFit/>
          </a:bodyPr>
          <a:lstStyle/>
          <a:p>
            <a:pPr algn="l">
              <a:lnSpc>
                <a:spcPts val="4589"/>
              </a:lnSpc>
            </a:pPr>
            <a:r>
              <a:rPr lang="en-US" sz="2699" b="true">
                <a:solidFill>
                  <a:srgbClr val="00316C"/>
                </a:solidFill>
                <a:latin typeface="Arimo Bold"/>
                <a:ea typeface="Arimo Bold"/>
                <a:cs typeface="Arimo Bold"/>
                <a:sym typeface="Arimo Bold"/>
              </a:rPr>
              <a:t>Thí nghiệm.</a:t>
            </a:r>
          </a:p>
          <a:p>
            <a:pPr algn="l" marL="582928" indent="-291464" lvl="1">
              <a:lnSpc>
                <a:spcPts val="4589"/>
              </a:lnSpc>
              <a:buFont typeface="Arial"/>
              <a:buChar char="•"/>
            </a:pPr>
            <a:r>
              <a:rPr lang="en-US" sz="2699">
                <a:solidFill>
                  <a:srgbClr val="00316C"/>
                </a:solidFill>
                <a:latin typeface="Arimo"/>
                <a:ea typeface="Arimo"/>
                <a:cs typeface="Arimo"/>
                <a:sym typeface="Arimo"/>
              </a:rPr>
              <a:t>Bộ dữ liệu huấn luyện: COVID-19 Radiography Database, gồm 21,150 hình ảnh X-quang ngực và 4 nhãn: Covid, Lung Opacity, Viral Pneumonia và Normal.</a:t>
            </a:r>
          </a:p>
          <a:p>
            <a:pPr algn="l" marL="582928" indent="-291464" lvl="1">
              <a:lnSpc>
                <a:spcPts val="4589"/>
              </a:lnSpc>
              <a:buFont typeface="Arial"/>
              <a:buChar char="•"/>
            </a:pPr>
            <a:r>
              <a:rPr lang="en-US" sz="2699">
                <a:solidFill>
                  <a:srgbClr val="00316C"/>
                </a:solidFill>
                <a:latin typeface="Arimo"/>
                <a:ea typeface="Arimo"/>
                <a:cs typeface="Arimo"/>
                <a:sym typeface="Arimo"/>
              </a:rPr>
              <a:t>Sau khi huấn luyện, mô hình sẽ được kiểm thử bằng bộ dữ liệu tổng hợp từ 7 bộ dữ liệu khác nhau trên Kaggle với 4800 ảnh (1200 mỗi nhãn).</a:t>
            </a:r>
          </a:p>
          <a:p>
            <a:pPr algn="l" marL="582928" indent="-291464" lvl="1">
              <a:lnSpc>
                <a:spcPts val="4589"/>
              </a:lnSpc>
              <a:buFont typeface="Arial"/>
              <a:buChar char="•"/>
            </a:pPr>
            <a:r>
              <a:rPr lang="en-US" sz="2699">
                <a:solidFill>
                  <a:srgbClr val="00316C"/>
                </a:solidFill>
                <a:latin typeface="Arimo"/>
                <a:ea typeface="Arimo"/>
                <a:cs typeface="Arimo"/>
                <a:sym typeface="Arimo"/>
              </a:rPr>
              <a:t>Đánh giá hiệu năng theo 5 tiêu chí: Accuracy, Recall, Precision, F1 score, AUC-ROC và tạo c</a:t>
            </a:r>
            <a:r>
              <a:rPr lang="en-US" sz="2699">
                <a:solidFill>
                  <a:srgbClr val="00316C"/>
                </a:solidFill>
                <a:latin typeface="Arimo"/>
                <a:ea typeface="Arimo"/>
                <a:cs typeface="Arimo"/>
                <a:sym typeface="Arimo"/>
              </a:rPr>
              <a:t>onfusion matrix.</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794126" y="0"/>
            <a:ext cx="8295846" cy="7918998"/>
          </a:xfrm>
          <a:custGeom>
            <a:avLst/>
            <a:gdLst/>
            <a:ahLst/>
            <a:cxnLst/>
            <a:rect r="r" b="b" t="t" l="l"/>
            <a:pathLst>
              <a:path h="7918998" w="8295846">
                <a:moveTo>
                  <a:pt x="0" y="0"/>
                </a:moveTo>
                <a:lnTo>
                  <a:pt x="8295846" y="0"/>
                </a:lnTo>
                <a:lnTo>
                  <a:pt x="8295846" y="7918998"/>
                </a:lnTo>
                <a:lnTo>
                  <a:pt x="0" y="7918998"/>
                </a:lnTo>
                <a:lnTo>
                  <a:pt x="0" y="0"/>
                </a:lnTo>
                <a:close/>
              </a:path>
            </a:pathLst>
          </a:custGeom>
          <a:blipFill>
            <a:blip r:embed="rId3"/>
            <a:stretch>
              <a:fillRect l="0" t="0" r="0" b="0"/>
            </a:stretch>
          </a:blipFill>
        </p:spPr>
      </p:sp>
      <p:sp>
        <p:nvSpPr>
          <p:cNvPr name="Freeform 3" id="3"/>
          <p:cNvSpPr/>
          <p:nvPr/>
        </p:nvSpPr>
        <p:spPr>
          <a:xfrm flipH="false" flipV="false" rot="0">
            <a:off x="334050" y="9271450"/>
            <a:ext cx="17125704" cy="669000"/>
          </a:xfrm>
          <a:custGeom>
            <a:avLst/>
            <a:gdLst/>
            <a:ahLst/>
            <a:cxnLst/>
            <a:rect r="r" b="b" t="t" l="l"/>
            <a:pathLst>
              <a:path h="669000" w="17125704">
                <a:moveTo>
                  <a:pt x="0" y="0"/>
                </a:moveTo>
                <a:lnTo>
                  <a:pt x="17125704" y="0"/>
                </a:lnTo>
                <a:lnTo>
                  <a:pt x="17125704" y="669000"/>
                </a:lnTo>
                <a:lnTo>
                  <a:pt x="0" y="669000"/>
                </a:lnTo>
                <a:lnTo>
                  <a:pt x="0" y="0"/>
                </a:lnTo>
                <a:close/>
              </a:path>
            </a:pathLst>
          </a:custGeom>
          <a:blipFill>
            <a:blip r:embed="rId4"/>
            <a:stretch>
              <a:fillRect l="-2" t="0" r="-2" b="0"/>
            </a:stretch>
          </a:blipFill>
        </p:spPr>
      </p:sp>
      <p:grpSp>
        <p:nvGrpSpPr>
          <p:cNvPr name="Group 4" id="4"/>
          <p:cNvGrpSpPr/>
          <p:nvPr/>
        </p:nvGrpSpPr>
        <p:grpSpPr>
          <a:xfrm rot="0">
            <a:off x="544275" y="641975"/>
            <a:ext cx="1060050" cy="1074086"/>
            <a:chOff x="0" y="0"/>
            <a:chExt cx="1413400" cy="1432115"/>
          </a:xfrm>
        </p:grpSpPr>
        <p:sp>
          <p:nvSpPr>
            <p:cNvPr name="Freeform 5" id="5"/>
            <p:cNvSpPr/>
            <p:nvPr/>
          </p:nvSpPr>
          <p:spPr>
            <a:xfrm flipH="false" flipV="false" rot="0">
              <a:off x="12700" y="16683"/>
              <a:ext cx="1387983" cy="1398707"/>
            </a:xfrm>
            <a:custGeom>
              <a:avLst/>
              <a:gdLst/>
              <a:ahLst/>
              <a:cxnLst/>
              <a:rect r="r" b="b" t="t" l="l"/>
              <a:pathLst>
                <a:path h="1398707" w="1387983">
                  <a:moveTo>
                    <a:pt x="0" y="0"/>
                  </a:moveTo>
                  <a:lnTo>
                    <a:pt x="1387983" y="0"/>
                  </a:lnTo>
                  <a:lnTo>
                    <a:pt x="1387983" y="1398707"/>
                  </a:lnTo>
                  <a:lnTo>
                    <a:pt x="0" y="1398707"/>
                  </a:lnTo>
                  <a:close/>
                </a:path>
              </a:pathLst>
            </a:custGeom>
            <a:solidFill>
              <a:srgbClr val="85B106"/>
            </a:solidFill>
          </p:spPr>
        </p:sp>
        <p:sp>
          <p:nvSpPr>
            <p:cNvPr name="Freeform 6" id="6"/>
            <p:cNvSpPr/>
            <p:nvPr/>
          </p:nvSpPr>
          <p:spPr>
            <a:xfrm flipH="false" flipV="false" rot="0">
              <a:off x="0" y="0"/>
              <a:ext cx="1413383" cy="1432073"/>
            </a:xfrm>
            <a:custGeom>
              <a:avLst/>
              <a:gdLst/>
              <a:ahLst/>
              <a:cxnLst/>
              <a:rect r="r" b="b" t="t" l="l"/>
              <a:pathLst>
                <a:path h="1432073" w="1413383">
                  <a:moveTo>
                    <a:pt x="12700" y="0"/>
                  </a:moveTo>
                  <a:lnTo>
                    <a:pt x="1400683" y="0"/>
                  </a:lnTo>
                  <a:cubicBezTo>
                    <a:pt x="1407668" y="0"/>
                    <a:pt x="1413383" y="7507"/>
                    <a:pt x="1413383" y="16683"/>
                  </a:cubicBezTo>
                  <a:lnTo>
                    <a:pt x="1413383" y="1415390"/>
                  </a:lnTo>
                  <a:cubicBezTo>
                    <a:pt x="1413383" y="1424566"/>
                    <a:pt x="1407668" y="1432073"/>
                    <a:pt x="1400683" y="1432073"/>
                  </a:cubicBezTo>
                  <a:lnTo>
                    <a:pt x="12700" y="1432073"/>
                  </a:lnTo>
                  <a:cubicBezTo>
                    <a:pt x="5715" y="1432073"/>
                    <a:pt x="0" y="1424566"/>
                    <a:pt x="0" y="1415390"/>
                  </a:cubicBezTo>
                  <a:lnTo>
                    <a:pt x="0" y="16683"/>
                  </a:lnTo>
                  <a:cubicBezTo>
                    <a:pt x="0" y="7507"/>
                    <a:pt x="5715" y="0"/>
                    <a:pt x="12700" y="0"/>
                  </a:cubicBezTo>
                  <a:moveTo>
                    <a:pt x="12700" y="33366"/>
                  </a:moveTo>
                  <a:lnTo>
                    <a:pt x="12700" y="16683"/>
                  </a:lnTo>
                  <a:lnTo>
                    <a:pt x="25400" y="16683"/>
                  </a:lnTo>
                  <a:lnTo>
                    <a:pt x="25400" y="1415390"/>
                  </a:lnTo>
                  <a:lnTo>
                    <a:pt x="12700" y="1415390"/>
                  </a:lnTo>
                  <a:lnTo>
                    <a:pt x="12700" y="1398707"/>
                  </a:lnTo>
                  <a:lnTo>
                    <a:pt x="1400683" y="1398707"/>
                  </a:lnTo>
                  <a:lnTo>
                    <a:pt x="1400683" y="1415390"/>
                  </a:lnTo>
                  <a:lnTo>
                    <a:pt x="1387983" y="1415390"/>
                  </a:lnTo>
                  <a:lnTo>
                    <a:pt x="1387983" y="16683"/>
                  </a:lnTo>
                  <a:lnTo>
                    <a:pt x="1400683" y="16683"/>
                  </a:lnTo>
                  <a:lnTo>
                    <a:pt x="1400683" y="33366"/>
                  </a:lnTo>
                  <a:lnTo>
                    <a:pt x="12700" y="33366"/>
                  </a:lnTo>
                  <a:close/>
                </a:path>
              </a:pathLst>
            </a:custGeom>
            <a:solidFill>
              <a:srgbClr val="85B106"/>
            </a:solidFill>
          </p:spPr>
        </p:sp>
        <p:sp>
          <p:nvSpPr>
            <p:cNvPr name="TextBox 7" id="7"/>
            <p:cNvSpPr txBox="true"/>
            <p:nvPr/>
          </p:nvSpPr>
          <p:spPr>
            <a:xfrm>
              <a:off x="0" y="-19050"/>
              <a:ext cx="1413400" cy="1451165"/>
            </a:xfrm>
            <a:prstGeom prst="rect">
              <a:avLst/>
            </a:prstGeom>
          </p:spPr>
          <p:txBody>
            <a:bodyPr anchor="ctr" rtlCol="false" tIns="50800" lIns="50800" bIns="50800" rIns="50800"/>
            <a:lstStyle/>
            <a:p>
              <a:pPr algn="ctr">
                <a:lnSpc>
                  <a:spcPts val="5880"/>
                </a:lnSpc>
              </a:pPr>
              <a:r>
                <a:rPr lang="en-US" sz="4900">
                  <a:solidFill>
                    <a:srgbClr val="FFFFFF"/>
                  </a:solidFill>
                  <a:latin typeface="Arimo"/>
                  <a:ea typeface="Arimo"/>
                  <a:cs typeface="Arimo"/>
                  <a:sym typeface="Arimo"/>
                </a:rPr>
                <a:t>4</a:t>
              </a:r>
            </a:p>
          </p:txBody>
        </p:sp>
      </p:grpSp>
      <p:sp>
        <p:nvSpPr>
          <p:cNvPr name="AutoShape 8" id="8"/>
          <p:cNvSpPr/>
          <p:nvPr/>
        </p:nvSpPr>
        <p:spPr>
          <a:xfrm>
            <a:off x="1686225" y="1440575"/>
            <a:ext cx="3647775" cy="0"/>
          </a:xfrm>
          <a:prstGeom prst="line">
            <a:avLst/>
          </a:prstGeom>
          <a:ln cap="flat" w="38100">
            <a:solidFill>
              <a:srgbClr val="000000"/>
            </a:solidFill>
            <a:prstDash val="solid"/>
            <a:headEnd type="none" len="sm" w="sm"/>
            <a:tailEnd type="none" len="sm" w="sm"/>
          </a:ln>
        </p:spPr>
      </p:sp>
      <p:sp>
        <p:nvSpPr>
          <p:cNvPr name="TextBox 9" id="9"/>
          <p:cNvSpPr txBox="true"/>
          <p:nvPr/>
        </p:nvSpPr>
        <p:spPr>
          <a:xfrm rot="0">
            <a:off x="1686225" y="638175"/>
            <a:ext cx="10068750" cy="742950"/>
          </a:xfrm>
          <a:prstGeom prst="rect">
            <a:avLst/>
          </a:prstGeom>
        </p:spPr>
        <p:txBody>
          <a:bodyPr anchor="t" rtlCol="false" tIns="0" lIns="0" bIns="0" rIns="0">
            <a:spAutoFit/>
          </a:bodyPr>
          <a:lstStyle/>
          <a:p>
            <a:pPr algn="l">
              <a:lnSpc>
                <a:spcPts val="5759"/>
              </a:lnSpc>
            </a:pPr>
            <a:r>
              <a:rPr lang="en-US" b="true" sz="4800">
                <a:solidFill>
                  <a:srgbClr val="00316C"/>
                </a:solidFill>
                <a:latin typeface="Arimo Bold"/>
                <a:ea typeface="Arimo Bold"/>
                <a:cs typeface="Arimo Bold"/>
                <a:sym typeface="Arimo Bold"/>
              </a:rPr>
              <a:t>Thí nghiệm và Kết quả</a:t>
            </a:r>
          </a:p>
        </p:txBody>
      </p:sp>
      <p:sp>
        <p:nvSpPr>
          <p:cNvPr name="TextBox 10" id="10"/>
          <p:cNvSpPr txBox="true"/>
          <p:nvPr/>
        </p:nvSpPr>
        <p:spPr>
          <a:xfrm rot="0">
            <a:off x="17121426" y="9735027"/>
            <a:ext cx="152400" cy="190500"/>
          </a:xfrm>
          <a:prstGeom prst="rect">
            <a:avLst/>
          </a:prstGeom>
        </p:spPr>
        <p:txBody>
          <a:bodyPr anchor="t" rtlCol="false" tIns="0" lIns="0" bIns="0" rIns="0" wrap="none">
            <a:spAutoFit/>
          </a:bodyPr>
          <a:lstStyle/>
          <a:p>
            <a:pPr algn="ctr">
              <a:lnSpc>
                <a:spcPts val="3079"/>
              </a:lnSpc>
              <a:spcBef>
                <a:spcPct val="0"/>
              </a:spcBef>
            </a:pPr>
            <a:r>
              <a:rPr lang="en-US" sz="2199">
                <a:solidFill>
                  <a:srgbClr val="00316C"/>
                </a:solidFill>
                <a:latin typeface="Canva Sans"/>
                <a:ea typeface="Canva Sans"/>
                <a:cs typeface="Canva Sans"/>
                <a:sym typeface="Canva Sans"/>
              </a:rPr>
              <a:t>12</a:t>
            </a:r>
          </a:p>
        </p:txBody>
      </p:sp>
      <p:sp>
        <p:nvSpPr>
          <p:cNvPr name="TextBox 11" id="11"/>
          <p:cNvSpPr txBox="true"/>
          <p:nvPr/>
        </p:nvSpPr>
        <p:spPr>
          <a:xfrm rot="0">
            <a:off x="544275" y="1826404"/>
            <a:ext cx="7687326" cy="5200650"/>
          </a:xfrm>
          <a:prstGeom prst="rect">
            <a:avLst/>
          </a:prstGeom>
        </p:spPr>
        <p:txBody>
          <a:bodyPr anchor="t" rtlCol="false" tIns="0" lIns="0" bIns="0" rIns="0">
            <a:spAutoFit/>
          </a:bodyPr>
          <a:lstStyle/>
          <a:p>
            <a:pPr algn="l">
              <a:lnSpc>
                <a:spcPts val="4589"/>
              </a:lnSpc>
            </a:pPr>
            <a:r>
              <a:rPr lang="en-US" sz="2699" b="true">
                <a:solidFill>
                  <a:srgbClr val="00316C"/>
                </a:solidFill>
                <a:latin typeface="Arimo Bold"/>
                <a:ea typeface="Arimo Bold"/>
                <a:cs typeface="Arimo Bold"/>
                <a:sym typeface="Arimo Bold"/>
              </a:rPr>
              <a:t>Huấn luyện.</a:t>
            </a:r>
          </a:p>
          <a:p>
            <a:pPr algn="l" marL="582928" indent="-291464" lvl="1">
              <a:lnSpc>
                <a:spcPts val="4589"/>
              </a:lnSpc>
              <a:buFont typeface="Arial"/>
              <a:buChar char="•"/>
            </a:pPr>
            <a:r>
              <a:rPr lang="en-US" sz="2699">
                <a:solidFill>
                  <a:srgbClr val="00316C"/>
                </a:solidFill>
                <a:latin typeface="Arimo"/>
                <a:ea typeface="Arimo"/>
                <a:cs typeface="Arimo"/>
                <a:sym typeface="Arimo"/>
              </a:rPr>
              <a:t>Sử dụng mô hình ViT-base đã được tiền huấn luyện trên tập dữ liệu ImageNet-21k.</a:t>
            </a:r>
          </a:p>
          <a:p>
            <a:pPr algn="l" marL="582928" indent="-291464" lvl="1">
              <a:lnSpc>
                <a:spcPts val="4589"/>
              </a:lnSpc>
              <a:buFont typeface="Arial"/>
              <a:buChar char="•"/>
            </a:pPr>
            <a:r>
              <a:rPr lang="en-US" sz="2699">
                <a:solidFill>
                  <a:srgbClr val="00316C"/>
                </a:solidFill>
                <a:latin typeface="Arimo"/>
                <a:ea typeface="Arimo"/>
                <a:cs typeface="Arimo"/>
                <a:sym typeface="Arimo"/>
              </a:rPr>
              <a:t>Learning rate: 2e-05 (0.00002).</a:t>
            </a:r>
          </a:p>
          <a:p>
            <a:pPr algn="l" marL="582928" indent="-291464" lvl="1">
              <a:lnSpc>
                <a:spcPts val="4589"/>
              </a:lnSpc>
              <a:buFont typeface="Arial"/>
              <a:buChar char="•"/>
            </a:pPr>
            <a:r>
              <a:rPr lang="en-US" sz="2699">
                <a:solidFill>
                  <a:srgbClr val="00316C"/>
                </a:solidFill>
                <a:latin typeface="Arimo"/>
                <a:ea typeface="Arimo"/>
                <a:cs typeface="Arimo"/>
                <a:sym typeface="Arimo"/>
              </a:rPr>
              <a:t>Hàm tối ưu: Adam.</a:t>
            </a:r>
          </a:p>
          <a:p>
            <a:pPr algn="l" marL="582928" indent="-291464" lvl="1">
              <a:lnSpc>
                <a:spcPts val="4589"/>
              </a:lnSpc>
              <a:buFont typeface="Arial"/>
              <a:buChar char="•"/>
            </a:pPr>
            <a:r>
              <a:rPr lang="en-US" sz="2699">
                <a:solidFill>
                  <a:srgbClr val="00316C"/>
                </a:solidFill>
                <a:latin typeface="Arimo"/>
                <a:ea typeface="Arimo"/>
                <a:cs typeface="Arimo"/>
                <a:sym typeface="Arimo"/>
              </a:rPr>
              <a:t>Hàm mất mát: Cross-entropy. </a:t>
            </a:r>
          </a:p>
          <a:p>
            <a:pPr algn="l" marL="582928" indent="-291464" lvl="1">
              <a:lnSpc>
                <a:spcPts val="4589"/>
              </a:lnSpc>
              <a:buFont typeface="Arial"/>
              <a:buChar char="•"/>
            </a:pPr>
            <a:r>
              <a:rPr lang="en-US" sz="2699">
                <a:solidFill>
                  <a:srgbClr val="00316C"/>
                </a:solidFill>
                <a:latin typeface="Arimo"/>
                <a:ea typeface="Arimo"/>
                <a:cs typeface="Arimo"/>
                <a:sym typeface="Arimo"/>
              </a:rPr>
              <a:t>Huấn luyện trên 15 epochs, áp dụng cross-validation và early stopping với giá trị patience = 5.</a:t>
            </a:r>
          </a:p>
        </p:txBody>
      </p:sp>
      <p:grpSp>
        <p:nvGrpSpPr>
          <p:cNvPr name="Group 12" id="12"/>
          <p:cNvGrpSpPr/>
          <p:nvPr/>
        </p:nvGrpSpPr>
        <p:grpSpPr>
          <a:xfrm rot="0">
            <a:off x="8515168" y="3248228"/>
            <a:ext cx="8944586" cy="5601547"/>
            <a:chOff x="0" y="0"/>
            <a:chExt cx="11926115" cy="7468729"/>
          </a:xfrm>
        </p:grpSpPr>
        <p:sp>
          <p:nvSpPr>
            <p:cNvPr name="Freeform 13" id="13"/>
            <p:cNvSpPr/>
            <p:nvPr/>
          </p:nvSpPr>
          <p:spPr>
            <a:xfrm flipH="false" flipV="false" rot="0">
              <a:off x="0" y="0"/>
              <a:ext cx="11926115" cy="7468729"/>
            </a:xfrm>
            <a:custGeom>
              <a:avLst/>
              <a:gdLst/>
              <a:ahLst/>
              <a:cxnLst/>
              <a:rect r="r" b="b" t="t" l="l"/>
              <a:pathLst>
                <a:path h="7468729" w="11926115">
                  <a:moveTo>
                    <a:pt x="0" y="0"/>
                  </a:moveTo>
                  <a:lnTo>
                    <a:pt x="11926115" y="0"/>
                  </a:lnTo>
                  <a:lnTo>
                    <a:pt x="11926115" y="7468729"/>
                  </a:lnTo>
                  <a:lnTo>
                    <a:pt x="0" y="7468729"/>
                  </a:lnTo>
                  <a:lnTo>
                    <a:pt x="0" y="0"/>
                  </a:lnTo>
                  <a:close/>
                </a:path>
              </a:pathLst>
            </a:custGeom>
            <a:blipFill>
              <a:blip r:embed="rId5"/>
              <a:stretch>
                <a:fillRect l="0" t="0" r="0" b="0"/>
              </a:stretch>
            </a:blipFill>
          </p:spPr>
        </p:sp>
        <p:sp>
          <p:nvSpPr>
            <p:cNvPr name="AutoShape 14" id="14"/>
            <p:cNvSpPr/>
            <p:nvPr/>
          </p:nvSpPr>
          <p:spPr>
            <a:xfrm flipV="true">
              <a:off x="5549635" y="504398"/>
              <a:ext cx="0" cy="6150939"/>
            </a:xfrm>
            <a:prstGeom prst="line">
              <a:avLst/>
            </a:prstGeom>
            <a:ln cap="flat" w="38100">
              <a:solidFill>
                <a:srgbClr val="FF3131"/>
              </a:solidFill>
              <a:prstDash val="sysDot"/>
              <a:headEnd type="none" len="sm" w="sm"/>
              <a:tailEnd type="none" len="sm" w="sm"/>
            </a:ln>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794126" y="0"/>
            <a:ext cx="8295846" cy="7918998"/>
          </a:xfrm>
          <a:custGeom>
            <a:avLst/>
            <a:gdLst/>
            <a:ahLst/>
            <a:cxnLst/>
            <a:rect r="r" b="b" t="t" l="l"/>
            <a:pathLst>
              <a:path h="7918998" w="8295846">
                <a:moveTo>
                  <a:pt x="0" y="0"/>
                </a:moveTo>
                <a:lnTo>
                  <a:pt x="8295846" y="0"/>
                </a:lnTo>
                <a:lnTo>
                  <a:pt x="8295846" y="7918998"/>
                </a:lnTo>
                <a:lnTo>
                  <a:pt x="0" y="7918998"/>
                </a:lnTo>
                <a:lnTo>
                  <a:pt x="0" y="0"/>
                </a:lnTo>
                <a:close/>
              </a:path>
            </a:pathLst>
          </a:custGeom>
          <a:blipFill>
            <a:blip r:embed="rId3"/>
            <a:stretch>
              <a:fillRect l="0" t="0" r="0" b="0"/>
            </a:stretch>
          </a:blipFill>
        </p:spPr>
      </p:sp>
      <p:sp>
        <p:nvSpPr>
          <p:cNvPr name="Freeform 3" id="3"/>
          <p:cNvSpPr/>
          <p:nvPr/>
        </p:nvSpPr>
        <p:spPr>
          <a:xfrm flipH="false" flipV="false" rot="0">
            <a:off x="334050" y="9271450"/>
            <a:ext cx="17125704" cy="669000"/>
          </a:xfrm>
          <a:custGeom>
            <a:avLst/>
            <a:gdLst/>
            <a:ahLst/>
            <a:cxnLst/>
            <a:rect r="r" b="b" t="t" l="l"/>
            <a:pathLst>
              <a:path h="669000" w="17125704">
                <a:moveTo>
                  <a:pt x="0" y="0"/>
                </a:moveTo>
                <a:lnTo>
                  <a:pt x="17125704" y="0"/>
                </a:lnTo>
                <a:lnTo>
                  <a:pt x="17125704" y="669000"/>
                </a:lnTo>
                <a:lnTo>
                  <a:pt x="0" y="669000"/>
                </a:lnTo>
                <a:lnTo>
                  <a:pt x="0" y="0"/>
                </a:lnTo>
                <a:close/>
              </a:path>
            </a:pathLst>
          </a:custGeom>
          <a:blipFill>
            <a:blip r:embed="rId4"/>
            <a:stretch>
              <a:fillRect l="-2" t="0" r="-2" b="0"/>
            </a:stretch>
          </a:blipFill>
        </p:spPr>
      </p:sp>
      <p:grpSp>
        <p:nvGrpSpPr>
          <p:cNvPr name="Group 4" id="4"/>
          <p:cNvGrpSpPr/>
          <p:nvPr/>
        </p:nvGrpSpPr>
        <p:grpSpPr>
          <a:xfrm rot="0">
            <a:off x="544275" y="641975"/>
            <a:ext cx="1060050" cy="1074086"/>
            <a:chOff x="0" y="0"/>
            <a:chExt cx="1413400" cy="1432115"/>
          </a:xfrm>
        </p:grpSpPr>
        <p:sp>
          <p:nvSpPr>
            <p:cNvPr name="Freeform 5" id="5"/>
            <p:cNvSpPr/>
            <p:nvPr/>
          </p:nvSpPr>
          <p:spPr>
            <a:xfrm flipH="false" flipV="false" rot="0">
              <a:off x="12700" y="16683"/>
              <a:ext cx="1387983" cy="1398707"/>
            </a:xfrm>
            <a:custGeom>
              <a:avLst/>
              <a:gdLst/>
              <a:ahLst/>
              <a:cxnLst/>
              <a:rect r="r" b="b" t="t" l="l"/>
              <a:pathLst>
                <a:path h="1398707" w="1387983">
                  <a:moveTo>
                    <a:pt x="0" y="0"/>
                  </a:moveTo>
                  <a:lnTo>
                    <a:pt x="1387983" y="0"/>
                  </a:lnTo>
                  <a:lnTo>
                    <a:pt x="1387983" y="1398707"/>
                  </a:lnTo>
                  <a:lnTo>
                    <a:pt x="0" y="1398707"/>
                  </a:lnTo>
                  <a:close/>
                </a:path>
              </a:pathLst>
            </a:custGeom>
            <a:solidFill>
              <a:srgbClr val="85B106"/>
            </a:solidFill>
          </p:spPr>
        </p:sp>
        <p:sp>
          <p:nvSpPr>
            <p:cNvPr name="Freeform 6" id="6"/>
            <p:cNvSpPr/>
            <p:nvPr/>
          </p:nvSpPr>
          <p:spPr>
            <a:xfrm flipH="false" flipV="false" rot="0">
              <a:off x="0" y="0"/>
              <a:ext cx="1413383" cy="1432073"/>
            </a:xfrm>
            <a:custGeom>
              <a:avLst/>
              <a:gdLst/>
              <a:ahLst/>
              <a:cxnLst/>
              <a:rect r="r" b="b" t="t" l="l"/>
              <a:pathLst>
                <a:path h="1432073" w="1413383">
                  <a:moveTo>
                    <a:pt x="12700" y="0"/>
                  </a:moveTo>
                  <a:lnTo>
                    <a:pt x="1400683" y="0"/>
                  </a:lnTo>
                  <a:cubicBezTo>
                    <a:pt x="1407668" y="0"/>
                    <a:pt x="1413383" y="7507"/>
                    <a:pt x="1413383" y="16683"/>
                  </a:cubicBezTo>
                  <a:lnTo>
                    <a:pt x="1413383" y="1415390"/>
                  </a:lnTo>
                  <a:cubicBezTo>
                    <a:pt x="1413383" y="1424566"/>
                    <a:pt x="1407668" y="1432073"/>
                    <a:pt x="1400683" y="1432073"/>
                  </a:cubicBezTo>
                  <a:lnTo>
                    <a:pt x="12700" y="1432073"/>
                  </a:lnTo>
                  <a:cubicBezTo>
                    <a:pt x="5715" y="1432073"/>
                    <a:pt x="0" y="1424566"/>
                    <a:pt x="0" y="1415390"/>
                  </a:cubicBezTo>
                  <a:lnTo>
                    <a:pt x="0" y="16683"/>
                  </a:lnTo>
                  <a:cubicBezTo>
                    <a:pt x="0" y="7507"/>
                    <a:pt x="5715" y="0"/>
                    <a:pt x="12700" y="0"/>
                  </a:cubicBezTo>
                  <a:moveTo>
                    <a:pt x="12700" y="33366"/>
                  </a:moveTo>
                  <a:lnTo>
                    <a:pt x="12700" y="16683"/>
                  </a:lnTo>
                  <a:lnTo>
                    <a:pt x="25400" y="16683"/>
                  </a:lnTo>
                  <a:lnTo>
                    <a:pt x="25400" y="1415390"/>
                  </a:lnTo>
                  <a:lnTo>
                    <a:pt x="12700" y="1415390"/>
                  </a:lnTo>
                  <a:lnTo>
                    <a:pt x="12700" y="1398707"/>
                  </a:lnTo>
                  <a:lnTo>
                    <a:pt x="1400683" y="1398707"/>
                  </a:lnTo>
                  <a:lnTo>
                    <a:pt x="1400683" y="1415390"/>
                  </a:lnTo>
                  <a:lnTo>
                    <a:pt x="1387983" y="1415390"/>
                  </a:lnTo>
                  <a:lnTo>
                    <a:pt x="1387983" y="16683"/>
                  </a:lnTo>
                  <a:lnTo>
                    <a:pt x="1400683" y="16683"/>
                  </a:lnTo>
                  <a:lnTo>
                    <a:pt x="1400683" y="33366"/>
                  </a:lnTo>
                  <a:lnTo>
                    <a:pt x="12700" y="33366"/>
                  </a:lnTo>
                  <a:close/>
                </a:path>
              </a:pathLst>
            </a:custGeom>
            <a:solidFill>
              <a:srgbClr val="85B106"/>
            </a:solidFill>
          </p:spPr>
        </p:sp>
        <p:sp>
          <p:nvSpPr>
            <p:cNvPr name="TextBox 7" id="7"/>
            <p:cNvSpPr txBox="true"/>
            <p:nvPr/>
          </p:nvSpPr>
          <p:spPr>
            <a:xfrm>
              <a:off x="0" y="-19050"/>
              <a:ext cx="1413400" cy="1451165"/>
            </a:xfrm>
            <a:prstGeom prst="rect">
              <a:avLst/>
            </a:prstGeom>
          </p:spPr>
          <p:txBody>
            <a:bodyPr anchor="ctr" rtlCol="false" tIns="50800" lIns="50800" bIns="50800" rIns="50800"/>
            <a:lstStyle/>
            <a:p>
              <a:pPr algn="ctr">
                <a:lnSpc>
                  <a:spcPts val="5880"/>
                </a:lnSpc>
              </a:pPr>
              <a:r>
                <a:rPr lang="en-US" sz="4900">
                  <a:solidFill>
                    <a:srgbClr val="FFFFFF"/>
                  </a:solidFill>
                  <a:latin typeface="Arimo"/>
                  <a:ea typeface="Arimo"/>
                  <a:cs typeface="Arimo"/>
                  <a:sym typeface="Arimo"/>
                </a:rPr>
                <a:t>4</a:t>
              </a:r>
            </a:p>
          </p:txBody>
        </p:sp>
      </p:grpSp>
      <p:sp>
        <p:nvSpPr>
          <p:cNvPr name="AutoShape 8" id="8"/>
          <p:cNvSpPr/>
          <p:nvPr/>
        </p:nvSpPr>
        <p:spPr>
          <a:xfrm>
            <a:off x="1686225" y="1440575"/>
            <a:ext cx="3647775" cy="0"/>
          </a:xfrm>
          <a:prstGeom prst="line">
            <a:avLst/>
          </a:prstGeom>
          <a:ln cap="flat" w="38100">
            <a:solidFill>
              <a:srgbClr val="000000"/>
            </a:solidFill>
            <a:prstDash val="solid"/>
            <a:headEnd type="none" len="sm" w="sm"/>
            <a:tailEnd type="none" len="sm" w="sm"/>
          </a:ln>
        </p:spPr>
      </p:sp>
      <p:sp>
        <p:nvSpPr>
          <p:cNvPr name="Freeform 9" id="9"/>
          <p:cNvSpPr/>
          <p:nvPr/>
        </p:nvSpPr>
        <p:spPr>
          <a:xfrm flipH="false" flipV="false" rot="0">
            <a:off x="1453248" y="2655461"/>
            <a:ext cx="15022122" cy="4976078"/>
          </a:xfrm>
          <a:custGeom>
            <a:avLst/>
            <a:gdLst/>
            <a:ahLst/>
            <a:cxnLst/>
            <a:rect r="r" b="b" t="t" l="l"/>
            <a:pathLst>
              <a:path h="4976078" w="15022122">
                <a:moveTo>
                  <a:pt x="0" y="0"/>
                </a:moveTo>
                <a:lnTo>
                  <a:pt x="15022122" y="0"/>
                </a:lnTo>
                <a:lnTo>
                  <a:pt x="15022122" y="4976078"/>
                </a:lnTo>
                <a:lnTo>
                  <a:pt x="0" y="4976078"/>
                </a:lnTo>
                <a:lnTo>
                  <a:pt x="0" y="0"/>
                </a:lnTo>
                <a:close/>
              </a:path>
            </a:pathLst>
          </a:custGeom>
          <a:blipFill>
            <a:blip r:embed="rId5"/>
            <a:stretch>
              <a:fillRect l="0" t="0" r="0" b="0"/>
            </a:stretch>
          </a:blipFill>
        </p:spPr>
      </p:sp>
      <p:sp>
        <p:nvSpPr>
          <p:cNvPr name="TextBox 10" id="10"/>
          <p:cNvSpPr txBox="true"/>
          <p:nvPr/>
        </p:nvSpPr>
        <p:spPr>
          <a:xfrm rot="0">
            <a:off x="1686225" y="638175"/>
            <a:ext cx="10068750" cy="742950"/>
          </a:xfrm>
          <a:prstGeom prst="rect">
            <a:avLst/>
          </a:prstGeom>
        </p:spPr>
        <p:txBody>
          <a:bodyPr anchor="t" rtlCol="false" tIns="0" lIns="0" bIns="0" rIns="0">
            <a:spAutoFit/>
          </a:bodyPr>
          <a:lstStyle/>
          <a:p>
            <a:pPr algn="l">
              <a:lnSpc>
                <a:spcPts val="5759"/>
              </a:lnSpc>
            </a:pPr>
            <a:r>
              <a:rPr lang="en-US" b="true" sz="4800">
                <a:solidFill>
                  <a:srgbClr val="00316C"/>
                </a:solidFill>
                <a:latin typeface="Arimo Bold"/>
                <a:ea typeface="Arimo Bold"/>
                <a:cs typeface="Arimo Bold"/>
                <a:sym typeface="Arimo Bold"/>
              </a:rPr>
              <a:t>Thí nghiệm và Kết quả</a:t>
            </a:r>
          </a:p>
        </p:txBody>
      </p:sp>
      <p:sp>
        <p:nvSpPr>
          <p:cNvPr name="TextBox 11" id="11"/>
          <p:cNvSpPr txBox="true"/>
          <p:nvPr/>
        </p:nvSpPr>
        <p:spPr>
          <a:xfrm rot="0">
            <a:off x="17121426" y="9735027"/>
            <a:ext cx="152400" cy="190500"/>
          </a:xfrm>
          <a:prstGeom prst="rect">
            <a:avLst/>
          </a:prstGeom>
        </p:spPr>
        <p:txBody>
          <a:bodyPr anchor="t" rtlCol="false" tIns="0" lIns="0" bIns="0" rIns="0" wrap="none">
            <a:spAutoFit/>
          </a:bodyPr>
          <a:lstStyle/>
          <a:p>
            <a:pPr algn="ctr">
              <a:lnSpc>
                <a:spcPts val="3079"/>
              </a:lnSpc>
              <a:spcBef>
                <a:spcPct val="0"/>
              </a:spcBef>
            </a:pPr>
            <a:r>
              <a:rPr lang="en-US" sz="2199">
                <a:solidFill>
                  <a:srgbClr val="00316C"/>
                </a:solidFill>
                <a:latin typeface="Canva Sans"/>
                <a:ea typeface="Canva Sans"/>
                <a:cs typeface="Canva Sans"/>
                <a:sym typeface="Canva Sans"/>
              </a:rPr>
              <a:t>13</a:t>
            </a:r>
          </a:p>
        </p:txBody>
      </p:sp>
      <p:sp>
        <p:nvSpPr>
          <p:cNvPr name="TextBox 12" id="12"/>
          <p:cNvSpPr txBox="true"/>
          <p:nvPr/>
        </p:nvSpPr>
        <p:spPr>
          <a:xfrm rot="0">
            <a:off x="544275" y="1702579"/>
            <a:ext cx="16971161" cy="1572388"/>
          </a:xfrm>
          <a:prstGeom prst="rect">
            <a:avLst/>
          </a:prstGeom>
        </p:spPr>
        <p:txBody>
          <a:bodyPr anchor="t" rtlCol="false" tIns="0" lIns="0" bIns="0" rIns="0">
            <a:spAutoFit/>
          </a:bodyPr>
          <a:lstStyle/>
          <a:p>
            <a:pPr algn="l">
              <a:lnSpc>
                <a:spcPts val="6533"/>
              </a:lnSpc>
            </a:pPr>
            <a:r>
              <a:rPr lang="en-US" sz="2699" b="true">
                <a:solidFill>
                  <a:srgbClr val="00316C"/>
                </a:solidFill>
                <a:latin typeface="Arimo Bold"/>
                <a:ea typeface="Arimo Bold"/>
                <a:cs typeface="Arimo Bold"/>
                <a:sym typeface="Arimo Bold"/>
              </a:rPr>
              <a:t>Kiểm thử.</a:t>
            </a:r>
          </a:p>
          <a:p>
            <a:pPr algn="l">
              <a:lnSpc>
                <a:spcPts val="6533"/>
              </a:lnSpc>
            </a:pPr>
          </a:p>
        </p:txBody>
      </p:sp>
      <p:sp>
        <p:nvSpPr>
          <p:cNvPr name="TextBox 13" id="13"/>
          <p:cNvSpPr txBox="true"/>
          <p:nvPr/>
        </p:nvSpPr>
        <p:spPr>
          <a:xfrm rot="0">
            <a:off x="7298830" y="7380454"/>
            <a:ext cx="3690340" cy="743713"/>
          </a:xfrm>
          <a:prstGeom prst="rect">
            <a:avLst/>
          </a:prstGeom>
        </p:spPr>
        <p:txBody>
          <a:bodyPr anchor="t" rtlCol="false" tIns="0" lIns="0" bIns="0" rIns="0">
            <a:spAutoFit/>
          </a:bodyPr>
          <a:lstStyle/>
          <a:p>
            <a:pPr algn="ctr">
              <a:lnSpc>
                <a:spcPts val="6533"/>
              </a:lnSpc>
            </a:pPr>
            <a:r>
              <a:rPr lang="en-US" b="true" sz="2699">
                <a:solidFill>
                  <a:srgbClr val="00316C"/>
                </a:solidFill>
                <a:latin typeface="Arimo Bold"/>
                <a:ea typeface="Arimo Bold"/>
                <a:cs typeface="Arimo Bold"/>
                <a:sym typeface="Arimo Bold"/>
              </a:rPr>
              <a:t>AUC-ROC: 0.996</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794126" y="0"/>
            <a:ext cx="8295846" cy="7918998"/>
          </a:xfrm>
          <a:custGeom>
            <a:avLst/>
            <a:gdLst/>
            <a:ahLst/>
            <a:cxnLst/>
            <a:rect r="r" b="b" t="t" l="l"/>
            <a:pathLst>
              <a:path h="7918998" w="8295846">
                <a:moveTo>
                  <a:pt x="0" y="0"/>
                </a:moveTo>
                <a:lnTo>
                  <a:pt x="8295846" y="0"/>
                </a:lnTo>
                <a:lnTo>
                  <a:pt x="8295846" y="7918998"/>
                </a:lnTo>
                <a:lnTo>
                  <a:pt x="0" y="7918998"/>
                </a:lnTo>
                <a:lnTo>
                  <a:pt x="0" y="0"/>
                </a:lnTo>
                <a:close/>
              </a:path>
            </a:pathLst>
          </a:custGeom>
          <a:blipFill>
            <a:blip r:embed="rId3"/>
            <a:stretch>
              <a:fillRect l="0" t="0" r="0" b="0"/>
            </a:stretch>
          </a:blipFill>
        </p:spPr>
      </p:sp>
      <p:sp>
        <p:nvSpPr>
          <p:cNvPr name="Freeform 3" id="3"/>
          <p:cNvSpPr/>
          <p:nvPr/>
        </p:nvSpPr>
        <p:spPr>
          <a:xfrm flipH="false" flipV="false" rot="0">
            <a:off x="334050" y="9271450"/>
            <a:ext cx="17125704" cy="669000"/>
          </a:xfrm>
          <a:custGeom>
            <a:avLst/>
            <a:gdLst/>
            <a:ahLst/>
            <a:cxnLst/>
            <a:rect r="r" b="b" t="t" l="l"/>
            <a:pathLst>
              <a:path h="669000" w="17125704">
                <a:moveTo>
                  <a:pt x="0" y="0"/>
                </a:moveTo>
                <a:lnTo>
                  <a:pt x="17125704" y="0"/>
                </a:lnTo>
                <a:lnTo>
                  <a:pt x="17125704" y="669000"/>
                </a:lnTo>
                <a:lnTo>
                  <a:pt x="0" y="669000"/>
                </a:lnTo>
                <a:lnTo>
                  <a:pt x="0" y="0"/>
                </a:lnTo>
                <a:close/>
              </a:path>
            </a:pathLst>
          </a:custGeom>
          <a:blipFill>
            <a:blip r:embed="rId4"/>
            <a:stretch>
              <a:fillRect l="-2" t="0" r="-2" b="0"/>
            </a:stretch>
          </a:blipFill>
        </p:spPr>
      </p:sp>
      <p:grpSp>
        <p:nvGrpSpPr>
          <p:cNvPr name="Group 4" id="4"/>
          <p:cNvGrpSpPr/>
          <p:nvPr/>
        </p:nvGrpSpPr>
        <p:grpSpPr>
          <a:xfrm rot="0">
            <a:off x="544275" y="641975"/>
            <a:ext cx="1060050" cy="1074086"/>
            <a:chOff x="0" y="0"/>
            <a:chExt cx="1413400" cy="1432115"/>
          </a:xfrm>
        </p:grpSpPr>
        <p:sp>
          <p:nvSpPr>
            <p:cNvPr name="Freeform 5" id="5"/>
            <p:cNvSpPr/>
            <p:nvPr/>
          </p:nvSpPr>
          <p:spPr>
            <a:xfrm flipH="false" flipV="false" rot="0">
              <a:off x="12700" y="16683"/>
              <a:ext cx="1387983" cy="1398707"/>
            </a:xfrm>
            <a:custGeom>
              <a:avLst/>
              <a:gdLst/>
              <a:ahLst/>
              <a:cxnLst/>
              <a:rect r="r" b="b" t="t" l="l"/>
              <a:pathLst>
                <a:path h="1398707" w="1387983">
                  <a:moveTo>
                    <a:pt x="0" y="0"/>
                  </a:moveTo>
                  <a:lnTo>
                    <a:pt x="1387983" y="0"/>
                  </a:lnTo>
                  <a:lnTo>
                    <a:pt x="1387983" y="1398707"/>
                  </a:lnTo>
                  <a:lnTo>
                    <a:pt x="0" y="1398707"/>
                  </a:lnTo>
                  <a:close/>
                </a:path>
              </a:pathLst>
            </a:custGeom>
            <a:solidFill>
              <a:srgbClr val="85B106"/>
            </a:solidFill>
          </p:spPr>
        </p:sp>
        <p:sp>
          <p:nvSpPr>
            <p:cNvPr name="Freeform 6" id="6"/>
            <p:cNvSpPr/>
            <p:nvPr/>
          </p:nvSpPr>
          <p:spPr>
            <a:xfrm flipH="false" flipV="false" rot="0">
              <a:off x="0" y="0"/>
              <a:ext cx="1413383" cy="1432073"/>
            </a:xfrm>
            <a:custGeom>
              <a:avLst/>
              <a:gdLst/>
              <a:ahLst/>
              <a:cxnLst/>
              <a:rect r="r" b="b" t="t" l="l"/>
              <a:pathLst>
                <a:path h="1432073" w="1413383">
                  <a:moveTo>
                    <a:pt x="12700" y="0"/>
                  </a:moveTo>
                  <a:lnTo>
                    <a:pt x="1400683" y="0"/>
                  </a:lnTo>
                  <a:cubicBezTo>
                    <a:pt x="1407668" y="0"/>
                    <a:pt x="1413383" y="7507"/>
                    <a:pt x="1413383" y="16683"/>
                  </a:cubicBezTo>
                  <a:lnTo>
                    <a:pt x="1413383" y="1415390"/>
                  </a:lnTo>
                  <a:cubicBezTo>
                    <a:pt x="1413383" y="1424566"/>
                    <a:pt x="1407668" y="1432073"/>
                    <a:pt x="1400683" y="1432073"/>
                  </a:cubicBezTo>
                  <a:lnTo>
                    <a:pt x="12700" y="1432073"/>
                  </a:lnTo>
                  <a:cubicBezTo>
                    <a:pt x="5715" y="1432073"/>
                    <a:pt x="0" y="1424566"/>
                    <a:pt x="0" y="1415390"/>
                  </a:cubicBezTo>
                  <a:lnTo>
                    <a:pt x="0" y="16683"/>
                  </a:lnTo>
                  <a:cubicBezTo>
                    <a:pt x="0" y="7507"/>
                    <a:pt x="5715" y="0"/>
                    <a:pt x="12700" y="0"/>
                  </a:cubicBezTo>
                  <a:moveTo>
                    <a:pt x="12700" y="33366"/>
                  </a:moveTo>
                  <a:lnTo>
                    <a:pt x="12700" y="16683"/>
                  </a:lnTo>
                  <a:lnTo>
                    <a:pt x="25400" y="16683"/>
                  </a:lnTo>
                  <a:lnTo>
                    <a:pt x="25400" y="1415390"/>
                  </a:lnTo>
                  <a:lnTo>
                    <a:pt x="12700" y="1415390"/>
                  </a:lnTo>
                  <a:lnTo>
                    <a:pt x="12700" y="1398707"/>
                  </a:lnTo>
                  <a:lnTo>
                    <a:pt x="1400683" y="1398707"/>
                  </a:lnTo>
                  <a:lnTo>
                    <a:pt x="1400683" y="1415390"/>
                  </a:lnTo>
                  <a:lnTo>
                    <a:pt x="1387983" y="1415390"/>
                  </a:lnTo>
                  <a:lnTo>
                    <a:pt x="1387983" y="16683"/>
                  </a:lnTo>
                  <a:lnTo>
                    <a:pt x="1400683" y="16683"/>
                  </a:lnTo>
                  <a:lnTo>
                    <a:pt x="1400683" y="33366"/>
                  </a:lnTo>
                  <a:lnTo>
                    <a:pt x="12700" y="33366"/>
                  </a:lnTo>
                  <a:close/>
                </a:path>
              </a:pathLst>
            </a:custGeom>
            <a:solidFill>
              <a:srgbClr val="85B106"/>
            </a:solidFill>
          </p:spPr>
        </p:sp>
        <p:sp>
          <p:nvSpPr>
            <p:cNvPr name="TextBox 7" id="7"/>
            <p:cNvSpPr txBox="true"/>
            <p:nvPr/>
          </p:nvSpPr>
          <p:spPr>
            <a:xfrm>
              <a:off x="0" y="-19050"/>
              <a:ext cx="1413400" cy="1451165"/>
            </a:xfrm>
            <a:prstGeom prst="rect">
              <a:avLst/>
            </a:prstGeom>
          </p:spPr>
          <p:txBody>
            <a:bodyPr anchor="ctr" rtlCol="false" tIns="50800" lIns="50800" bIns="50800" rIns="50800"/>
            <a:lstStyle/>
            <a:p>
              <a:pPr algn="ctr">
                <a:lnSpc>
                  <a:spcPts val="5880"/>
                </a:lnSpc>
              </a:pPr>
              <a:r>
                <a:rPr lang="en-US" sz="4900">
                  <a:solidFill>
                    <a:srgbClr val="FFFFFF"/>
                  </a:solidFill>
                  <a:latin typeface="Arimo"/>
                  <a:ea typeface="Arimo"/>
                  <a:cs typeface="Arimo"/>
                  <a:sym typeface="Arimo"/>
                </a:rPr>
                <a:t>4</a:t>
              </a:r>
            </a:p>
          </p:txBody>
        </p:sp>
      </p:grpSp>
      <p:sp>
        <p:nvSpPr>
          <p:cNvPr name="AutoShape 8" id="8"/>
          <p:cNvSpPr/>
          <p:nvPr/>
        </p:nvSpPr>
        <p:spPr>
          <a:xfrm>
            <a:off x="1686225" y="1440575"/>
            <a:ext cx="3647775" cy="0"/>
          </a:xfrm>
          <a:prstGeom prst="line">
            <a:avLst/>
          </a:prstGeom>
          <a:ln cap="flat" w="38100">
            <a:solidFill>
              <a:srgbClr val="000000"/>
            </a:solidFill>
            <a:prstDash val="solid"/>
            <a:headEnd type="none" len="sm" w="sm"/>
            <a:tailEnd type="none" len="sm" w="sm"/>
          </a:ln>
        </p:spPr>
      </p:sp>
      <p:sp>
        <p:nvSpPr>
          <p:cNvPr name="Freeform 9" id="9"/>
          <p:cNvSpPr/>
          <p:nvPr/>
        </p:nvSpPr>
        <p:spPr>
          <a:xfrm flipH="false" flipV="false" rot="0">
            <a:off x="4988862" y="2188794"/>
            <a:ext cx="8310276" cy="7069506"/>
          </a:xfrm>
          <a:custGeom>
            <a:avLst/>
            <a:gdLst/>
            <a:ahLst/>
            <a:cxnLst/>
            <a:rect r="r" b="b" t="t" l="l"/>
            <a:pathLst>
              <a:path h="7069506" w="8310276">
                <a:moveTo>
                  <a:pt x="0" y="0"/>
                </a:moveTo>
                <a:lnTo>
                  <a:pt x="8310276" y="0"/>
                </a:lnTo>
                <a:lnTo>
                  <a:pt x="8310276" y="7069506"/>
                </a:lnTo>
                <a:lnTo>
                  <a:pt x="0" y="7069506"/>
                </a:lnTo>
                <a:lnTo>
                  <a:pt x="0" y="0"/>
                </a:lnTo>
                <a:close/>
              </a:path>
            </a:pathLst>
          </a:custGeom>
          <a:blipFill>
            <a:blip r:embed="rId5"/>
            <a:stretch>
              <a:fillRect l="0" t="0" r="0" b="0"/>
            </a:stretch>
          </a:blipFill>
        </p:spPr>
      </p:sp>
      <p:sp>
        <p:nvSpPr>
          <p:cNvPr name="TextBox 10" id="10"/>
          <p:cNvSpPr txBox="true"/>
          <p:nvPr/>
        </p:nvSpPr>
        <p:spPr>
          <a:xfrm rot="0">
            <a:off x="1686225" y="638175"/>
            <a:ext cx="10068750" cy="742950"/>
          </a:xfrm>
          <a:prstGeom prst="rect">
            <a:avLst/>
          </a:prstGeom>
        </p:spPr>
        <p:txBody>
          <a:bodyPr anchor="t" rtlCol="false" tIns="0" lIns="0" bIns="0" rIns="0">
            <a:spAutoFit/>
          </a:bodyPr>
          <a:lstStyle/>
          <a:p>
            <a:pPr algn="l">
              <a:lnSpc>
                <a:spcPts val="5759"/>
              </a:lnSpc>
            </a:pPr>
            <a:r>
              <a:rPr lang="en-US" b="true" sz="4800">
                <a:solidFill>
                  <a:srgbClr val="00316C"/>
                </a:solidFill>
                <a:latin typeface="Arimo Bold"/>
                <a:ea typeface="Arimo Bold"/>
                <a:cs typeface="Arimo Bold"/>
                <a:sym typeface="Arimo Bold"/>
              </a:rPr>
              <a:t>Thí nghiệm và Kết quả</a:t>
            </a:r>
          </a:p>
        </p:txBody>
      </p:sp>
      <p:sp>
        <p:nvSpPr>
          <p:cNvPr name="TextBox 11" id="11"/>
          <p:cNvSpPr txBox="true"/>
          <p:nvPr/>
        </p:nvSpPr>
        <p:spPr>
          <a:xfrm rot="0">
            <a:off x="17121426" y="9735027"/>
            <a:ext cx="152400" cy="190500"/>
          </a:xfrm>
          <a:prstGeom prst="rect">
            <a:avLst/>
          </a:prstGeom>
        </p:spPr>
        <p:txBody>
          <a:bodyPr anchor="t" rtlCol="false" tIns="0" lIns="0" bIns="0" rIns="0" wrap="none">
            <a:spAutoFit/>
          </a:bodyPr>
          <a:lstStyle/>
          <a:p>
            <a:pPr algn="ctr">
              <a:lnSpc>
                <a:spcPts val="3079"/>
              </a:lnSpc>
              <a:spcBef>
                <a:spcPct val="0"/>
              </a:spcBef>
            </a:pPr>
            <a:r>
              <a:rPr lang="en-US" sz="2199">
                <a:solidFill>
                  <a:srgbClr val="00316C"/>
                </a:solidFill>
                <a:latin typeface="Canva Sans"/>
                <a:ea typeface="Canva Sans"/>
                <a:cs typeface="Canva Sans"/>
                <a:sym typeface="Canva Sans"/>
              </a:rPr>
              <a:t>14</a:t>
            </a:r>
          </a:p>
        </p:txBody>
      </p:sp>
      <p:sp>
        <p:nvSpPr>
          <p:cNvPr name="TextBox 12" id="12"/>
          <p:cNvSpPr txBox="true"/>
          <p:nvPr/>
        </p:nvSpPr>
        <p:spPr>
          <a:xfrm rot="0">
            <a:off x="544275" y="1696177"/>
            <a:ext cx="16971161" cy="1727711"/>
          </a:xfrm>
          <a:prstGeom prst="rect">
            <a:avLst/>
          </a:prstGeom>
        </p:spPr>
        <p:txBody>
          <a:bodyPr anchor="t" rtlCol="false" tIns="0" lIns="0" bIns="0" rIns="0">
            <a:spAutoFit/>
          </a:bodyPr>
          <a:lstStyle/>
          <a:p>
            <a:pPr algn="l">
              <a:lnSpc>
                <a:spcPts val="6533"/>
              </a:lnSpc>
            </a:pPr>
            <a:r>
              <a:rPr lang="en-US" sz="2699" b="true">
                <a:solidFill>
                  <a:srgbClr val="00316C"/>
                </a:solidFill>
                <a:latin typeface="Arimo Bold"/>
                <a:ea typeface="Arimo Bold"/>
                <a:cs typeface="Arimo Bold"/>
                <a:sym typeface="Arimo Bold"/>
              </a:rPr>
              <a:t>Kiểm thử.</a:t>
            </a:r>
          </a:p>
          <a:p>
            <a:pPr algn="l">
              <a:lnSpc>
                <a:spcPts val="8227"/>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794126" y="0"/>
            <a:ext cx="8295846" cy="7918998"/>
          </a:xfrm>
          <a:custGeom>
            <a:avLst/>
            <a:gdLst/>
            <a:ahLst/>
            <a:cxnLst/>
            <a:rect r="r" b="b" t="t" l="l"/>
            <a:pathLst>
              <a:path h="7918998" w="8295846">
                <a:moveTo>
                  <a:pt x="0" y="0"/>
                </a:moveTo>
                <a:lnTo>
                  <a:pt x="8295846" y="0"/>
                </a:lnTo>
                <a:lnTo>
                  <a:pt x="8295846" y="7918998"/>
                </a:lnTo>
                <a:lnTo>
                  <a:pt x="0" y="7918998"/>
                </a:lnTo>
                <a:lnTo>
                  <a:pt x="0" y="0"/>
                </a:lnTo>
                <a:close/>
              </a:path>
            </a:pathLst>
          </a:custGeom>
          <a:blipFill>
            <a:blip r:embed="rId3"/>
            <a:stretch>
              <a:fillRect l="0" t="0" r="0" b="0"/>
            </a:stretch>
          </a:blipFill>
        </p:spPr>
      </p:sp>
      <p:grpSp>
        <p:nvGrpSpPr>
          <p:cNvPr name="Group 3" id="3"/>
          <p:cNvGrpSpPr/>
          <p:nvPr/>
        </p:nvGrpSpPr>
        <p:grpSpPr>
          <a:xfrm rot="0">
            <a:off x="544275" y="641975"/>
            <a:ext cx="1060050" cy="1074086"/>
            <a:chOff x="0" y="0"/>
            <a:chExt cx="1413400" cy="1432115"/>
          </a:xfrm>
        </p:grpSpPr>
        <p:sp>
          <p:nvSpPr>
            <p:cNvPr name="Freeform 4" id="4"/>
            <p:cNvSpPr/>
            <p:nvPr/>
          </p:nvSpPr>
          <p:spPr>
            <a:xfrm flipH="false" flipV="false" rot="0">
              <a:off x="12700" y="16683"/>
              <a:ext cx="1387983" cy="1398707"/>
            </a:xfrm>
            <a:custGeom>
              <a:avLst/>
              <a:gdLst/>
              <a:ahLst/>
              <a:cxnLst/>
              <a:rect r="r" b="b" t="t" l="l"/>
              <a:pathLst>
                <a:path h="1398707" w="1387983">
                  <a:moveTo>
                    <a:pt x="0" y="0"/>
                  </a:moveTo>
                  <a:lnTo>
                    <a:pt x="1387983" y="0"/>
                  </a:lnTo>
                  <a:lnTo>
                    <a:pt x="1387983" y="1398707"/>
                  </a:lnTo>
                  <a:lnTo>
                    <a:pt x="0" y="1398707"/>
                  </a:lnTo>
                  <a:close/>
                </a:path>
              </a:pathLst>
            </a:custGeom>
            <a:solidFill>
              <a:srgbClr val="85B106"/>
            </a:solidFill>
          </p:spPr>
        </p:sp>
        <p:sp>
          <p:nvSpPr>
            <p:cNvPr name="Freeform 5" id="5"/>
            <p:cNvSpPr/>
            <p:nvPr/>
          </p:nvSpPr>
          <p:spPr>
            <a:xfrm flipH="false" flipV="false" rot="0">
              <a:off x="0" y="0"/>
              <a:ext cx="1413383" cy="1432073"/>
            </a:xfrm>
            <a:custGeom>
              <a:avLst/>
              <a:gdLst/>
              <a:ahLst/>
              <a:cxnLst/>
              <a:rect r="r" b="b" t="t" l="l"/>
              <a:pathLst>
                <a:path h="1432073" w="1413383">
                  <a:moveTo>
                    <a:pt x="12700" y="0"/>
                  </a:moveTo>
                  <a:lnTo>
                    <a:pt x="1400683" y="0"/>
                  </a:lnTo>
                  <a:cubicBezTo>
                    <a:pt x="1407668" y="0"/>
                    <a:pt x="1413383" y="7507"/>
                    <a:pt x="1413383" y="16683"/>
                  </a:cubicBezTo>
                  <a:lnTo>
                    <a:pt x="1413383" y="1415390"/>
                  </a:lnTo>
                  <a:cubicBezTo>
                    <a:pt x="1413383" y="1424566"/>
                    <a:pt x="1407668" y="1432073"/>
                    <a:pt x="1400683" y="1432073"/>
                  </a:cubicBezTo>
                  <a:lnTo>
                    <a:pt x="12700" y="1432073"/>
                  </a:lnTo>
                  <a:cubicBezTo>
                    <a:pt x="5715" y="1432073"/>
                    <a:pt x="0" y="1424566"/>
                    <a:pt x="0" y="1415390"/>
                  </a:cubicBezTo>
                  <a:lnTo>
                    <a:pt x="0" y="16683"/>
                  </a:lnTo>
                  <a:cubicBezTo>
                    <a:pt x="0" y="7507"/>
                    <a:pt x="5715" y="0"/>
                    <a:pt x="12700" y="0"/>
                  </a:cubicBezTo>
                  <a:moveTo>
                    <a:pt x="12700" y="33366"/>
                  </a:moveTo>
                  <a:lnTo>
                    <a:pt x="12700" y="16683"/>
                  </a:lnTo>
                  <a:lnTo>
                    <a:pt x="25400" y="16683"/>
                  </a:lnTo>
                  <a:lnTo>
                    <a:pt x="25400" y="1415390"/>
                  </a:lnTo>
                  <a:lnTo>
                    <a:pt x="12700" y="1415390"/>
                  </a:lnTo>
                  <a:lnTo>
                    <a:pt x="12700" y="1398707"/>
                  </a:lnTo>
                  <a:lnTo>
                    <a:pt x="1400683" y="1398707"/>
                  </a:lnTo>
                  <a:lnTo>
                    <a:pt x="1400683" y="1415390"/>
                  </a:lnTo>
                  <a:lnTo>
                    <a:pt x="1387983" y="1415390"/>
                  </a:lnTo>
                  <a:lnTo>
                    <a:pt x="1387983" y="16683"/>
                  </a:lnTo>
                  <a:lnTo>
                    <a:pt x="1400683" y="16683"/>
                  </a:lnTo>
                  <a:lnTo>
                    <a:pt x="1400683" y="33366"/>
                  </a:lnTo>
                  <a:lnTo>
                    <a:pt x="12700" y="33366"/>
                  </a:lnTo>
                  <a:close/>
                </a:path>
              </a:pathLst>
            </a:custGeom>
            <a:solidFill>
              <a:srgbClr val="85B106"/>
            </a:solidFill>
          </p:spPr>
        </p:sp>
        <p:sp>
          <p:nvSpPr>
            <p:cNvPr name="TextBox 6" id="6"/>
            <p:cNvSpPr txBox="true"/>
            <p:nvPr/>
          </p:nvSpPr>
          <p:spPr>
            <a:xfrm>
              <a:off x="0" y="-19050"/>
              <a:ext cx="1413400" cy="1451165"/>
            </a:xfrm>
            <a:prstGeom prst="rect">
              <a:avLst/>
            </a:prstGeom>
          </p:spPr>
          <p:txBody>
            <a:bodyPr anchor="ctr" rtlCol="false" tIns="50800" lIns="50800" bIns="50800" rIns="50800"/>
            <a:lstStyle/>
            <a:p>
              <a:pPr algn="ctr">
                <a:lnSpc>
                  <a:spcPts val="5880"/>
                </a:lnSpc>
              </a:pPr>
              <a:r>
                <a:rPr lang="en-US" sz="4900">
                  <a:solidFill>
                    <a:srgbClr val="FFFFFF"/>
                  </a:solidFill>
                  <a:latin typeface="Arimo"/>
                  <a:ea typeface="Arimo"/>
                  <a:cs typeface="Arimo"/>
                  <a:sym typeface="Arimo"/>
                </a:rPr>
                <a:t>4</a:t>
              </a:r>
            </a:p>
          </p:txBody>
        </p:sp>
      </p:grpSp>
      <p:sp>
        <p:nvSpPr>
          <p:cNvPr name="AutoShape 7" id="7"/>
          <p:cNvSpPr/>
          <p:nvPr/>
        </p:nvSpPr>
        <p:spPr>
          <a:xfrm>
            <a:off x="1686225" y="1440575"/>
            <a:ext cx="3647775" cy="0"/>
          </a:xfrm>
          <a:prstGeom prst="line">
            <a:avLst/>
          </a:prstGeom>
          <a:ln cap="flat" w="38100">
            <a:solidFill>
              <a:srgbClr val="000000"/>
            </a:solidFill>
            <a:prstDash val="solid"/>
            <a:headEnd type="none" len="sm" w="sm"/>
            <a:tailEnd type="none" len="sm" w="sm"/>
          </a:ln>
        </p:spPr>
      </p:sp>
      <p:sp>
        <p:nvSpPr>
          <p:cNvPr name="TextBox 8" id="8"/>
          <p:cNvSpPr txBox="true"/>
          <p:nvPr/>
        </p:nvSpPr>
        <p:spPr>
          <a:xfrm rot="0">
            <a:off x="1686225" y="638175"/>
            <a:ext cx="10068750" cy="742950"/>
          </a:xfrm>
          <a:prstGeom prst="rect">
            <a:avLst/>
          </a:prstGeom>
        </p:spPr>
        <p:txBody>
          <a:bodyPr anchor="t" rtlCol="false" tIns="0" lIns="0" bIns="0" rIns="0">
            <a:spAutoFit/>
          </a:bodyPr>
          <a:lstStyle/>
          <a:p>
            <a:pPr algn="l">
              <a:lnSpc>
                <a:spcPts val="5759"/>
              </a:lnSpc>
            </a:pPr>
            <a:r>
              <a:rPr lang="en-US" b="true" sz="4800">
                <a:solidFill>
                  <a:srgbClr val="00316C"/>
                </a:solidFill>
                <a:latin typeface="Arimo Bold"/>
                <a:ea typeface="Arimo Bold"/>
                <a:cs typeface="Arimo Bold"/>
                <a:sym typeface="Arimo Bold"/>
              </a:rPr>
              <a:t>Thí nghiệm và Kết quả</a:t>
            </a:r>
          </a:p>
        </p:txBody>
      </p:sp>
      <p:sp>
        <p:nvSpPr>
          <p:cNvPr name="TextBox 9" id="9"/>
          <p:cNvSpPr txBox="true"/>
          <p:nvPr/>
        </p:nvSpPr>
        <p:spPr>
          <a:xfrm rot="0">
            <a:off x="17121426" y="9735027"/>
            <a:ext cx="152400" cy="190500"/>
          </a:xfrm>
          <a:prstGeom prst="rect">
            <a:avLst/>
          </a:prstGeom>
        </p:spPr>
        <p:txBody>
          <a:bodyPr anchor="t" rtlCol="false" tIns="0" lIns="0" bIns="0" rIns="0" wrap="none">
            <a:spAutoFit/>
          </a:bodyPr>
          <a:lstStyle/>
          <a:p>
            <a:pPr algn="ctr">
              <a:lnSpc>
                <a:spcPts val="3079"/>
              </a:lnSpc>
              <a:spcBef>
                <a:spcPct val="0"/>
              </a:spcBef>
            </a:pPr>
            <a:r>
              <a:rPr lang="en-US" sz="2199">
                <a:solidFill>
                  <a:srgbClr val="00316C"/>
                </a:solidFill>
                <a:latin typeface="Canva Sans"/>
                <a:ea typeface="Canva Sans"/>
                <a:cs typeface="Canva Sans"/>
                <a:sym typeface="Canva Sans"/>
              </a:rPr>
              <a:t>15</a:t>
            </a:r>
          </a:p>
        </p:txBody>
      </p:sp>
      <p:sp>
        <p:nvSpPr>
          <p:cNvPr name="TextBox 10" id="10"/>
          <p:cNvSpPr txBox="true"/>
          <p:nvPr/>
        </p:nvSpPr>
        <p:spPr>
          <a:xfrm rot="0">
            <a:off x="544275" y="1664608"/>
            <a:ext cx="16971161" cy="1727711"/>
          </a:xfrm>
          <a:prstGeom prst="rect">
            <a:avLst/>
          </a:prstGeom>
        </p:spPr>
        <p:txBody>
          <a:bodyPr anchor="t" rtlCol="false" tIns="0" lIns="0" bIns="0" rIns="0">
            <a:spAutoFit/>
          </a:bodyPr>
          <a:lstStyle/>
          <a:p>
            <a:pPr algn="l">
              <a:lnSpc>
                <a:spcPts val="6533"/>
              </a:lnSpc>
            </a:pPr>
            <a:r>
              <a:rPr lang="en-US" sz="2699" b="true">
                <a:solidFill>
                  <a:srgbClr val="00316C"/>
                </a:solidFill>
                <a:latin typeface="Arimo Bold"/>
                <a:ea typeface="Arimo Bold"/>
                <a:cs typeface="Arimo Bold"/>
                <a:sym typeface="Arimo Bold"/>
              </a:rPr>
              <a:t>Kết quả dự đoán và diễn giải.</a:t>
            </a:r>
          </a:p>
          <a:p>
            <a:pPr algn="l">
              <a:lnSpc>
                <a:spcPts val="8227"/>
              </a:lnSpc>
            </a:pPr>
          </a:p>
        </p:txBody>
      </p:sp>
      <p:sp>
        <p:nvSpPr>
          <p:cNvPr name="Freeform 11" id="11"/>
          <p:cNvSpPr/>
          <p:nvPr/>
        </p:nvSpPr>
        <p:spPr>
          <a:xfrm flipH="false" flipV="false" rot="0">
            <a:off x="2371148" y="2463250"/>
            <a:ext cx="13545704" cy="6925241"/>
          </a:xfrm>
          <a:custGeom>
            <a:avLst/>
            <a:gdLst/>
            <a:ahLst/>
            <a:cxnLst/>
            <a:rect r="r" b="b" t="t" l="l"/>
            <a:pathLst>
              <a:path h="6925241" w="13545704">
                <a:moveTo>
                  <a:pt x="0" y="0"/>
                </a:moveTo>
                <a:lnTo>
                  <a:pt x="13545704" y="0"/>
                </a:lnTo>
                <a:lnTo>
                  <a:pt x="13545704" y="6925241"/>
                </a:lnTo>
                <a:lnTo>
                  <a:pt x="0" y="6925241"/>
                </a:lnTo>
                <a:lnTo>
                  <a:pt x="0" y="0"/>
                </a:lnTo>
                <a:close/>
              </a:path>
            </a:pathLst>
          </a:custGeom>
          <a:blipFill>
            <a:blip r:embed="rId4"/>
            <a:stretch>
              <a:fillRect l="0" t="0" r="0" b="0"/>
            </a:stretch>
          </a:blipFill>
        </p:spPr>
      </p:sp>
      <p:sp>
        <p:nvSpPr>
          <p:cNvPr name="Freeform 12" id="12"/>
          <p:cNvSpPr/>
          <p:nvPr/>
        </p:nvSpPr>
        <p:spPr>
          <a:xfrm flipH="false" flipV="false" rot="0">
            <a:off x="334050" y="9271450"/>
            <a:ext cx="17125704" cy="669000"/>
          </a:xfrm>
          <a:custGeom>
            <a:avLst/>
            <a:gdLst/>
            <a:ahLst/>
            <a:cxnLst/>
            <a:rect r="r" b="b" t="t" l="l"/>
            <a:pathLst>
              <a:path h="669000" w="17125704">
                <a:moveTo>
                  <a:pt x="0" y="0"/>
                </a:moveTo>
                <a:lnTo>
                  <a:pt x="17125704" y="0"/>
                </a:lnTo>
                <a:lnTo>
                  <a:pt x="17125704" y="669000"/>
                </a:lnTo>
                <a:lnTo>
                  <a:pt x="0" y="669000"/>
                </a:lnTo>
                <a:lnTo>
                  <a:pt x="0" y="0"/>
                </a:lnTo>
                <a:close/>
              </a:path>
            </a:pathLst>
          </a:custGeom>
          <a:blipFill>
            <a:blip r:embed="rId5"/>
            <a:stretch>
              <a:fillRect l="-2" t="0" r="-2"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34050" y="9271450"/>
            <a:ext cx="17125704" cy="669000"/>
            <a:chOff x="0" y="0"/>
            <a:chExt cx="22834272" cy="892000"/>
          </a:xfrm>
        </p:grpSpPr>
        <p:sp>
          <p:nvSpPr>
            <p:cNvPr name="Freeform 3" id="3"/>
            <p:cNvSpPr/>
            <p:nvPr/>
          </p:nvSpPr>
          <p:spPr>
            <a:xfrm flipH="false" flipV="false" rot="0">
              <a:off x="0" y="0"/>
              <a:ext cx="22834219" cy="892048"/>
            </a:xfrm>
            <a:custGeom>
              <a:avLst/>
              <a:gdLst/>
              <a:ahLst/>
              <a:cxnLst/>
              <a:rect r="r" b="b" t="t" l="l"/>
              <a:pathLst>
                <a:path h="892048" w="22834219">
                  <a:moveTo>
                    <a:pt x="0" y="0"/>
                  </a:moveTo>
                  <a:lnTo>
                    <a:pt x="22834219" y="0"/>
                  </a:lnTo>
                  <a:lnTo>
                    <a:pt x="22834219" y="892048"/>
                  </a:lnTo>
                  <a:lnTo>
                    <a:pt x="0" y="892048"/>
                  </a:lnTo>
                  <a:lnTo>
                    <a:pt x="0" y="0"/>
                  </a:lnTo>
                  <a:close/>
                </a:path>
              </a:pathLst>
            </a:custGeom>
            <a:blipFill>
              <a:blip r:embed="rId2"/>
              <a:stretch>
                <a:fillRect l="-2" t="0" r="-2" b="5"/>
              </a:stretch>
            </a:blipFill>
          </p:spPr>
        </p:sp>
      </p:grpSp>
      <p:sp>
        <p:nvSpPr>
          <p:cNvPr name="TextBox 4" id="4"/>
          <p:cNvSpPr txBox="true"/>
          <p:nvPr/>
        </p:nvSpPr>
        <p:spPr>
          <a:xfrm rot="0">
            <a:off x="1685925" y="660264"/>
            <a:ext cx="10068750" cy="742950"/>
          </a:xfrm>
          <a:prstGeom prst="rect">
            <a:avLst/>
          </a:prstGeom>
        </p:spPr>
        <p:txBody>
          <a:bodyPr anchor="t" rtlCol="false" tIns="0" lIns="0" bIns="0" rIns="0">
            <a:spAutoFit/>
          </a:bodyPr>
          <a:lstStyle/>
          <a:p>
            <a:pPr algn="l">
              <a:lnSpc>
                <a:spcPts val="5760"/>
              </a:lnSpc>
            </a:pPr>
            <a:r>
              <a:rPr lang="en-US" sz="4800" b="true">
                <a:solidFill>
                  <a:srgbClr val="00316C"/>
                </a:solidFill>
                <a:latin typeface="Arimo Bold"/>
                <a:ea typeface="Arimo Bold"/>
                <a:cs typeface="Arimo Bold"/>
                <a:sym typeface="Arimo Bold"/>
              </a:rPr>
              <a:t>Kết luận.</a:t>
            </a:r>
          </a:p>
        </p:txBody>
      </p:sp>
      <p:sp>
        <p:nvSpPr>
          <p:cNvPr name="Freeform 5" id="5"/>
          <p:cNvSpPr/>
          <p:nvPr/>
        </p:nvSpPr>
        <p:spPr>
          <a:xfrm flipH="false" flipV="false" rot="0">
            <a:off x="9766142" y="0"/>
            <a:ext cx="8295846" cy="7918998"/>
          </a:xfrm>
          <a:custGeom>
            <a:avLst/>
            <a:gdLst/>
            <a:ahLst/>
            <a:cxnLst/>
            <a:rect r="r" b="b" t="t" l="l"/>
            <a:pathLst>
              <a:path h="7918998" w="8295846">
                <a:moveTo>
                  <a:pt x="0" y="0"/>
                </a:moveTo>
                <a:lnTo>
                  <a:pt x="8295846" y="0"/>
                </a:lnTo>
                <a:lnTo>
                  <a:pt x="8295846" y="7918998"/>
                </a:lnTo>
                <a:lnTo>
                  <a:pt x="0" y="7918998"/>
                </a:lnTo>
                <a:lnTo>
                  <a:pt x="0" y="0"/>
                </a:lnTo>
                <a:close/>
              </a:path>
            </a:pathLst>
          </a:custGeom>
          <a:blipFill>
            <a:blip r:embed="rId3"/>
            <a:stretch>
              <a:fillRect l="0" t="0" r="0" b="0"/>
            </a:stretch>
          </a:blipFill>
        </p:spPr>
      </p:sp>
      <p:sp>
        <p:nvSpPr>
          <p:cNvPr name="AutoShape 6" id="6"/>
          <p:cNvSpPr/>
          <p:nvPr/>
        </p:nvSpPr>
        <p:spPr>
          <a:xfrm>
            <a:off x="1685925" y="1440180"/>
            <a:ext cx="4029075" cy="0"/>
          </a:xfrm>
          <a:prstGeom prst="line">
            <a:avLst/>
          </a:prstGeom>
          <a:ln cap="flat" w="38100">
            <a:solidFill>
              <a:srgbClr val="000000"/>
            </a:solidFill>
            <a:prstDash val="solid"/>
            <a:headEnd type="none" len="sm" w="sm"/>
            <a:tailEnd type="none" len="sm" w="sm"/>
          </a:ln>
        </p:spPr>
      </p:sp>
      <p:sp>
        <p:nvSpPr>
          <p:cNvPr name="TextBox 7" id="7"/>
          <p:cNvSpPr txBox="true"/>
          <p:nvPr/>
        </p:nvSpPr>
        <p:spPr>
          <a:xfrm rot="0">
            <a:off x="17121426" y="9735027"/>
            <a:ext cx="153472" cy="339725"/>
          </a:xfrm>
          <a:prstGeom prst="rect">
            <a:avLst/>
          </a:prstGeom>
        </p:spPr>
        <p:txBody>
          <a:bodyPr anchor="t" rtlCol="false" tIns="0" lIns="0" bIns="0" rIns="0" wrap="none">
            <a:spAutoFit/>
          </a:bodyPr>
          <a:lstStyle/>
          <a:p>
            <a:pPr algn="ctr">
              <a:lnSpc>
                <a:spcPts val="3079"/>
              </a:lnSpc>
              <a:spcBef>
                <a:spcPct val="0"/>
              </a:spcBef>
            </a:pPr>
            <a:r>
              <a:rPr lang="en-US" sz="2199">
                <a:solidFill>
                  <a:srgbClr val="00316C"/>
                </a:solidFill>
                <a:latin typeface="Canva Sans"/>
                <a:ea typeface="Canva Sans"/>
                <a:cs typeface="Canva Sans"/>
                <a:sym typeface="Canva Sans"/>
              </a:rPr>
              <a:t>16</a:t>
            </a:r>
          </a:p>
        </p:txBody>
      </p:sp>
      <p:sp>
        <p:nvSpPr>
          <p:cNvPr name="TextBox 8" id="8"/>
          <p:cNvSpPr txBox="true"/>
          <p:nvPr/>
        </p:nvSpPr>
        <p:spPr>
          <a:xfrm rot="0">
            <a:off x="544275" y="1784104"/>
            <a:ext cx="14798916" cy="6943724"/>
          </a:xfrm>
          <a:prstGeom prst="rect">
            <a:avLst/>
          </a:prstGeom>
        </p:spPr>
        <p:txBody>
          <a:bodyPr anchor="t" rtlCol="false" tIns="0" lIns="0" bIns="0" rIns="0">
            <a:spAutoFit/>
          </a:bodyPr>
          <a:lstStyle/>
          <a:p>
            <a:pPr algn="l">
              <a:lnSpc>
                <a:spcPts val="4590"/>
              </a:lnSpc>
            </a:pPr>
            <a:r>
              <a:rPr lang="en-US" sz="2700" b="true">
                <a:solidFill>
                  <a:srgbClr val="00316C"/>
                </a:solidFill>
                <a:latin typeface="Arimo Bold"/>
                <a:ea typeface="Arimo Bold"/>
                <a:cs typeface="Arimo Bold"/>
                <a:sym typeface="Arimo Bold"/>
              </a:rPr>
              <a:t>Tổng kết.</a:t>
            </a:r>
          </a:p>
          <a:p>
            <a:pPr algn="l" marL="582935" indent="-291467" lvl="1">
              <a:lnSpc>
                <a:spcPts val="4590"/>
              </a:lnSpc>
              <a:buFont typeface="Arial"/>
              <a:buChar char="•"/>
            </a:pPr>
            <a:r>
              <a:rPr lang="en-US" sz="2700">
                <a:solidFill>
                  <a:srgbClr val="00316C"/>
                </a:solidFill>
                <a:latin typeface="Arimo"/>
                <a:ea typeface="Arimo"/>
                <a:cs typeface="Arimo"/>
                <a:sym typeface="Arimo"/>
              </a:rPr>
              <a:t>Mô hình của nhóm đã cho thấy khả năng xác định chính xác các loại bệnh phổi. Kết hợp với ReciproCAM, mô hình có khả năng diễn giải, từ đó giải quyết được vấn đề nhóm đặt ra từ ban đầu.</a:t>
            </a:r>
          </a:p>
          <a:p>
            <a:pPr algn="l">
              <a:lnSpc>
                <a:spcPts val="4590"/>
              </a:lnSpc>
            </a:pPr>
            <a:r>
              <a:rPr lang="en-US" sz="2700" b="true">
                <a:solidFill>
                  <a:srgbClr val="00316C"/>
                </a:solidFill>
                <a:latin typeface="Arimo Bold"/>
                <a:ea typeface="Arimo Bold"/>
                <a:cs typeface="Arimo Bold"/>
                <a:sym typeface="Arimo Bold"/>
              </a:rPr>
              <a:t>Những khó khăn còn tồn tại.</a:t>
            </a:r>
          </a:p>
          <a:p>
            <a:pPr algn="l" marL="582935" indent="-291467" lvl="1">
              <a:lnSpc>
                <a:spcPts val="4590"/>
              </a:lnSpc>
              <a:buFont typeface="Arial"/>
              <a:buChar char="•"/>
            </a:pPr>
            <a:r>
              <a:rPr lang="en-US" sz="2700">
                <a:solidFill>
                  <a:srgbClr val="00316C"/>
                </a:solidFill>
                <a:latin typeface="Arimo"/>
                <a:ea typeface="Arimo"/>
                <a:cs typeface="Arimo"/>
                <a:sym typeface="Arimo"/>
              </a:rPr>
              <a:t>Tinh chỉnh và huấn luyện thêm để đạt hiệu suất cao hơn.</a:t>
            </a:r>
          </a:p>
          <a:p>
            <a:pPr algn="l" marL="582935" indent="-291467" lvl="1">
              <a:lnSpc>
                <a:spcPts val="4590"/>
              </a:lnSpc>
              <a:buFont typeface="Arial"/>
              <a:buChar char="•"/>
            </a:pPr>
            <a:r>
              <a:rPr lang="en-US" sz="2700">
                <a:solidFill>
                  <a:srgbClr val="00316C"/>
                </a:solidFill>
                <a:latin typeface="Arimo"/>
                <a:ea typeface="Arimo"/>
                <a:cs typeface="Arimo"/>
                <a:sym typeface="Arimo"/>
              </a:rPr>
              <a:t>Tính chính xác của mô hình chưa ổn định vì trong nhiều trường hợp, kết quả diễn giải không mang ý nghĩa lâm sàng.</a:t>
            </a:r>
          </a:p>
          <a:p>
            <a:pPr algn="l" marL="582935" indent="-291467" lvl="1">
              <a:lnSpc>
                <a:spcPts val="4590"/>
              </a:lnSpc>
              <a:buFont typeface="Arial"/>
              <a:buChar char="•"/>
            </a:pPr>
            <a:r>
              <a:rPr lang="en-US" sz="2700">
                <a:solidFill>
                  <a:srgbClr val="00316C"/>
                </a:solidFill>
                <a:latin typeface="Arimo"/>
                <a:ea typeface="Arimo"/>
                <a:cs typeface="Arimo"/>
                <a:sym typeface="Arimo"/>
              </a:rPr>
              <a:t>Giới hạn về thu thập dữ liệu.</a:t>
            </a:r>
          </a:p>
          <a:p>
            <a:pPr algn="l">
              <a:lnSpc>
                <a:spcPts val="4590"/>
              </a:lnSpc>
            </a:pPr>
            <a:r>
              <a:rPr lang="en-US" sz="2700" b="true">
                <a:solidFill>
                  <a:srgbClr val="00316C"/>
                </a:solidFill>
                <a:latin typeface="Arimo Bold"/>
                <a:ea typeface="Arimo Bold"/>
                <a:cs typeface="Arimo Bold"/>
                <a:sym typeface="Arimo Bold"/>
              </a:rPr>
              <a:t>Định hướng tương lai.</a:t>
            </a:r>
          </a:p>
          <a:p>
            <a:pPr algn="l" marL="582935" indent="-291467" lvl="1">
              <a:lnSpc>
                <a:spcPts val="4590"/>
              </a:lnSpc>
              <a:buFont typeface="Arial"/>
              <a:buChar char="•"/>
            </a:pPr>
            <a:r>
              <a:rPr lang="en-US" sz="2700">
                <a:solidFill>
                  <a:srgbClr val="00316C"/>
                </a:solidFill>
                <a:latin typeface="Arimo"/>
                <a:ea typeface="Arimo"/>
                <a:cs typeface="Arimo"/>
                <a:sym typeface="Arimo"/>
              </a:rPr>
              <a:t>Kết hợp với cả các mô hình ngôn ngữ lớn để tạo ra bản báo cáo y tế hoàn chỉnh.</a:t>
            </a:r>
          </a:p>
          <a:p>
            <a:pPr algn="l" marL="582935" indent="-291467" lvl="1">
              <a:lnSpc>
                <a:spcPts val="4590"/>
              </a:lnSpc>
              <a:buFont typeface="Arial"/>
              <a:buChar char="•"/>
            </a:pPr>
            <a:r>
              <a:rPr lang="en-US" sz="2700">
                <a:solidFill>
                  <a:srgbClr val="00316C"/>
                </a:solidFill>
                <a:latin typeface="Arimo"/>
                <a:ea typeface="Arimo"/>
                <a:cs typeface="Arimo"/>
                <a:sym typeface="Arimo"/>
              </a:rPr>
              <a:t>Mở rộng thêm loại ảnh y sinh như CT, MRI,...</a:t>
            </a:r>
          </a:p>
        </p:txBody>
      </p:sp>
      <p:grpSp>
        <p:nvGrpSpPr>
          <p:cNvPr name="Group 9" id="9"/>
          <p:cNvGrpSpPr/>
          <p:nvPr/>
        </p:nvGrpSpPr>
        <p:grpSpPr>
          <a:xfrm rot="0">
            <a:off x="544275" y="641975"/>
            <a:ext cx="1060050" cy="1074086"/>
            <a:chOff x="0" y="0"/>
            <a:chExt cx="1413400" cy="1432115"/>
          </a:xfrm>
        </p:grpSpPr>
        <p:sp>
          <p:nvSpPr>
            <p:cNvPr name="Freeform 10" id="10"/>
            <p:cNvSpPr/>
            <p:nvPr/>
          </p:nvSpPr>
          <p:spPr>
            <a:xfrm flipH="false" flipV="false" rot="0">
              <a:off x="12700" y="16683"/>
              <a:ext cx="1387983" cy="1398707"/>
            </a:xfrm>
            <a:custGeom>
              <a:avLst/>
              <a:gdLst/>
              <a:ahLst/>
              <a:cxnLst/>
              <a:rect r="r" b="b" t="t" l="l"/>
              <a:pathLst>
                <a:path h="1398707" w="1387983">
                  <a:moveTo>
                    <a:pt x="0" y="0"/>
                  </a:moveTo>
                  <a:lnTo>
                    <a:pt x="1387983" y="0"/>
                  </a:lnTo>
                  <a:lnTo>
                    <a:pt x="1387983" y="1398707"/>
                  </a:lnTo>
                  <a:lnTo>
                    <a:pt x="0" y="1398707"/>
                  </a:lnTo>
                  <a:close/>
                </a:path>
              </a:pathLst>
            </a:custGeom>
            <a:solidFill>
              <a:srgbClr val="85B106"/>
            </a:solidFill>
          </p:spPr>
        </p:sp>
        <p:sp>
          <p:nvSpPr>
            <p:cNvPr name="Freeform 11" id="11"/>
            <p:cNvSpPr/>
            <p:nvPr/>
          </p:nvSpPr>
          <p:spPr>
            <a:xfrm flipH="false" flipV="false" rot="0">
              <a:off x="0" y="0"/>
              <a:ext cx="1413383" cy="1432073"/>
            </a:xfrm>
            <a:custGeom>
              <a:avLst/>
              <a:gdLst/>
              <a:ahLst/>
              <a:cxnLst/>
              <a:rect r="r" b="b" t="t" l="l"/>
              <a:pathLst>
                <a:path h="1432073" w="1413383">
                  <a:moveTo>
                    <a:pt x="12700" y="0"/>
                  </a:moveTo>
                  <a:lnTo>
                    <a:pt x="1400683" y="0"/>
                  </a:lnTo>
                  <a:cubicBezTo>
                    <a:pt x="1407668" y="0"/>
                    <a:pt x="1413383" y="7507"/>
                    <a:pt x="1413383" y="16683"/>
                  </a:cubicBezTo>
                  <a:lnTo>
                    <a:pt x="1413383" y="1415390"/>
                  </a:lnTo>
                  <a:cubicBezTo>
                    <a:pt x="1413383" y="1424566"/>
                    <a:pt x="1407668" y="1432073"/>
                    <a:pt x="1400683" y="1432073"/>
                  </a:cubicBezTo>
                  <a:lnTo>
                    <a:pt x="12700" y="1432073"/>
                  </a:lnTo>
                  <a:cubicBezTo>
                    <a:pt x="5715" y="1432073"/>
                    <a:pt x="0" y="1424566"/>
                    <a:pt x="0" y="1415390"/>
                  </a:cubicBezTo>
                  <a:lnTo>
                    <a:pt x="0" y="16683"/>
                  </a:lnTo>
                  <a:cubicBezTo>
                    <a:pt x="0" y="7507"/>
                    <a:pt x="5715" y="0"/>
                    <a:pt x="12700" y="0"/>
                  </a:cubicBezTo>
                  <a:moveTo>
                    <a:pt x="12700" y="33366"/>
                  </a:moveTo>
                  <a:lnTo>
                    <a:pt x="12700" y="16683"/>
                  </a:lnTo>
                  <a:lnTo>
                    <a:pt x="25400" y="16683"/>
                  </a:lnTo>
                  <a:lnTo>
                    <a:pt x="25400" y="1415390"/>
                  </a:lnTo>
                  <a:lnTo>
                    <a:pt x="12700" y="1415390"/>
                  </a:lnTo>
                  <a:lnTo>
                    <a:pt x="12700" y="1398707"/>
                  </a:lnTo>
                  <a:lnTo>
                    <a:pt x="1400683" y="1398707"/>
                  </a:lnTo>
                  <a:lnTo>
                    <a:pt x="1400683" y="1415390"/>
                  </a:lnTo>
                  <a:lnTo>
                    <a:pt x="1387983" y="1415390"/>
                  </a:lnTo>
                  <a:lnTo>
                    <a:pt x="1387983" y="16683"/>
                  </a:lnTo>
                  <a:lnTo>
                    <a:pt x="1400683" y="16683"/>
                  </a:lnTo>
                  <a:lnTo>
                    <a:pt x="1400683" y="33366"/>
                  </a:lnTo>
                  <a:lnTo>
                    <a:pt x="12700" y="33366"/>
                  </a:lnTo>
                  <a:close/>
                </a:path>
              </a:pathLst>
            </a:custGeom>
            <a:solidFill>
              <a:srgbClr val="85B106"/>
            </a:solidFill>
          </p:spPr>
        </p:sp>
        <p:sp>
          <p:nvSpPr>
            <p:cNvPr name="TextBox 12" id="12"/>
            <p:cNvSpPr txBox="true"/>
            <p:nvPr/>
          </p:nvSpPr>
          <p:spPr>
            <a:xfrm>
              <a:off x="0" y="-19050"/>
              <a:ext cx="1413400" cy="1451165"/>
            </a:xfrm>
            <a:prstGeom prst="rect">
              <a:avLst/>
            </a:prstGeom>
          </p:spPr>
          <p:txBody>
            <a:bodyPr anchor="ctr" rtlCol="false" tIns="50800" lIns="50800" bIns="50800" rIns="50800"/>
            <a:lstStyle/>
            <a:p>
              <a:pPr algn="ctr">
                <a:lnSpc>
                  <a:spcPts val="5880"/>
                </a:lnSpc>
              </a:pPr>
              <a:r>
                <a:rPr lang="en-US" sz="4900">
                  <a:solidFill>
                    <a:srgbClr val="FFFFFF"/>
                  </a:solidFill>
                  <a:latin typeface="Arimo"/>
                  <a:ea typeface="Arimo"/>
                  <a:cs typeface="Arimo"/>
                  <a:sym typeface="Arimo"/>
                </a:rPr>
                <a:t>5</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772550" y="0"/>
            <a:ext cx="8295846" cy="7918998"/>
          </a:xfrm>
          <a:custGeom>
            <a:avLst/>
            <a:gdLst/>
            <a:ahLst/>
            <a:cxnLst/>
            <a:rect r="r" b="b" t="t" l="l"/>
            <a:pathLst>
              <a:path h="7918998" w="8295846">
                <a:moveTo>
                  <a:pt x="0" y="0"/>
                </a:moveTo>
                <a:lnTo>
                  <a:pt x="8295846" y="0"/>
                </a:lnTo>
                <a:lnTo>
                  <a:pt x="8295846" y="7918998"/>
                </a:lnTo>
                <a:lnTo>
                  <a:pt x="0" y="7918998"/>
                </a:lnTo>
                <a:lnTo>
                  <a:pt x="0" y="0"/>
                </a:lnTo>
                <a:close/>
              </a:path>
            </a:pathLst>
          </a:custGeom>
          <a:blipFill>
            <a:blip r:embed="rId3"/>
            <a:stretch>
              <a:fillRect l="0" t="0" r="0" b="0"/>
            </a:stretch>
          </a:blipFill>
        </p:spPr>
      </p:sp>
      <p:grpSp>
        <p:nvGrpSpPr>
          <p:cNvPr name="Group 3" id="3"/>
          <p:cNvGrpSpPr/>
          <p:nvPr/>
        </p:nvGrpSpPr>
        <p:grpSpPr>
          <a:xfrm rot="0">
            <a:off x="1176875" y="651175"/>
            <a:ext cx="3732450" cy="1321050"/>
            <a:chOff x="0" y="0"/>
            <a:chExt cx="4976600" cy="1761400"/>
          </a:xfrm>
        </p:grpSpPr>
        <p:sp>
          <p:nvSpPr>
            <p:cNvPr name="Freeform 4" id="4"/>
            <p:cNvSpPr/>
            <p:nvPr/>
          </p:nvSpPr>
          <p:spPr>
            <a:xfrm flipH="false" flipV="false" rot="0">
              <a:off x="12700" y="12700"/>
              <a:ext cx="4951222" cy="1735963"/>
            </a:xfrm>
            <a:custGeom>
              <a:avLst/>
              <a:gdLst/>
              <a:ahLst/>
              <a:cxnLst/>
              <a:rect r="r" b="b" t="t" l="l"/>
              <a:pathLst>
                <a:path h="1735963" w="4951222">
                  <a:moveTo>
                    <a:pt x="0" y="0"/>
                  </a:moveTo>
                  <a:lnTo>
                    <a:pt x="4951222" y="0"/>
                  </a:lnTo>
                  <a:lnTo>
                    <a:pt x="4951222" y="1735963"/>
                  </a:lnTo>
                  <a:lnTo>
                    <a:pt x="0" y="1735963"/>
                  </a:lnTo>
                  <a:close/>
                </a:path>
              </a:pathLst>
            </a:custGeom>
            <a:solidFill>
              <a:srgbClr val="85B106"/>
            </a:solidFill>
          </p:spPr>
        </p:sp>
        <p:sp>
          <p:nvSpPr>
            <p:cNvPr name="Freeform 5" id="5"/>
            <p:cNvSpPr/>
            <p:nvPr/>
          </p:nvSpPr>
          <p:spPr>
            <a:xfrm flipH="false" flipV="false" rot="0">
              <a:off x="0" y="0"/>
              <a:ext cx="4976622" cy="1761363"/>
            </a:xfrm>
            <a:custGeom>
              <a:avLst/>
              <a:gdLst/>
              <a:ahLst/>
              <a:cxnLst/>
              <a:rect r="r" b="b" t="t" l="l"/>
              <a:pathLst>
                <a:path h="1761363" w="4976622">
                  <a:moveTo>
                    <a:pt x="12700" y="0"/>
                  </a:moveTo>
                  <a:lnTo>
                    <a:pt x="4963922" y="0"/>
                  </a:lnTo>
                  <a:cubicBezTo>
                    <a:pt x="4970907" y="0"/>
                    <a:pt x="4976622" y="5715"/>
                    <a:pt x="4976622" y="12700"/>
                  </a:cubicBezTo>
                  <a:lnTo>
                    <a:pt x="4976622" y="1748663"/>
                  </a:lnTo>
                  <a:cubicBezTo>
                    <a:pt x="4976622" y="1755648"/>
                    <a:pt x="4970907" y="1761363"/>
                    <a:pt x="4963922" y="1761363"/>
                  </a:cubicBezTo>
                  <a:lnTo>
                    <a:pt x="12700" y="1761363"/>
                  </a:lnTo>
                  <a:cubicBezTo>
                    <a:pt x="5715" y="1761363"/>
                    <a:pt x="0" y="1755648"/>
                    <a:pt x="0" y="1748663"/>
                  </a:cubicBezTo>
                  <a:lnTo>
                    <a:pt x="0" y="12700"/>
                  </a:lnTo>
                  <a:cubicBezTo>
                    <a:pt x="0" y="5715"/>
                    <a:pt x="5715" y="0"/>
                    <a:pt x="12700" y="0"/>
                  </a:cubicBezTo>
                  <a:moveTo>
                    <a:pt x="12700" y="25400"/>
                  </a:moveTo>
                  <a:lnTo>
                    <a:pt x="12700" y="12700"/>
                  </a:lnTo>
                  <a:lnTo>
                    <a:pt x="25400" y="12700"/>
                  </a:lnTo>
                  <a:lnTo>
                    <a:pt x="25400" y="1748663"/>
                  </a:lnTo>
                  <a:lnTo>
                    <a:pt x="12700" y="1748663"/>
                  </a:lnTo>
                  <a:lnTo>
                    <a:pt x="12700" y="1735963"/>
                  </a:lnTo>
                  <a:lnTo>
                    <a:pt x="4963922" y="1735963"/>
                  </a:lnTo>
                  <a:lnTo>
                    <a:pt x="4963922" y="1748663"/>
                  </a:lnTo>
                  <a:lnTo>
                    <a:pt x="4951222" y="1748663"/>
                  </a:lnTo>
                  <a:lnTo>
                    <a:pt x="4951222" y="12700"/>
                  </a:lnTo>
                  <a:lnTo>
                    <a:pt x="4963922" y="12700"/>
                  </a:lnTo>
                  <a:lnTo>
                    <a:pt x="4963922" y="25400"/>
                  </a:lnTo>
                  <a:lnTo>
                    <a:pt x="12700" y="25400"/>
                  </a:lnTo>
                  <a:close/>
                </a:path>
              </a:pathLst>
            </a:custGeom>
            <a:solidFill>
              <a:srgbClr val="85B106"/>
            </a:solidFill>
          </p:spPr>
        </p:sp>
        <p:sp>
          <p:nvSpPr>
            <p:cNvPr name="TextBox 6" id="6"/>
            <p:cNvSpPr txBox="true"/>
            <p:nvPr/>
          </p:nvSpPr>
          <p:spPr>
            <a:xfrm>
              <a:off x="0" y="-19050"/>
              <a:ext cx="4976600" cy="1780450"/>
            </a:xfrm>
            <a:prstGeom prst="rect">
              <a:avLst/>
            </a:prstGeom>
          </p:spPr>
          <p:txBody>
            <a:bodyPr anchor="ctr" rtlCol="false" tIns="50800" lIns="50800" bIns="50800" rIns="50800"/>
            <a:lstStyle/>
            <a:p>
              <a:pPr algn="ctr">
                <a:lnSpc>
                  <a:spcPts val="5759"/>
                </a:lnSpc>
              </a:pPr>
              <a:r>
                <a:rPr lang="en-US" b="true" sz="4800">
                  <a:solidFill>
                    <a:srgbClr val="FFFFFF"/>
                  </a:solidFill>
                  <a:latin typeface="Arimo Bold"/>
                  <a:ea typeface="Arimo Bold"/>
                  <a:cs typeface="Arimo Bold"/>
                  <a:sym typeface="Arimo Bold"/>
                </a:rPr>
                <a:t>NỘI DUNG</a:t>
              </a:r>
            </a:p>
          </p:txBody>
        </p:sp>
      </p:grpSp>
      <p:sp>
        <p:nvSpPr>
          <p:cNvPr name="Freeform 7" id="7"/>
          <p:cNvSpPr/>
          <p:nvPr/>
        </p:nvSpPr>
        <p:spPr>
          <a:xfrm flipH="false" flipV="false" rot="0">
            <a:off x="334050" y="9406425"/>
            <a:ext cx="17125704" cy="669000"/>
          </a:xfrm>
          <a:custGeom>
            <a:avLst/>
            <a:gdLst/>
            <a:ahLst/>
            <a:cxnLst/>
            <a:rect r="r" b="b" t="t" l="l"/>
            <a:pathLst>
              <a:path h="669000" w="17125704">
                <a:moveTo>
                  <a:pt x="0" y="0"/>
                </a:moveTo>
                <a:lnTo>
                  <a:pt x="17125704" y="0"/>
                </a:lnTo>
                <a:lnTo>
                  <a:pt x="17125704" y="669000"/>
                </a:lnTo>
                <a:lnTo>
                  <a:pt x="0" y="669000"/>
                </a:lnTo>
                <a:lnTo>
                  <a:pt x="0" y="0"/>
                </a:lnTo>
                <a:close/>
              </a:path>
            </a:pathLst>
          </a:custGeom>
          <a:blipFill>
            <a:blip r:embed="rId4"/>
            <a:stretch>
              <a:fillRect l="-2" t="0" r="-2" b="0"/>
            </a:stretch>
          </a:blipFill>
        </p:spPr>
      </p:sp>
      <p:grpSp>
        <p:nvGrpSpPr>
          <p:cNvPr name="Group 8" id="8"/>
          <p:cNvGrpSpPr/>
          <p:nvPr/>
        </p:nvGrpSpPr>
        <p:grpSpPr>
          <a:xfrm rot="0">
            <a:off x="1176875" y="3303887"/>
            <a:ext cx="742050" cy="801450"/>
            <a:chOff x="0" y="0"/>
            <a:chExt cx="989400" cy="1068600"/>
          </a:xfrm>
        </p:grpSpPr>
        <p:sp>
          <p:nvSpPr>
            <p:cNvPr name="Freeform 9" id="9"/>
            <p:cNvSpPr/>
            <p:nvPr/>
          </p:nvSpPr>
          <p:spPr>
            <a:xfrm flipH="false" flipV="false" rot="0">
              <a:off x="12700" y="12700"/>
              <a:ext cx="964057" cy="1043178"/>
            </a:xfrm>
            <a:custGeom>
              <a:avLst/>
              <a:gdLst/>
              <a:ahLst/>
              <a:cxnLst/>
              <a:rect r="r" b="b" t="t" l="l"/>
              <a:pathLst>
                <a:path h="1043178" w="964057">
                  <a:moveTo>
                    <a:pt x="0" y="0"/>
                  </a:moveTo>
                  <a:lnTo>
                    <a:pt x="964057" y="0"/>
                  </a:lnTo>
                  <a:lnTo>
                    <a:pt x="964057" y="1043178"/>
                  </a:lnTo>
                  <a:lnTo>
                    <a:pt x="0" y="1043178"/>
                  </a:lnTo>
                  <a:close/>
                </a:path>
              </a:pathLst>
            </a:custGeom>
            <a:solidFill>
              <a:srgbClr val="00316C"/>
            </a:solidFill>
          </p:spPr>
        </p:sp>
        <p:sp>
          <p:nvSpPr>
            <p:cNvPr name="Freeform 10" id="10"/>
            <p:cNvSpPr/>
            <p:nvPr/>
          </p:nvSpPr>
          <p:spPr>
            <a:xfrm flipH="false" flipV="false" rot="0">
              <a:off x="0" y="0"/>
              <a:ext cx="989457" cy="1068578"/>
            </a:xfrm>
            <a:custGeom>
              <a:avLst/>
              <a:gdLst/>
              <a:ahLst/>
              <a:cxnLst/>
              <a:rect r="r" b="b" t="t" l="l"/>
              <a:pathLst>
                <a:path h="1068578" w="989457">
                  <a:moveTo>
                    <a:pt x="12700" y="0"/>
                  </a:moveTo>
                  <a:lnTo>
                    <a:pt x="976757" y="0"/>
                  </a:lnTo>
                  <a:cubicBezTo>
                    <a:pt x="983742" y="0"/>
                    <a:pt x="989457" y="5715"/>
                    <a:pt x="989457" y="12700"/>
                  </a:cubicBezTo>
                  <a:lnTo>
                    <a:pt x="989457" y="1055878"/>
                  </a:lnTo>
                  <a:cubicBezTo>
                    <a:pt x="989457" y="1062863"/>
                    <a:pt x="983742" y="1068578"/>
                    <a:pt x="976757" y="1068578"/>
                  </a:cubicBezTo>
                  <a:lnTo>
                    <a:pt x="12700" y="1068578"/>
                  </a:lnTo>
                  <a:cubicBezTo>
                    <a:pt x="5715" y="1068578"/>
                    <a:pt x="0" y="1062863"/>
                    <a:pt x="0" y="1055878"/>
                  </a:cubicBezTo>
                  <a:lnTo>
                    <a:pt x="0" y="12700"/>
                  </a:lnTo>
                  <a:cubicBezTo>
                    <a:pt x="0" y="5715"/>
                    <a:pt x="5715" y="0"/>
                    <a:pt x="12700" y="0"/>
                  </a:cubicBezTo>
                  <a:moveTo>
                    <a:pt x="12700" y="25400"/>
                  </a:moveTo>
                  <a:lnTo>
                    <a:pt x="12700" y="12700"/>
                  </a:lnTo>
                  <a:lnTo>
                    <a:pt x="25400" y="12700"/>
                  </a:lnTo>
                  <a:lnTo>
                    <a:pt x="25400" y="1055878"/>
                  </a:lnTo>
                  <a:lnTo>
                    <a:pt x="12700" y="1055878"/>
                  </a:lnTo>
                  <a:lnTo>
                    <a:pt x="12700" y="1043178"/>
                  </a:lnTo>
                  <a:lnTo>
                    <a:pt x="976757" y="1043178"/>
                  </a:lnTo>
                  <a:lnTo>
                    <a:pt x="976757" y="1055878"/>
                  </a:lnTo>
                  <a:lnTo>
                    <a:pt x="964057" y="1055878"/>
                  </a:lnTo>
                  <a:lnTo>
                    <a:pt x="964057" y="12700"/>
                  </a:lnTo>
                  <a:lnTo>
                    <a:pt x="976757" y="12700"/>
                  </a:lnTo>
                  <a:lnTo>
                    <a:pt x="976757" y="25400"/>
                  </a:lnTo>
                  <a:lnTo>
                    <a:pt x="12700" y="25400"/>
                  </a:lnTo>
                  <a:close/>
                </a:path>
              </a:pathLst>
            </a:custGeom>
            <a:solidFill>
              <a:srgbClr val="00316C"/>
            </a:solidFill>
          </p:spPr>
        </p:sp>
        <p:sp>
          <p:nvSpPr>
            <p:cNvPr name="TextBox 11" id="11"/>
            <p:cNvSpPr txBox="true"/>
            <p:nvPr/>
          </p:nvSpPr>
          <p:spPr>
            <a:xfrm>
              <a:off x="0" y="-28575"/>
              <a:ext cx="989400" cy="1097175"/>
            </a:xfrm>
            <a:prstGeom prst="rect">
              <a:avLst/>
            </a:prstGeom>
          </p:spPr>
          <p:txBody>
            <a:bodyPr anchor="ctr" rtlCol="false" tIns="50800" lIns="50800" bIns="50800" rIns="50800"/>
            <a:lstStyle/>
            <a:p>
              <a:pPr algn="ctr">
                <a:lnSpc>
                  <a:spcPts val="3840"/>
                </a:lnSpc>
              </a:pPr>
              <a:r>
                <a:rPr lang="en-US" sz="3200">
                  <a:solidFill>
                    <a:srgbClr val="FFFFFF"/>
                  </a:solidFill>
                  <a:latin typeface="Arimo"/>
                  <a:ea typeface="Arimo"/>
                  <a:cs typeface="Arimo"/>
                  <a:sym typeface="Arimo"/>
                </a:rPr>
                <a:t>1</a:t>
              </a:r>
            </a:p>
          </p:txBody>
        </p:sp>
      </p:grpSp>
      <p:grpSp>
        <p:nvGrpSpPr>
          <p:cNvPr name="Group 12" id="12"/>
          <p:cNvGrpSpPr/>
          <p:nvPr/>
        </p:nvGrpSpPr>
        <p:grpSpPr>
          <a:xfrm rot="0">
            <a:off x="1176875" y="4295837"/>
            <a:ext cx="742050" cy="801450"/>
            <a:chOff x="0" y="0"/>
            <a:chExt cx="989400" cy="1068600"/>
          </a:xfrm>
        </p:grpSpPr>
        <p:sp>
          <p:nvSpPr>
            <p:cNvPr name="Freeform 13" id="13"/>
            <p:cNvSpPr/>
            <p:nvPr/>
          </p:nvSpPr>
          <p:spPr>
            <a:xfrm flipH="false" flipV="false" rot="0">
              <a:off x="12700" y="12700"/>
              <a:ext cx="964057" cy="1043178"/>
            </a:xfrm>
            <a:custGeom>
              <a:avLst/>
              <a:gdLst/>
              <a:ahLst/>
              <a:cxnLst/>
              <a:rect r="r" b="b" t="t" l="l"/>
              <a:pathLst>
                <a:path h="1043178" w="964057">
                  <a:moveTo>
                    <a:pt x="0" y="0"/>
                  </a:moveTo>
                  <a:lnTo>
                    <a:pt x="964057" y="0"/>
                  </a:lnTo>
                  <a:lnTo>
                    <a:pt x="964057" y="1043178"/>
                  </a:lnTo>
                  <a:lnTo>
                    <a:pt x="0" y="1043178"/>
                  </a:lnTo>
                  <a:close/>
                </a:path>
              </a:pathLst>
            </a:custGeom>
            <a:solidFill>
              <a:srgbClr val="85B106"/>
            </a:solidFill>
          </p:spPr>
        </p:sp>
        <p:sp>
          <p:nvSpPr>
            <p:cNvPr name="Freeform 14" id="14"/>
            <p:cNvSpPr/>
            <p:nvPr/>
          </p:nvSpPr>
          <p:spPr>
            <a:xfrm flipH="false" flipV="false" rot="0">
              <a:off x="0" y="0"/>
              <a:ext cx="989457" cy="1068578"/>
            </a:xfrm>
            <a:custGeom>
              <a:avLst/>
              <a:gdLst/>
              <a:ahLst/>
              <a:cxnLst/>
              <a:rect r="r" b="b" t="t" l="l"/>
              <a:pathLst>
                <a:path h="1068578" w="989457">
                  <a:moveTo>
                    <a:pt x="12700" y="0"/>
                  </a:moveTo>
                  <a:lnTo>
                    <a:pt x="976757" y="0"/>
                  </a:lnTo>
                  <a:cubicBezTo>
                    <a:pt x="983742" y="0"/>
                    <a:pt x="989457" y="5715"/>
                    <a:pt x="989457" y="12700"/>
                  </a:cubicBezTo>
                  <a:lnTo>
                    <a:pt x="989457" y="1055878"/>
                  </a:lnTo>
                  <a:cubicBezTo>
                    <a:pt x="989457" y="1062863"/>
                    <a:pt x="983742" y="1068578"/>
                    <a:pt x="976757" y="1068578"/>
                  </a:cubicBezTo>
                  <a:lnTo>
                    <a:pt x="12700" y="1068578"/>
                  </a:lnTo>
                  <a:cubicBezTo>
                    <a:pt x="5715" y="1068578"/>
                    <a:pt x="0" y="1062863"/>
                    <a:pt x="0" y="1055878"/>
                  </a:cubicBezTo>
                  <a:lnTo>
                    <a:pt x="0" y="12700"/>
                  </a:lnTo>
                  <a:cubicBezTo>
                    <a:pt x="0" y="5715"/>
                    <a:pt x="5715" y="0"/>
                    <a:pt x="12700" y="0"/>
                  </a:cubicBezTo>
                  <a:moveTo>
                    <a:pt x="12700" y="25400"/>
                  </a:moveTo>
                  <a:lnTo>
                    <a:pt x="12700" y="12700"/>
                  </a:lnTo>
                  <a:lnTo>
                    <a:pt x="25400" y="12700"/>
                  </a:lnTo>
                  <a:lnTo>
                    <a:pt x="25400" y="1055878"/>
                  </a:lnTo>
                  <a:lnTo>
                    <a:pt x="12700" y="1055878"/>
                  </a:lnTo>
                  <a:lnTo>
                    <a:pt x="12700" y="1043178"/>
                  </a:lnTo>
                  <a:lnTo>
                    <a:pt x="976757" y="1043178"/>
                  </a:lnTo>
                  <a:lnTo>
                    <a:pt x="976757" y="1055878"/>
                  </a:lnTo>
                  <a:lnTo>
                    <a:pt x="964057" y="1055878"/>
                  </a:lnTo>
                  <a:lnTo>
                    <a:pt x="964057" y="12700"/>
                  </a:lnTo>
                  <a:lnTo>
                    <a:pt x="976757" y="12700"/>
                  </a:lnTo>
                  <a:lnTo>
                    <a:pt x="976757" y="25400"/>
                  </a:lnTo>
                  <a:lnTo>
                    <a:pt x="12700" y="25400"/>
                  </a:lnTo>
                  <a:close/>
                </a:path>
              </a:pathLst>
            </a:custGeom>
            <a:solidFill>
              <a:srgbClr val="85B106"/>
            </a:solidFill>
          </p:spPr>
        </p:sp>
        <p:sp>
          <p:nvSpPr>
            <p:cNvPr name="TextBox 15" id="15"/>
            <p:cNvSpPr txBox="true"/>
            <p:nvPr/>
          </p:nvSpPr>
          <p:spPr>
            <a:xfrm>
              <a:off x="0" y="-28575"/>
              <a:ext cx="989400" cy="1097175"/>
            </a:xfrm>
            <a:prstGeom prst="rect">
              <a:avLst/>
            </a:prstGeom>
          </p:spPr>
          <p:txBody>
            <a:bodyPr anchor="ctr" rtlCol="false" tIns="50800" lIns="50800" bIns="50800" rIns="50800"/>
            <a:lstStyle/>
            <a:p>
              <a:pPr algn="ctr">
                <a:lnSpc>
                  <a:spcPts val="3840"/>
                </a:lnSpc>
              </a:pPr>
              <a:r>
                <a:rPr lang="en-US" sz="3200">
                  <a:solidFill>
                    <a:srgbClr val="FFFFFF"/>
                  </a:solidFill>
                  <a:latin typeface="Arimo"/>
                  <a:ea typeface="Arimo"/>
                  <a:cs typeface="Arimo"/>
                  <a:sym typeface="Arimo"/>
                </a:rPr>
                <a:t>2</a:t>
              </a:r>
            </a:p>
          </p:txBody>
        </p:sp>
      </p:grpSp>
      <p:grpSp>
        <p:nvGrpSpPr>
          <p:cNvPr name="Group 16" id="16"/>
          <p:cNvGrpSpPr/>
          <p:nvPr/>
        </p:nvGrpSpPr>
        <p:grpSpPr>
          <a:xfrm rot="0">
            <a:off x="1176875" y="5287787"/>
            <a:ext cx="742050" cy="801450"/>
            <a:chOff x="0" y="0"/>
            <a:chExt cx="989400" cy="1068600"/>
          </a:xfrm>
        </p:grpSpPr>
        <p:sp>
          <p:nvSpPr>
            <p:cNvPr name="Freeform 17" id="17"/>
            <p:cNvSpPr/>
            <p:nvPr/>
          </p:nvSpPr>
          <p:spPr>
            <a:xfrm flipH="false" flipV="false" rot="0">
              <a:off x="12700" y="12700"/>
              <a:ext cx="964057" cy="1043178"/>
            </a:xfrm>
            <a:custGeom>
              <a:avLst/>
              <a:gdLst/>
              <a:ahLst/>
              <a:cxnLst/>
              <a:rect r="r" b="b" t="t" l="l"/>
              <a:pathLst>
                <a:path h="1043178" w="964057">
                  <a:moveTo>
                    <a:pt x="0" y="0"/>
                  </a:moveTo>
                  <a:lnTo>
                    <a:pt x="964057" y="0"/>
                  </a:lnTo>
                  <a:lnTo>
                    <a:pt x="964057" y="1043178"/>
                  </a:lnTo>
                  <a:lnTo>
                    <a:pt x="0" y="1043178"/>
                  </a:lnTo>
                  <a:close/>
                </a:path>
              </a:pathLst>
            </a:custGeom>
            <a:solidFill>
              <a:srgbClr val="00316C"/>
            </a:solidFill>
          </p:spPr>
        </p:sp>
        <p:sp>
          <p:nvSpPr>
            <p:cNvPr name="Freeform 18" id="18"/>
            <p:cNvSpPr/>
            <p:nvPr/>
          </p:nvSpPr>
          <p:spPr>
            <a:xfrm flipH="false" flipV="false" rot="0">
              <a:off x="0" y="0"/>
              <a:ext cx="989457" cy="1068578"/>
            </a:xfrm>
            <a:custGeom>
              <a:avLst/>
              <a:gdLst/>
              <a:ahLst/>
              <a:cxnLst/>
              <a:rect r="r" b="b" t="t" l="l"/>
              <a:pathLst>
                <a:path h="1068578" w="989457">
                  <a:moveTo>
                    <a:pt x="12700" y="0"/>
                  </a:moveTo>
                  <a:lnTo>
                    <a:pt x="976757" y="0"/>
                  </a:lnTo>
                  <a:cubicBezTo>
                    <a:pt x="983742" y="0"/>
                    <a:pt x="989457" y="5715"/>
                    <a:pt x="989457" y="12700"/>
                  </a:cubicBezTo>
                  <a:lnTo>
                    <a:pt x="989457" y="1055878"/>
                  </a:lnTo>
                  <a:cubicBezTo>
                    <a:pt x="989457" y="1062863"/>
                    <a:pt x="983742" y="1068578"/>
                    <a:pt x="976757" y="1068578"/>
                  </a:cubicBezTo>
                  <a:lnTo>
                    <a:pt x="12700" y="1068578"/>
                  </a:lnTo>
                  <a:cubicBezTo>
                    <a:pt x="5715" y="1068578"/>
                    <a:pt x="0" y="1062863"/>
                    <a:pt x="0" y="1055878"/>
                  </a:cubicBezTo>
                  <a:lnTo>
                    <a:pt x="0" y="12700"/>
                  </a:lnTo>
                  <a:cubicBezTo>
                    <a:pt x="0" y="5715"/>
                    <a:pt x="5715" y="0"/>
                    <a:pt x="12700" y="0"/>
                  </a:cubicBezTo>
                  <a:moveTo>
                    <a:pt x="12700" y="25400"/>
                  </a:moveTo>
                  <a:lnTo>
                    <a:pt x="12700" y="12700"/>
                  </a:lnTo>
                  <a:lnTo>
                    <a:pt x="25400" y="12700"/>
                  </a:lnTo>
                  <a:lnTo>
                    <a:pt x="25400" y="1055878"/>
                  </a:lnTo>
                  <a:lnTo>
                    <a:pt x="12700" y="1055878"/>
                  </a:lnTo>
                  <a:lnTo>
                    <a:pt x="12700" y="1043178"/>
                  </a:lnTo>
                  <a:lnTo>
                    <a:pt x="976757" y="1043178"/>
                  </a:lnTo>
                  <a:lnTo>
                    <a:pt x="976757" y="1055878"/>
                  </a:lnTo>
                  <a:lnTo>
                    <a:pt x="964057" y="1055878"/>
                  </a:lnTo>
                  <a:lnTo>
                    <a:pt x="964057" y="12700"/>
                  </a:lnTo>
                  <a:lnTo>
                    <a:pt x="976757" y="12700"/>
                  </a:lnTo>
                  <a:lnTo>
                    <a:pt x="976757" y="25400"/>
                  </a:lnTo>
                  <a:lnTo>
                    <a:pt x="12700" y="25400"/>
                  </a:lnTo>
                  <a:close/>
                </a:path>
              </a:pathLst>
            </a:custGeom>
            <a:solidFill>
              <a:srgbClr val="00316C"/>
            </a:solidFill>
          </p:spPr>
        </p:sp>
        <p:sp>
          <p:nvSpPr>
            <p:cNvPr name="TextBox 19" id="19"/>
            <p:cNvSpPr txBox="true"/>
            <p:nvPr/>
          </p:nvSpPr>
          <p:spPr>
            <a:xfrm>
              <a:off x="0" y="-19050"/>
              <a:ext cx="989400" cy="1087650"/>
            </a:xfrm>
            <a:prstGeom prst="rect">
              <a:avLst/>
            </a:prstGeom>
          </p:spPr>
          <p:txBody>
            <a:bodyPr anchor="ctr" rtlCol="false" tIns="50800" lIns="50800" bIns="50800" rIns="50800"/>
            <a:lstStyle/>
            <a:p>
              <a:pPr algn="ctr">
                <a:lnSpc>
                  <a:spcPts val="3359"/>
                </a:lnSpc>
              </a:pPr>
              <a:r>
                <a:rPr lang="en-US" sz="2799">
                  <a:solidFill>
                    <a:srgbClr val="FFFFFF"/>
                  </a:solidFill>
                  <a:latin typeface="Arimo"/>
                  <a:ea typeface="Arimo"/>
                  <a:cs typeface="Arimo"/>
                  <a:sym typeface="Arimo"/>
                </a:rPr>
                <a:t>3</a:t>
              </a:r>
            </a:p>
          </p:txBody>
        </p:sp>
      </p:grpSp>
      <p:grpSp>
        <p:nvGrpSpPr>
          <p:cNvPr name="Group 20" id="20"/>
          <p:cNvGrpSpPr/>
          <p:nvPr/>
        </p:nvGrpSpPr>
        <p:grpSpPr>
          <a:xfrm rot="0">
            <a:off x="1176875" y="6279737"/>
            <a:ext cx="742050" cy="801450"/>
            <a:chOff x="0" y="0"/>
            <a:chExt cx="989400" cy="1068600"/>
          </a:xfrm>
        </p:grpSpPr>
        <p:sp>
          <p:nvSpPr>
            <p:cNvPr name="Freeform 21" id="21"/>
            <p:cNvSpPr/>
            <p:nvPr/>
          </p:nvSpPr>
          <p:spPr>
            <a:xfrm flipH="false" flipV="false" rot="0">
              <a:off x="12700" y="12700"/>
              <a:ext cx="964057" cy="1043178"/>
            </a:xfrm>
            <a:custGeom>
              <a:avLst/>
              <a:gdLst/>
              <a:ahLst/>
              <a:cxnLst/>
              <a:rect r="r" b="b" t="t" l="l"/>
              <a:pathLst>
                <a:path h="1043178" w="964057">
                  <a:moveTo>
                    <a:pt x="0" y="0"/>
                  </a:moveTo>
                  <a:lnTo>
                    <a:pt x="964057" y="0"/>
                  </a:lnTo>
                  <a:lnTo>
                    <a:pt x="964057" y="1043178"/>
                  </a:lnTo>
                  <a:lnTo>
                    <a:pt x="0" y="1043178"/>
                  </a:lnTo>
                  <a:close/>
                </a:path>
              </a:pathLst>
            </a:custGeom>
            <a:solidFill>
              <a:srgbClr val="85B106"/>
            </a:solidFill>
          </p:spPr>
        </p:sp>
        <p:sp>
          <p:nvSpPr>
            <p:cNvPr name="Freeform 22" id="22"/>
            <p:cNvSpPr/>
            <p:nvPr/>
          </p:nvSpPr>
          <p:spPr>
            <a:xfrm flipH="false" flipV="false" rot="0">
              <a:off x="0" y="0"/>
              <a:ext cx="989457" cy="1068578"/>
            </a:xfrm>
            <a:custGeom>
              <a:avLst/>
              <a:gdLst/>
              <a:ahLst/>
              <a:cxnLst/>
              <a:rect r="r" b="b" t="t" l="l"/>
              <a:pathLst>
                <a:path h="1068578" w="989457">
                  <a:moveTo>
                    <a:pt x="12700" y="0"/>
                  </a:moveTo>
                  <a:lnTo>
                    <a:pt x="976757" y="0"/>
                  </a:lnTo>
                  <a:cubicBezTo>
                    <a:pt x="983742" y="0"/>
                    <a:pt x="989457" y="5715"/>
                    <a:pt x="989457" y="12700"/>
                  </a:cubicBezTo>
                  <a:lnTo>
                    <a:pt x="989457" y="1055878"/>
                  </a:lnTo>
                  <a:cubicBezTo>
                    <a:pt x="989457" y="1062863"/>
                    <a:pt x="983742" y="1068578"/>
                    <a:pt x="976757" y="1068578"/>
                  </a:cubicBezTo>
                  <a:lnTo>
                    <a:pt x="12700" y="1068578"/>
                  </a:lnTo>
                  <a:cubicBezTo>
                    <a:pt x="5715" y="1068578"/>
                    <a:pt x="0" y="1062863"/>
                    <a:pt x="0" y="1055878"/>
                  </a:cubicBezTo>
                  <a:lnTo>
                    <a:pt x="0" y="12700"/>
                  </a:lnTo>
                  <a:cubicBezTo>
                    <a:pt x="0" y="5715"/>
                    <a:pt x="5715" y="0"/>
                    <a:pt x="12700" y="0"/>
                  </a:cubicBezTo>
                  <a:moveTo>
                    <a:pt x="12700" y="25400"/>
                  </a:moveTo>
                  <a:lnTo>
                    <a:pt x="12700" y="12700"/>
                  </a:lnTo>
                  <a:lnTo>
                    <a:pt x="25400" y="12700"/>
                  </a:lnTo>
                  <a:lnTo>
                    <a:pt x="25400" y="1055878"/>
                  </a:lnTo>
                  <a:lnTo>
                    <a:pt x="12700" y="1055878"/>
                  </a:lnTo>
                  <a:lnTo>
                    <a:pt x="12700" y="1043178"/>
                  </a:lnTo>
                  <a:lnTo>
                    <a:pt x="976757" y="1043178"/>
                  </a:lnTo>
                  <a:lnTo>
                    <a:pt x="976757" y="1055878"/>
                  </a:lnTo>
                  <a:lnTo>
                    <a:pt x="964057" y="1055878"/>
                  </a:lnTo>
                  <a:lnTo>
                    <a:pt x="964057" y="12700"/>
                  </a:lnTo>
                  <a:lnTo>
                    <a:pt x="976757" y="12700"/>
                  </a:lnTo>
                  <a:lnTo>
                    <a:pt x="976757" y="25400"/>
                  </a:lnTo>
                  <a:lnTo>
                    <a:pt x="12700" y="25400"/>
                  </a:lnTo>
                  <a:close/>
                </a:path>
              </a:pathLst>
            </a:custGeom>
            <a:solidFill>
              <a:srgbClr val="85B106"/>
            </a:solidFill>
          </p:spPr>
        </p:sp>
        <p:sp>
          <p:nvSpPr>
            <p:cNvPr name="TextBox 23" id="23"/>
            <p:cNvSpPr txBox="true"/>
            <p:nvPr/>
          </p:nvSpPr>
          <p:spPr>
            <a:xfrm>
              <a:off x="0" y="-28575"/>
              <a:ext cx="989400" cy="1097175"/>
            </a:xfrm>
            <a:prstGeom prst="rect">
              <a:avLst/>
            </a:prstGeom>
          </p:spPr>
          <p:txBody>
            <a:bodyPr anchor="ctr" rtlCol="false" tIns="50800" lIns="50800" bIns="50800" rIns="50800"/>
            <a:lstStyle/>
            <a:p>
              <a:pPr algn="ctr">
                <a:lnSpc>
                  <a:spcPts val="3840"/>
                </a:lnSpc>
              </a:pPr>
              <a:r>
                <a:rPr lang="en-US" sz="3200">
                  <a:solidFill>
                    <a:srgbClr val="FFFFFF"/>
                  </a:solidFill>
                  <a:latin typeface="Arimo"/>
                  <a:ea typeface="Arimo"/>
                  <a:cs typeface="Arimo"/>
                  <a:sym typeface="Arimo"/>
                </a:rPr>
                <a:t>4</a:t>
              </a:r>
            </a:p>
          </p:txBody>
        </p:sp>
      </p:grpSp>
      <p:grpSp>
        <p:nvGrpSpPr>
          <p:cNvPr name="Group 24" id="24"/>
          <p:cNvGrpSpPr/>
          <p:nvPr/>
        </p:nvGrpSpPr>
        <p:grpSpPr>
          <a:xfrm rot="0">
            <a:off x="1176875" y="7271687"/>
            <a:ext cx="742050" cy="801450"/>
            <a:chOff x="0" y="0"/>
            <a:chExt cx="989400" cy="1068600"/>
          </a:xfrm>
        </p:grpSpPr>
        <p:sp>
          <p:nvSpPr>
            <p:cNvPr name="Freeform 25" id="25"/>
            <p:cNvSpPr/>
            <p:nvPr/>
          </p:nvSpPr>
          <p:spPr>
            <a:xfrm flipH="false" flipV="false" rot="0">
              <a:off x="12700" y="12700"/>
              <a:ext cx="964057" cy="1043178"/>
            </a:xfrm>
            <a:custGeom>
              <a:avLst/>
              <a:gdLst/>
              <a:ahLst/>
              <a:cxnLst/>
              <a:rect r="r" b="b" t="t" l="l"/>
              <a:pathLst>
                <a:path h="1043178" w="964057">
                  <a:moveTo>
                    <a:pt x="0" y="0"/>
                  </a:moveTo>
                  <a:lnTo>
                    <a:pt x="964057" y="0"/>
                  </a:lnTo>
                  <a:lnTo>
                    <a:pt x="964057" y="1043178"/>
                  </a:lnTo>
                  <a:lnTo>
                    <a:pt x="0" y="1043178"/>
                  </a:lnTo>
                  <a:close/>
                </a:path>
              </a:pathLst>
            </a:custGeom>
            <a:solidFill>
              <a:srgbClr val="00316C"/>
            </a:solidFill>
          </p:spPr>
        </p:sp>
        <p:sp>
          <p:nvSpPr>
            <p:cNvPr name="Freeform 26" id="26"/>
            <p:cNvSpPr/>
            <p:nvPr/>
          </p:nvSpPr>
          <p:spPr>
            <a:xfrm flipH="false" flipV="false" rot="0">
              <a:off x="0" y="0"/>
              <a:ext cx="989457" cy="1068578"/>
            </a:xfrm>
            <a:custGeom>
              <a:avLst/>
              <a:gdLst/>
              <a:ahLst/>
              <a:cxnLst/>
              <a:rect r="r" b="b" t="t" l="l"/>
              <a:pathLst>
                <a:path h="1068578" w="989457">
                  <a:moveTo>
                    <a:pt x="12700" y="0"/>
                  </a:moveTo>
                  <a:lnTo>
                    <a:pt x="976757" y="0"/>
                  </a:lnTo>
                  <a:cubicBezTo>
                    <a:pt x="983742" y="0"/>
                    <a:pt x="989457" y="5715"/>
                    <a:pt x="989457" y="12700"/>
                  </a:cubicBezTo>
                  <a:lnTo>
                    <a:pt x="989457" y="1055878"/>
                  </a:lnTo>
                  <a:cubicBezTo>
                    <a:pt x="989457" y="1062863"/>
                    <a:pt x="983742" y="1068578"/>
                    <a:pt x="976757" y="1068578"/>
                  </a:cubicBezTo>
                  <a:lnTo>
                    <a:pt x="12700" y="1068578"/>
                  </a:lnTo>
                  <a:cubicBezTo>
                    <a:pt x="5715" y="1068578"/>
                    <a:pt x="0" y="1062863"/>
                    <a:pt x="0" y="1055878"/>
                  </a:cubicBezTo>
                  <a:lnTo>
                    <a:pt x="0" y="12700"/>
                  </a:lnTo>
                  <a:cubicBezTo>
                    <a:pt x="0" y="5715"/>
                    <a:pt x="5715" y="0"/>
                    <a:pt x="12700" y="0"/>
                  </a:cubicBezTo>
                  <a:moveTo>
                    <a:pt x="12700" y="25400"/>
                  </a:moveTo>
                  <a:lnTo>
                    <a:pt x="12700" y="12700"/>
                  </a:lnTo>
                  <a:lnTo>
                    <a:pt x="25400" y="12700"/>
                  </a:lnTo>
                  <a:lnTo>
                    <a:pt x="25400" y="1055878"/>
                  </a:lnTo>
                  <a:lnTo>
                    <a:pt x="12700" y="1055878"/>
                  </a:lnTo>
                  <a:lnTo>
                    <a:pt x="12700" y="1043178"/>
                  </a:lnTo>
                  <a:lnTo>
                    <a:pt x="976757" y="1043178"/>
                  </a:lnTo>
                  <a:lnTo>
                    <a:pt x="976757" y="1055878"/>
                  </a:lnTo>
                  <a:lnTo>
                    <a:pt x="964057" y="1055878"/>
                  </a:lnTo>
                  <a:lnTo>
                    <a:pt x="964057" y="12700"/>
                  </a:lnTo>
                  <a:lnTo>
                    <a:pt x="976757" y="12700"/>
                  </a:lnTo>
                  <a:lnTo>
                    <a:pt x="976757" y="25400"/>
                  </a:lnTo>
                  <a:lnTo>
                    <a:pt x="12700" y="25400"/>
                  </a:lnTo>
                  <a:close/>
                </a:path>
              </a:pathLst>
            </a:custGeom>
            <a:solidFill>
              <a:srgbClr val="00316C"/>
            </a:solidFill>
          </p:spPr>
        </p:sp>
        <p:sp>
          <p:nvSpPr>
            <p:cNvPr name="TextBox 27" id="27"/>
            <p:cNvSpPr txBox="true"/>
            <p:nvPr/>
          </p:nvSpPr>
          <p:spPr>
            <a:xfrm>
              <a:off x="0" y="-28575"/>
              <a:ext cx="989400" cy="1097175"/>
            </a:xfrm>
            <a:prstGeom prst="rect">
              <a:avLst/>
            </a:prstGeom>
          </p:spPr>
          <p:txBody>
            <a:bodyPr anchor="ctr" rtlCol="false" tIns="50800" lIns="50800" bIns="50800" rIns="50800"/>
            <a:lstStyle/>
            <a:p>
              <a:pPr algn="ctr">
                <a:lnSpc>
                  <a:spcPts val="3840"/>
                </a:lnSpc>
              </a:pPr>
              <a:r>
                <a:rPr lang="en-US" sz="3200">
                  <a:solidFill>
                    <a:srgbClr val="FFFFFF"/>
                  </a:solidFill>
                  <a:latin typeface="Arimo"/>
                  <a:ea typeface="Arimo"/>
                  <a:cs typeface="Arimo"/>
                  <a:sym typeface="Arimo"/>
                </a:rPr>
                <a:t>5</a:t>
              </a:r>
            </a:p>
          </p:txBody>
        </p:sp>
      </p:grpSp>
      <p:sp>
        <p:nvSpPr>
          <p:cNvPr name="TextBox 28" id="28"/>
          <p:cNvSpPr txBox="true"/>
          <p:nvPr/>
        </p:nvSpPr>
        <p:spPr>
          <a:xfrm rot="0">
            <a:off x="5036719" y="930700"/>
            <a:ext cx="10089750" cy="742950"/>
          </a:xfrm>
          <a:prstGeom prst="rect">
            <a:avLst/>
          </a:prstGeom>
        </p:spPr>
        <p:txBody>
          <a:bodyPr anchor="t" rtlCol="false" tIns="0" lIns="0" bIns="0" rIns="0">
            <a:spAutoFit/>
          </a:bodyPr>
          <a:lstStyle/>
          <a:p>
            <a:pPr algn="l">
              <a:lnSpc>
                <a:spcPts val="5759"/>
              </a:lnSpc>
            </a:pPr>
            <a:r>
              <a:rPr lang="en-US" b="true" sz="4800">
                <a:solidFill>
                  <a:srgbClr val="00316C"/>
                </a:solidFill>
                <a:latin typeface="Arimo Bold"/>
                <a:ea typeface="Arimo Bold"/>
                <a:cs typeface="Arimo Bold"/>
                <a:sym typeface="Arimo Bold"/>
              </a:rPr>
              <a:t>TRÌNH BÀY</a:t>
            </a:r>
          </a:p>
        </p:txBody>
      </p:sp>
      <p:sp>
        <p:nvSpPr>
          <p:cNvPr name="TextBox 29" id="29"/>
          <p:cNvSpPr txBox="true"/>
          <p:nvPr/>
        </p:nvSpPr>
        <p:spPr>
          <a:xfrm rot="0">
            <a:off x="2195859" y="3387709"/>
            <a:ext cx="10068750" cy="571500"/>
          </a:xfrm>
          <a:prstGeom prst="rect">
            <a:avLst/>
          </a:prstGeom>
        </p:spPr>
        <p:txBody>
          <a:bodyPr anchor="t" rtlCol="false" tIns="0" lIns="0" bIns="0" rIns="0">
            <a:spAutoFit/>
          </a:bodyPr>
          <a:lstStyle/>
          <a:p>
            <a:pPr algn="l">
              <a:lnSpc>
                <a:spcPts val="4320"/>
              </a:lnSpc>
            </a:pPr>
            <a:r>
              <a:rPr lang="en-US" b="true" sz="3600">
                <a:solidFill>
                  <a:srgbClr val="00316C"/>
                </a:solidFill>
                <a:latin typeface="Arimo Bold"/>
                <a:ea typeface="Arimo Bold"/>
                <a:cs typeface="Arimo Bold"/>
                <a:sym typeface="Arimo Bold"/>
              </a:rPr>
              <a:t>Mở đầu</a:t>
            </a:r>
          </a:p>
        </p:txBody>
      </p:sp>
      <p:sp>
        <p:nvSpPr>
          <p:cNvPr name="TextBox 30" id="30"/>
          <p:cNvSpPr txBox="true"/>
          <p:nvPr/>
        </p:nvSpPr>
        <p:spPr>
          <a:xfrm rot="0">
            <a:off x="2195859" y="4379659"/>
            <a:ext cx="10068750" cy="571500"/>
          </a:xfrm>
          <a:prstGeom prst="rect">
            <a:avLst/>
          </a:prstGeom>
        </p:spPr>
        <p:txBody>
          <a:bodyPr anchor="t" rtlCol="false" tIns="0" lIns="0" bIns="0" rIns="0">
            <a:spAutoFit/>
          </a:bodyPr>
          <a:lstStyle/>
          <a:p>
            <a:pPr algn="l">
              <a:lnSpc>
                <a:spcPts val="4320"/>
              </a:lnSpc>
            </a:pPr>
            <a:r>
              <a:rPr lang="en-US" b="true" sz="3600">
                <a:solidFill>
                  <a:srgbClr val="00316C"/>
                </a:solidFill>
                <a:latin typeface="Arimo Bold"/>
                <a:ea typeface="Arimo Bold"/>
                <a:cs typeface="Arimo Bold"/>
                <a:sym typeface="Arimo Bold"/>
              </a:rPr>
              <a:t>Công trình liên quan</a:t>
            </a:r>
          </a:p>
        </p:txBody>
      </p:sp>
      <p:sp>
        <p:nvSpPr>
          <p:cNvPr name="TextBox 31" id="31"/>
          <p:cNvSpPr txBox="true"/>
          <p:nvPr/>
        </p:nvSpPr>
        <p:spPr>
          <a:xfrm rot="0">
            <a:off x="2195859" y="5370259"/>
            <a:ext cx="10068750" cy="571500"/>
          </a:xfrm>
          <a:prstGeom prst="rect">
            <a:avLst/>
          </a:prstGeom>
        </p:spPr>
        <p:txBody>
          <a:bodyPr anchor="t" rtlCol="false" tIns="0" lIns="0" bIns="0" rIns="0">
            <a:spAutoFit/>
          </a:bodyPr>
          <a:lstStyle/>
          <a:p>
            <a:pPr algn="l">
              <a:lnSpc>
                <a:spcPts val="4320"/>
              </a:lnSpc>
            </a:pPr>
            <a:r>
              <a:rPr lang="en-US" b="true" sz="3600">
                <a:solidFill>
                  <a:srgbClr val="00316C"/>
                </a:solidFill>
                <a:latin typeface="Arimo Bold"/>
                <a:ea typeface="Arimo Bold"/>
                <a:cs typeface="Arimo Bold"/>
                <a:sym typeface="Arimo Bold"/>
              </a:rPr>
              <a:t>Phương pháp tiếp cận</a:t>
            </a:r>
          </a:p>
        </p:txBody>
      </p:sp>
      <p:sp>
        <p:nvSpPr>
          <p:cNvPr name="TextBox 32" id="32"/>
          <p:cNvSpPr txBox="true"/>
          <p:nvPr/>
        </p:nvSpPr>
        <p:spPr>
          <a:xfrm rot="0">
            <a:off x="17121426" y="9735027"/>
            <a:ext cx="152400" cy="190500"/>
          </a:xfrm>
          <a:prstGeom prst="rect">
            <a:avLst/>
          </a:prstGeom>
        </p:spPr>
        <p:txBody>
          <a:bodyPr anchor="t" rtlCol="false" tIns="0" lIns="0" bIns="0" rIns="0" wrap="none">
            <a:spAutoFit/>
          </a:bodyPr>
          <a:lstStyle/>
          <a:p>
            <a:pPr algn="ctr">
              <a:lnSpc>
                <a:spcPts val="3079"/>
              </a:lnSpc>
              <a:spcBef>
                <a:spcPct val="0"/>
              </a:spcBef>
            </a:pPr>
            <a:r>
              <a:rPr lang="en-US" sz="2199">
                <a:solidFill>
                  <a:srgbClr val="00316C"/>
                </a:solidFill>
                <a:latin typeface="Canva Sans"/>
                <a:ea typeface="Canva Sans"/>
                <a:cs typeface="Canva Sans"/>
                <a:sym typeface="Canva Sans"/>
              </a:rPr>
              <a:t>2</a:t>
            </a:r>
          </a:p>
        </p:txBody>
      </p:sp>
      <p:sp>
        <p:nvSpPr>
          <p:cNvPr name="TextBox 33" id="33"/>
          <p:cNvSpPr txBox="true"/>
          <p:nvPr/>
        </p:nvSpPr>
        <p:spPr>
          <a:xfrm rot="0">
            <a:off x="2195859" y="7374055"/>
            <a:ext cx="10068750" cy="571500"/>
          </a:xfrm>
          <a:prstGeom prst="rect">
            <a:avLst/>
          </a:prstGeom>
        </p:spPr>
        <p:txBody>
          <a:bodyPr anchor="t" rtlCol="false" tIns="0" lIns="0" bIns="0" rIns="0">
            <a:spAutoFit/>
          </a:bodyPr>
          <a:lstStyle/>
          <a:p>
            <a:pPr algn="l">
              <a:lnSpc>
                <a:spcPts val="4320"/>
              </a:lnSpc>
            </a:pPr>
            <a:r>
              <a:rPr lang="en-US" b="true" sz="3600">
                <a:solidFill>
                  <a:srgbClr val="00316C"/>
                </a:solidFill>
                <a:latin typeface="Arimo Bold"/>
                <a:ea typeface="Arimo Bold"/>
                <a:cs typeface="Arimo Bold"/>
                <a:sym typeface="Arimo Bold"/>
              </a:rPr>
              <a:t>Kết luận</a:t>
            </a:r>
          </a:p>
        </p:txBody>
      </p:sp>
      <p:sp>
        <p:nvSpPr>
          <p:cNvPr name="TextBox 34" id="34"/>
          <p:cNvSpPr txBox="true"/>
          <p:nvPr/>
        </p:nvSpPr>
        <p:spPr>
          <a:xfrm rot="0">
            <a:off x="2195859" y="6360859"/>
            <a:ext cx="10068750" cy="571500"/>
          </a:xfrm>
          <a:prstGeom prst="rect">
            <a:avLst/>
          </a:prstGeom>
        </p:spPr>
        <p:txBody>
          <a:bodyPr anchor="t" rtlCol="false" tIns="0" lIns="0" bIns="0" rIns="0">
            <a:spAutoFit/>
          </a:bodyPr>
          <a:lstStyle/>
          <a:p>
            <a:pPr algn="l">
              <a:lnSpc>
                <a:spcPts val="4320"/>
              </a:lnSpc>
            </a:pPr>
            <a:r>
              <a:rPr lang="en-US" b="true" sz="3600">
                <a:solidFill>
                  <a:srgbClr val="00316C"/>
                </a:solidFill>
                <a:latin typeface="Arimo Bold"/>
                <a:ea typeface="Arimo Bold"/>
                <a:cs typeface="Arimo Bold"/>
                <a:sym typeface="Arimo Bold"/>
              </a:rPr>
              <a:t>Thí nghiệm và Kết quả</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772550" y="-181484"/>
            <a:ext cx="8295846" cy="7918998"/>
          </a:xfrm>
          <a:custGeom>
            <a:avLst/>
            <a:gdLst/>
            <a:ahLst/>
            <a:cxnLst/>
            <a:rect r="r" b="b" t="t" l="l"/>
            <a:pathLst>
              <a:path h="7918998" w="8295846">
                <a:moveTo>
                  <a:pt x="0" y="0"/>
                </a:moveTo>
                <a:lnTo>
                  <a:pt x="8295846" y="0"/>
                </a:lnTo>
                <a:lnTo>
                  <a:pt x="8295846" y="7918998"/>
                </a:lnTo>
                <a:lnTo>
                  <a:pt x="0" y="7918998"/>
                </a:lnTo>
                <a:lnTo>
                  <a:pt x="0" y="0"/>
                </a:lnTo>
                <a:close/>
              </a:path>
            </a:pathLst>
          </a:custGeom>
          <a:blipFill>
            <a:blip r:embed="rId3"/>
            <a:stretch>
              <a:fillRect l="0" t="0" r="0" b="0"/>
            </a:stretch>
          </a:blipFill>
        </p:spPr>
      </p:sp>
      <p:sp>
        <p:nvSpPr>
          <p:cNvPr name="Freeform 3" id="3"/>
          <p:cNvSpPr/>
          <p:nvPr/>
        </p:nvSpPr>
        <p:spPr>
          <a:xfrm flipH="false" flipV="false" rot="0">
            <a:off x="334050" y="9271450"/>
            <a:ext cx="17125704" cy="669000"/>
          </a:xfrm>
          <a:custGeom>
            <a:avLst/>
            <a:gdLst/>
            <a:ahLst/>
            <a:cxnLst/>
            <a:rect r="r" b="b" t="t" l="l"/>
            <a:pathLst>
              <a:path h="669000" w="17125704">
                <a:moveTo>
                  <a:pt x="0" y="0"/>
                </a:moveTo>
                <a:lnTo>
                  <a:pt x="17125704" y="0"/>
                </a:lnTo>
                <a:lnTo>
                  <a:pt x="17125704" y="669000"/>
                </a:lnTo>
                <a:lnTo>
                  <a:pt x="0" y="669000"/>
                </a:lnTo>
                <a:lnTo>
                  <a:pt x="0" y="0"/>
                </a:lnTo>
                <a:close/>
              </a:path>
            </a:pathLst>
          </a:custGeom>
          <a:blipFill>
            <a:blip r:embed="rId4"/>
            <a:stretch>
              <a:fillRect l="-2" t="0" r="-2" b="0"/>
            </a:stretch>
          </a:blipFill>
        </p:spPr>
      </p:sp>
      <p:grpSp>
        <p:nvGrpSpPr>
          <p:cNvPr name="Group 4" id="4"/>
          <p:cNvGrpSpPr/>
          <p:nvPr/>
        </p:nvGrpSpPr>
        <p:grpSpPr>
          <a:xfrm rot="0">
            <a:off x="544275" y="641975"/>
            <a:ext cx="1060050" cy="1074086"/>
            <a:chOff x="0" y="0"/>
            <a:chExt cx="1413400" cy="1432115"/>
          </a:xfrm>
        </p:grpSpPr>
        <p:sp>
          <p:nvSpPr>
            <p:cNvPr name="Freeform 5" id="5"/>
            <p:cNvSpPr/>
            <p:nvPr/>
          </p:nvSpPr>
          <p:spPr>
            <a:xfrm flipH="false" flipV="false" rot="0">
              <a:off x="12700" y="16683"/>
              <a:ext cx="1387983" cy="1398707"/>
            </a:xfrm>
            <a:custGeom>
              <a:avLst/>
              <a:gdLst/>
              <a:ahLst/>
              <a:cxnLst/>
              <a:rect r="r" b="b" t="t" l="l"/>
              <a:pathLst>
                <a:path h="1398707" w="1387983">
                  <a:moveTo>
                    <a:pt x="0" y="0"/>
                  </a:moveTo>
                  <a:lnTo>
                    <a:pt x="1387983" y="0"/>
                  </a:lnTo>
                  <a:lnTo>
                    <a:pt x="1387983" y="1398707"/>
                  </a:lnTo>
                  <a:lnTo>
                    <a:pt x="0" y="1398707"/>
                  </a:lnTo>
                  <a:close/>
                </a:path>
              </a:pathLst>
            </a:custGeom>
            <a:solidFill>
              <a:srgbClr val="85B106"/>
            </a:solidFill>
          </p:spPr>
        </p:sp>
        <p:sp>
          <p:nvSpPr>
            <p:cNvPr name="Freeform 6" id="6"/>
            <p:cNvSpPr/>
            <p:nvPr/>
          </p:nvSpPr>
          <p:spPr>
            <a:xfrm flipH="false" flipV="false" rot="0">
              <a:off x="0" y="0"/>
              <a:ext cx="1413383" cy="1432073"/>
            </a:xfrm>
            <a:custGeom>
              <a:avLst/>
              <a:gdLst/>
              <a:ahLst/>
              <a:cxnLst/>
              <a:rect r="r" b="b" t="t" l="l"/>
              <a:pathLst>
                <a:path h="1432073" w="1413383">
                  <a:moveTo>
                    <a:pt x="12700" y="0"/>
                  </a:moveTo>
                  <a:lnTo>
                    <a:pt x="1400683" y="0"/>
                  </a:lnTo>
                  <a:cubicBezTo>
                    <a:pt x="1407668" y="0"/>
                    <a:pt x="1413383" y="7507"/>
                    <a:pt x="1413383" y="16683"/>
                  </a:cubicBezTo>
                  <a:lnTo>
                    <a:pt x="1413383" y="1415390"/>
                  </a:lnTo>
                  <a:cubicBezTo>
                    <a:pt x="1413383" y="1424566"/>
                    <a:pt x="1407668" y="1432073"/>
                    <a:pt x="1400683" y="1432073"/>
                  </a:cubicBezTo>
                  <a:lnTo>
                    <a:pt x="12700" y="1432073"/>
                  </a:lnTo>
                  <a:cubicBezTo>
                    <a:pt x="5715" y="1432073"/>
                    <a:pt x="0" y="1424566"/>
                    <a:pt x="0" y="1415390"/>
                  </a:cubicBezTo>
                  <a:lnTo>
                    <a:pt x="0" y="16683"/>
                  </a:lnTo>
                  <a:cubicBezTo>
                    <a:pt x="0" y="7507"/>
                    <a:pt x="5715" y="0"/>
                    <a:pt x="12700" y="0"/>
                  </a:cubicBezTo>
                  <a:moveTo>
                    <a:pt x="12700" y="33366"/>
                  </a:moveTo>
                  <a:lnTo>
                    <a:pt x="12700" y="16683"/>
                  </a:lnTo>
                  <a:lnTo>
                    <a:pt x="25400" y="16683"/>
                  </a:lnTo>
                  <a:lnTo>
                    <a:pt x="25400" y="1415390"/>
                  </a:lnTo>
                  <a:lnTo>
                    <a:pt x="12700" y="1415390"/>
                  </a:lnTo>
                  <a:lnTo>
                    <a:pt x="12700" y="1398707"/>
                  </a:lnTo>
                  <a:lnTo>
                    <a:pt x="1400683" y="1398707"/>
                  </a:lnTo>
                  <a:lnTo>
                    <a:pt x="1400683" y="1415390"/>
                  </a:lnTo>
                  <a:lnTo>
                    <a:pt x="1387983" y="1415390"/>
                  </a:lnTo>
                  <a:lnTo>
                    <a:pt x="1387983" y="16683"/>
                  </a:lnTo>
                  <a:lnTo>
                    <a:pt x="1400683" y="16683"/>
                  </a:lnTo>
                  <a:lnTo>
                    <a:pt x="1400683" y="33366"/>
                  </a:lnTo>
                  <a:lnTo>
                    <a:pt x="12700" y="33366"/>
                  </a:lnTo>
                  <a:close/>
                </a:path>
              </a:pathLst>
            </a:custGeom>
            <a:solidFill>
              <a:srgbClr val="85B106"/>
            </a:solidFill>
          </p:spPr>
        </p:sp>
        <p:sp>
          <p:nvSpPr>
            <p:cNvPr name="TextBox 7" id="7"/>
            <p:cNvSpPr txBox="true"/>
            <p:nvPr/>
          </p:nvSpPr>
          <p:spPr>
            <a:xfrm>
              <a:off x="0" y="-19050"/>
              <a:ext cx="1413400" cy="1451165"/>
            </a:xfrm>
            <a:prstGeom prst="rect">
              <a:avLst/>
            </a:prstGeom>
          </p:spPr>
          <p:txBody>
            <a:bodyPr anchor="ctr" rtlCol="false" tIns="50800" lIns="50800" bIns="50800" rIns="50800"/>
            <a:lstStyle/>
            <a:p>
              <a:pPr algn="ctr">
                <a:lnSpc>
                  <a:spcPts val="5880"/>
                </a:lnSpc>
              </a:pPr>
              <a:r>
                <a:rPr lang="en-US" sz="4900">
                  <a:solidFill>
                    <a:srgbClr val="FFFFFF"/>
                  </a:solidFill>
                  <a:latin typeface="Arimo"/>
                  <a:ea typeface="Arimo"/>
                  <a:cs typeface="Arimo"/>
                  <a:sym typeface="Arimo"/>
                </a:rPr>
                <a:t>1</a:t>
              </a:r>
            </a:p>
          </p:txBody>
        </p:sp>
      </p:grpSp>
      <p:sp>
        <p:nvSpPr>
          <p:cNvPr name="TextBox 8" id="8"/>
          <p:cNvSpPr txBox="true"/>
          <p:nvPr/>
        </p:nvSpPr>
        <p:spPr>
          <a:xfrm rot="0">
            <a:off x="1686225" y="660275"/>
            <a:ext cx="10068750" cy="742950"/>
          </a:xfrm>
          <a:prstGeom prst="rect">
            <a:avLst/>
          </a:prstGeom>
        </p:spPr>
        <p:txBody>
          <a:bodyPr anchor="t" rtlCol="false" tIns="0" lIns="0" bIns="0" rIns="0">
            <a:spAutoFit/>
          </a:bodyPr>
          <a:lstStyle/>
          <a:p>
            <a:pPr algn="l">
              <a:lnSpc>
                <a:spcPts val="5759"/>
              </a:lnSpc>
            </a:pPr>
            <a:r>
              <a:rPr lang="en-US" b="true" sz="4800">
                <a:solidFill>
                  <a:srgbClr val="00316C"/>
                </a:solidFill>
                <a:latin typeface="Arimo Bold"/>
                <a:ea typeface="Arimo Bold"/>
                <a:cs typeface="Arimo Bold"/>
                <a:sym typeface="Arimo Bold"/>
              </a:rPr>
              <a:t>Mở đầu</a:t>
            </a:r>
          </a:p>
        </p:txBody>
      </p:sp>
      <p:sp>
        <p:nvSpPr>
          <p:cNvPr name="AutoShape 9" id="9"/>
          <p:cNvSpPr/>
          <p:nvPr/>
        </p:nvSpPr>
        <p:spPr>
          <a:xfrm>
            <a:off x="1686225" y="1440180"/>
            <a:ext cx="5457525" cy="0"/>
          </a:xfrm>
          <a:prstGeom prst="line">
            <a:avLst/>
          </a:prstGeom>
          <a:ln cap="flat" w="38100">
            <a:solidFill>
              <a:srgbClr val="000000"/>
            </a:solidFill>
            <a:prstDash val="solid"/>
            <a:headEnd type="none" len="sm" w="sm"/>
            <a:tailEnd type="none" len="sm" w="sm"/>
          </a:ln>
        </p:spPr>
      </p:sp>
      <p:sp>
        <p:nvSpPr>
          <p:cNvPr name="Freeform 10" id="10"/>
          <p:cNvSpPr/>
          <p:nvPr/>
        </p:nvSpPr>
        <p:spPr>
          <a:xfrm flipH="false" flipV="false" rot="0">
            <a:off x="9435267" y="2321647"/>
            <a:ext cx="5976654" cy="5042802"/>
          </a:xfrm>
          <a:custGeom>
            <a:avLst/>
            <a:gdLst/>
            <a:ahLst/>
            <a:cxnLst/>
            <a:rect r="r" b="b" t="t" l="l"/>
            <a:pathLst>
              <a:path h="5042802" w="5976654">
                <a:moveTo>
                  <a:pt x="0" y="0"/>
                </a:moveTo>
                <a:lnTo>
                  <a:pt x="5976654" y="0"/>
                </a:lnTo>
                <a:lnTo>
                  <a:pt x="5976654" y="5042802"/>
                </a:lnTo>
                <a:lnTo>
                  <a:pt x="0" y="5042802"/>
                </a:lnTo>
                <a:lnTo>
                  <a:pt x="0" y="0"/>
                </a:lnTo>
                <a:close/>
              </a:path>
            </a:pathLst>
          </a:custGeom>
          <a:blipFill>
            <a:blip r:embed="rId5"/>
            <a:stretch>
              <a:fillRect l="0" t="0" r="0" b="0"/>
            </a:stretch>
          </a:blipFill>
        </p:spPr>
      </p:sp>
      <p:sp>
        <p:nvSpPr>
          <p:cNvPr name="TextBox 11" id="11"/>
          <p:cNvSpPr txBox="true"/>
          <p:nvPr/>
        </p:nvSpPr>
        <p:spPr>
          <a:xfrm rot="0">
            <a:off x="544275" y="1880774"/>
            <a:ext cx="7428356" cy="5781674"/>
          </a:xfrm>
          <a:prstGeom prst="rect">
            <a:avLst/>
          </a:prstGeom>
        </p:spPr>
        <p:txBody>
          <a:bodyPr anchor="t" rtlCol="false" tIns="0" lIns="0" bIns="0" rIns="0">
            <a:spAutoFit/>
          </a:bodyPr>
          <a:lstStyle/>
          <a:p>
            <a:pPr algn="l" marL="582935" indent="-291467" lvl="1">
              <a:lnSpc>
                <a:spcPts val="4590"/>
              </a:lnSpc>
              <a:buFont typeface="Arial"/>
              <a:buChar char="•"/>
            </a:pPr>
            <a:r>
              <a:rPr lang="en-US" sz="2700">
                <a:solidFill>
                  <a:srgbClr val="00316C"/>
                </a:solidFill>
                <a:latin typeface="Arimo"/>
                <a:ea typeface="Arimo"/>
                <a:cs typeface="Arimo"/>
                <a:sym typeface="Arimo"/>
              </a:rPr>
              <a:t>Xuất phát từ thực tế ngày càng nhiều bệnh nhân được chẩn đoán mắc các bệnh về phổi, nhưng cơ sở vật chất và nguồn lực tại một số vùng có hạn.</a:t>
            </a:r>
          </a:p>
          <a:p>
            <a:pPr algn="l" marL="582935" indent="-291467" lvl="1">
              <a:lnSpc>
                <a:spcPts val="4590"/>
              </a:lnSpc>
              <a:buFont typeface="Arial"/>
              <a:buChar char="•"/>
            </a:pPr>
            <a:r>
              <a:rPr lang="en-US" sz="2700">
                <a:solidFill>
                  <a:srgbClr val="00316C"/>
                </a:solidFill>
                <a:latin typeface="Arimo"/>
                <a:ea typeface="Arimo"/>
                <a:cs typeface="Arimo"/>
                <a:sym typeface="Arimo"/>
              </a:rPr>
              <a:t>Với động lực đó, nhóm xây dựng mô hình có thể phân tích ảnh X-quang phổi của bệnh nhân và nhấn mạnh vào các điểm ảnh quan trọng, từ đó rút ngắn thời gian chẩn đoán bệnh và giảm tải hệ thống y tế tuyến đầu.</a:t>
            </a:r>
          </a:p>
          <a:p>
            <a:pPr algn="l">
              <a:lnSpc>
                <a:spcPts val="4590"/>
              </a:lnSpc>
            </a:pPr>
          </a:p>
        </p:txBody>
      </p:sp>
      <p:sp>
        <p:nvSpPr>
          <p:cNvPr name="TextBox 12" id="12"/>
          <p:cNvSpPr txBox="true"/>
          <p:nvPr/>
        </p:nvSpPr>
        <p:spPr>
          <a:xfrm rot="0">
            <a:off x="17121426" y="9735027"/>
            <a:ext cx="152400" cy="190500"/>
          </a:xfrm>
          <a:prstGeom prst="rect">
            <a:avLst/>
          </a:prstGeom>
        </p:spPr>
        <p:txBody>
          <a:bodyPr anchor="t" rtlCol="false" tIns="0" lIns="0" bIns="0" rIns="0" wrap="none">
            <a:spAutoFit/>
          </a:bodyPr>
          <a:lstStyle/>
          <a:p>
            <a:pPr algn="ctr">
              <a:lnSpc>
                <a:spcPts val="3079"/>
              </a:lnSpc>
              <a:spcBef>
                <a:spcPct val="0"/>
              </a:spcBef>
            </a:pPr>
            <a:r>
              <a:rPr lang="en-US" sz="2199">
                <a:solidFill>
                  <a:srgbClr val="00316C"/>
                </a:solidFill>
                <a:latin typeface="Canva Sans"/>
                <a:ea typeface="Canva Sans"/>
                <a:cs typeface="Canva Sans"/>
                <a:sym typeface="Canva San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772550" y="-181484"/>
            <a:ext cx="8295846" cy="7918998"/>
          </a:xfrm>
          <a:custGeom>
            <a:avLst/>
            <a:gdLst/>
            <a:ahLst/>
            <a:cxnLst/>
            <a:rect r="r" b="b" t="t" l="l"/>
            <a:pathLst>
              <a:path h="7918998" w="8295846">
                <a:moveTo>
                  <a:pt x="0" y="0"/>
                </a:moveTo>
                <a:lnTo>
                  <a:pt x="8295846" y="0"/>
                </a:lnTo>
                <a:lnTo>
                  <a:pt x="8295846" y="7918998"/>
                </a:lnTo>
                <a:lnTo>
                  <a:pt x="0" y="7918998"/>
                </a:lnTo>
                <a:lnTo>
                  <a:pt x="0" y="0"/>
                </a:lnTo>
                <a:close/>
              </a:path>
            </a:pathLst>
          </a:custGeom>
          <a:blipFill>
            <a:blip r:embed="rId3"/>
            <a:stretch>
              <a:fillRect l="0" t="0" r="0" b="0"/>
            </a:stretch>
          </a:blipFill>
        </p:spPr>
      </p:sp>
      <p:sp>
        <p:nvSpPr>
          <p:cNvPr name="Freeform 3" id="3"/>
          <p:cNvSpPr/>
          <p:nvPr/>
        </p:nvSpPr>
        <p:spPr>
          <a:xfrm flipH="false" flipV="false" rot="0">
            <a:off x="334050" y="9271450"/>
            <a:ext cx="17125704" cy="669000"/>
          </a:xfrm>
          <a:custGeom>
            <a:avLst/>
            <a:gdLst/>
            <a:ahLst/>
            <a:cxnLst/>
            <a:rect r="r" b="b" t="t" l="l"/>
            <a:pathLst>
              <a:path h="669000" w="17125704">
                <a:moveTo>
                  <a:pt x="0" y="0"/>
                </a:moveTo>
                <a:lnTo>
                  <a:pt x="17125704" y="0"/>
                </a:lnTo>
                <a:lnTo>
                  <a:pt x="17125704" y="669000"/>
                </a:lnTo>
                <a:lnTo>
                  <a:pt x="0" y="669000"/>
                </a:lnTo>
                <a:lnTo>
                  <a:pt x="0" y="0"/>
                </a:lnTo>
                <a:close/>
              </a:path>
            </a:pathLst>
          </a:custGeom>
          <a:blipFill>
            <a:blip r:embed="rId4"/>
            <a:stretch>
              <a:fillRect l="-2" t="0" r="-2" b="0"/>
            </a:stretch>
          </a:blipFill>
        </p:spPr>
      </p:sp>
      <p:sp>
        <p:nvSpPr>
          <p:cNvPr name="AutoShape 4" id="4"/>
          <p:cNvSpPr/>
          <p:nvPr/>
        </p:nvSpPr>
        <p:spPr>
          <a:xfrm>
            <a:off x="1686225" y="1440575"/>
            <a:ext cx="8981775" cy="0"/>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1686225" y="638175"/>
            <a:ext cx="10068750" cy="742950"/>
          </a:xfrm>
          <a:prstGeom prst="rect">
            <a:avLst/>
          </a:prstGeom>
        </p:spPr>
        <p:txBody>
          <a:bodyPr anchor="t" rtlCol="false" tIns="0" lIns="0" bIns="0" rIns="0">
            <a:spAutoFit/>
          </a:bodyPr>
          <a:lstStyle/>
          <a:p>
            <a:pPr algn="l">
              <a:lnSpc>
                <a:spcPts val="5759"/>
              </a:lnSpc>
            </a:pPr>
            <a:r>
              <a:rPr lang="en-US" b="true" sz="4800">
                <a:solidFill>
                  <a:srgbClr val="00316C"/>
                </a:solidFill>
                <a:latin typeface="Arimo Bold"/>
                <a:ea typeface="Arimo Bold"/>
                <a:cs typeface="Arimo Bold"/>
                <a:sym typeface="Arimo Bold"/>
              </a:rPr>
              <a:t>Công trình liên quan</a:t>
            </a:r>
          </a:p>
        </p:txBody>
      </p:sp>
      <p:sp>
        <p:nvSpPr>
          <p:cNvPr name="TextBox 6" id="6"/>
          <p:cNvSpPr txBox="true"/>
          <p:nvPr/>
        </p:nvSpPr>
        <p:spPr>
          <a:xfrm rot="0">
            <a:off x="17121426" y="9735027"/>
            <a:ext cx="152400" cy="190500"/>
          </a:xfrm>
          <a:prstGeom prst="rect">
            <a:avLst/>
          </a:prstGeom>
        </p:spPr>
        <p:txBody>
          <a:bodyPr anchor="t" rtlCol="false" tIns="0" lIns="0" bIns="0" rIns="0" wrap="none">
            <a:spAutoFit/>
          </a:bodyPr>
          <a:lstStyle/>
          <a:p>
            <a:pPr algn="ctr">
              <a:lnSpc>
                <a:spcPts val="3079"/>
              </a:lnSpc>
              <a:spcBef>
                <a:spcPct val="0"/>
              </a:spcBef>
            </a:pPr>
            <a:r>
              <a:rPr lang="en-US" sz="2199">
                <a:solidFill>
                  <a:srgbClr val="00316C"/>
                </a:solidFill>
                <a:latin typeface="Canva Sans"/>
                <a:ea typeface="Canva Sans"/>
                <a:cs typeface="Canva Sans"/>
                <a:sym typeface="Canva Sans"/>
              </a:rPr>
              <a:t>4</a:t>
            </a:r>
          </a:p>
        </p:txBody>
      </p:sp>
      <p:grpSp>
        <p:nvGrpSpPr>
          <p:cNvPr name="Group 7" id="7"/>
          <p:cNvGrpSpPr/>
          <p:nvPr/>
        </p:nvGrpSpPr>
        <p:grpSpPr>
          <a:xfrm rot="0">
            <a:off x="544275" y="641975"/>
            <a:ext cx="1060050" cy="1074086"/>
            <a:chOff x="0" y="0"/>
            <a:chExt cx="1413400" cy="1432115"/>
          </a:xfrm>
        </p:grpSpPr>
        <p:sp>
          <p:nvSpPr>
            <p:cNvPr name="Freeform 8" id="8"/>
            <p:cNvSpPr/>
            <p:nvPr/>
          </p:nvSpPr>
          <p:spPr>
            <a:xfrm flipH="false" flipV="false" rot="0">
              <a:off x="12700" y="16683"/>
              <a:ext cx="1387983" cy="1398707"/>
            </a:xfrm>
            <a:custGeom>
              <a:avLst/>
              <a:gdLst/>
              <a:ahLst/>
              <a:cxnLst/>
              <a:rect r="r" b="b" t="t" l="l"/>
              <a:pathLst>
                <a:path h="1398707" w="1387983">
                  <a:moveTo>
                    <a:pt x="0" y="0"/>
                  </a:moveTo>
                  <a:lnTo>
                    <a:pt x="1387983" y="0"/>
                  </a:lnTo>
                  <a:lnTo>
                    <a:pt x="1387983" y="1398707"/>
                  </a:lnTo>
                  <a:lnTo>
                    <a:pt x="0" y="1398707"/>
                  </a:lnTo>
                  <a:close/>
                </a:path>
              </a:pathLst>
            </a:custGeom>
            <a:solidFill>
              <a:srgbClr val="85B106"/>
            </a:solidFill>
          </p:spPr>
        </p:sp>
        <p:sp>
          <p:nvSpPr>
            <p:cNvPr name="Freeform 9" id="9"/>
            <p:cNvSpPr/>
            <p:nvPr/>
          </p:nvSpPr>
          <p:spPr>
            <a:xfrm flipH="false" flipV="false" rot="0">
              <a:off x="0" y="0"/>
              <a:ext cx="1413383" cy="1432073"/>
            </a:xfrm>
            <a:custGeom>
              <a:avLst/>
              <a:gdLst/>
              <a:ahLst/>
              <a:cxnLst/>
              <a:rect r="r" b="b" t="t" l="l"/>
              <a:pathLst>
                <a:path h="1432073" w="1413383">
                  <a:moveTo>
                    <a:pt x="12700" y="0"/>
                  </a:moveTo>
                  <a:lnTo>
                    <a:pt x="1400683" y="0"/>
                  </a:lnTo>
                  <a:cubicBezTo>
                    <a:pt x="1407668" y="0"/>
                    <a:pt x="1413383" y="7507"/>
                    <a:pt x="1413383" y="16683"/>
                  </a:cubicBezTo>
                  <a:lnTo>
                    <a:pt x="1413383" y="1415390"/>
                  </a:lnTo>
                  <a:cubicBezTo>
                    <a:pt x="1413383" y="1424566"/>
                    <a:pt x="1407668" y="1432073"/>
                    <a:pt x="1400683" y="1432073"/>
                  </a:cubicBezTo>
                  <a:lnTo>
                    <a:pt x="12700" y="1432073"/>
                  </a:lnTo>
                  <a:cubicBezTo>
                    <a:pt x="5715" y="1432073"/>
                    <a:pt x="0" y="1424566"/>
                    <a:pt x="0" y="1415390"/>
                  </a:cubicBezTo>
                  <a:lnTo>
                    <a:pt x="0" y="16683"/>
                  </a:lnTo>
                  <a:cubicBezTo>
                    <a:pt x="0" y="7507"/>
                    <a:pt x="5715" y="0"/>
                    <a:pt x="12700" y="0"/>
                  </a:cubicBezTo>
                  <a:moveTo>
                    <a:pt x="12700" y="33366"/>
                  </a:moveTo>
                  <a:lnTo>
                    <a:pt x="12700" y="16683"/>
                  </a:lnTo>
                  <a:lnTo>
                    <a:pt x="25400" y="16683"/>
                  </a:lnTo>
                  <a:lnTo>
                    <a:pt x="25400" y="1415390"/>
                  </a:lnTo>
                  <a:lnTo>
                    <a:pt x="12700" y="1415390"/>
                  </a:lnTo>
                  <a:lnTo>
                    <a:pt x="12700" y="1398707"/>
                  </a:lnTo>
                  <a:lnTo>
                    <a:pt x="1400683" y="1398707"/>
                  </a:lnTo>
                  <a:lnTo>
                    <a:pt x="1400683" y="1415390"/>
                  </a:lnTo>
                  <a:lnTo>
                    <a:pt x="1387983" y="1415390"/>
                  </a:lnTo>
                  <a:lnTo>
                    <a:pt x="1387983" y="16683"/>
                  </a:lnTo>
                  <a:lnTo>
                    <a:pt x="1400683" y="16683"/>
                  </a:lnTo>
                  <a:lnTo>
                    <a:pt x="1400683" y="33366"/>
                  </a:lnTo>
                  <a:lnTo>
                    <a:pt x="12700" y="33366"/>
                  </a:lnTo>
                  <a:close/>
                </a:path>
              </a:pathLst>
            </a:custGeom>
            <a:solidFill>
              <a:srgbClr val="85B106"/>
            </a:solidFill>
          </p:spPr>
        </p:sp>
        <p:sp>
          <p:nvSpPr>
            <p:cNvPr name="TextBox 10" id="10"/>
            <p:cNvSpPr txBox="true"/>
            <p:nvPr/>
          </p:nvSpPr>
          <p:spPr>
            <a:xfrm>
              <a:off x="0" y="-19050"/>
              <a:ext cx="1413400" cy="1451165"/>
            </a:xfrm>
            <a:prstGeom prst="rect">
              <a:avLst/>
            </a:prstGeom>
          </p:spPr>
          <p:txBody>
            <a:bodyPr anchor="ctr" rtlCol="false" tIns="50800" lIns="50800" bIns="50800" rIns="50800"/>
            <a:lstStyle/>
            <a:p>
              <a:pPr algn="ctr">
                <a:lnSpc>
                  <a:spcPts val="5880"/>
                </a:lnSpc>
              </a:pPr>
              <a:r>
                <a:rPr lang="en-US" sz="4900">
                  <a:solidFill>
                    <a:srgbClr val="FFFFFF"/>
                  </a:solidFill>
                  <a:latin typeface="Arimo"/>
                  <a:ea typeface="Arimo"/>
                  <a:cs typeface="Arimo"/>
                  <a:sym typeface="Arimo"/>
                </a:rPr>
                <a:t>2</a:t>
              </a:r>
            </a:p>
          </p:txBody>
        </p:sp>
      </p:grpSp>
      <p:sp>
        <p:nvSpPr>
          <p:cNvPr name="TextBox 11" id="11"/>
          <p:cNvSpPr txBox="true"/>
          <p:nvPr/>
        </p:nvSpPr>
        <p:spPr>
          <a:xfrm rot="0">
            <a:off x="544275" y="1822237"/>
            <a:ext cx="16570017" cy="6943725"/>
          </a:xfrm>
          <a:prstGeom prst="rect">
            <a:avLst/>
          </a:prstGeom>
        </p:spPr>
        <p:txBody>
          <a:bodyPr anchor="t" rtlCol="false" tIns="0" lIns="0" bIns="0" rIns="0">
            <a:spAutoFit/>
          </a:bodyPr>
          <a:lstStyle/>
          <a:p>
            <a:pPr algn="l">
              <a:lnSpc>
                <a:spcPts val="4589"/>
              </a:lnSpc>
            </a:pPr>
            <a:r>
              <a:rPr lang="en-US" sz="2699" b="true">
                <a:solidFill>
                  <a:srgbClr val="00316C"/>
                </a:solidFill>
                <a:latin typeface="Arimo Bold"/>
                <a:ea typeface="Arimo Bold"/>
                <a:cs typeface="Arimo Bold"/>
                <a:sym typeface="Arimo Bold"/>
              </a:rPr>
              <a:t>Class Activation Mapping (CAM).</a:t>
            </a:r>
          </a:p>
          <a:p>
            <a:pPr algn="l" marL="582928" indent="-291464" lvl="1">
              <a:lnSpc>
                <a:spcPts val="4589"/>
              </a:lnSpc>
              <a:buFont typeface="Arial"/>
              <a:buChar char="•"/>
            </a:pPr>
            <a:r>
              <a:rPr lang="en-US" sz="2699">
                <a:solidFill>
                  <a:srgbClr val="00316C"/>
                </a:solidFill>
                <a:latin typeface="Arimo"/>
                <a:ea typeface="Arimo"/>
                <a:cs typeface="Arimo"/>
                <a:sym typeface="Arimo"/>
              </a:rPr>
              <a:t>Mô hình Weakly-supervised object localization.</a:t>
            </a:r>
          </a:p>
          <a:p>
            <a:pPr algn="l" marL="582928" indent="-291464" lvl="1">
              <a:lnSpc>
                <a:spcPts val="4589"/>
              </a:lnSpc>
              <a:buFont typeface="Arial"/>
              <a:buChar char="•"/>
            </a:pPr>
            <a:r>
              <a:rPr lang="en-US" sz="2699">
                <a:solidFill>
                  <a:srgbClr val="00316C"/>
                </a:solidFill>
                <a:latin typeface="Arimo"/>
                <a:ea typeface="Arimo"/>
                <a:cs typeface="Arimo"/>
                <a:sym typeface="Arimo"/>
              </a:rPr>
              <a:t>Sử dụng các mạng neuron CNN với lớp global average pooling để học và định vị vật thể mà không cần sử dụng bounding box.</a:t>
            </a:r>
          </a:p>
          <a:p>
            <a:pPr algn="l">
              <a:lnSpc>
                <a:spcPts val="4589"/>
              </a:lnSpc>
            </a:pPr>
            <a:r>
              <a:rPr lang="en-US" b="true" sz="2699">
                <a:solidFill>
                  <a:srgbClr val="00316C"/>
                </a:solidFill>
                <a:latin typeface="Arimo Bold"/>
                <a:ea typeface="Arimo Bold"/>
                <a:cs typeface="Arimo Bold"/>
                <a:sym typeface="Arimo Bold"/>
              </a:rPr>
              <a:t>Transformer.</a:t>
            </a:r>
          </a:p>
          <a:p>
            <a:pPr algn="l" marL="582928" indent="-291464" lvl="1">
              <a:lnSpc>
                <a:spcPts val="4589"/>
              </a:lnSpc>
              <a:buFont typeface="Arial"/>
              <a:buChar char="•"/>
            </a:pPr>
            <a:r>
              <a:rPr lang="en-US" sz="2699">
                <a:solidFill>
                  <a:srgbClr val="00316C"/>
                </a:solidFill>
                <a:latin typeface="Arimo"/>
                <a:ea typeface="Arimo"/>
                <a:cs typeface="Arimo"/>
                <a:sym typeface="Arimo"/>
              </a:rPr>
              <a:t>Mô hình học sâu được xây dựng cho xử lý ngôn ngữ tự nhiên.</a:t>
            </a:r>
          </a:p>
          <a:p>
            <a:pPr algn="l" marL="582928" indent="-291464" lvl="1">
              <a:lnSpc>
                <a:spcPts val="4589"/>
              </a:lnSpc>
              <a:buFont typeface="Arial"/>
              <a:buChar char="•"/>
            </a:pPr>
            <a:r>
              <a:rPr lang="en-US" sz="2699">
                <a:solidFill>
                  <a:srgbClr val="00316C"/>
                </a:solidFill>
                <a:latin typeface="Arimo"/>
                <a:ea typeface="Arimo"/>
                <a:cs typeface="Arimo"/>
                <a:sym typeface="Arimo"/>
              </a:rPr>
              <a:t>Gồm 2 phần: Encoder và Decoder</a:t>
            </a:r>
          </a:p>
          <a:p>
            <a:pPr algn="l" marL="1165857" indent="-388619" lvl="2">
              <a:lnSpc>
                <a:spcPts val="4589"/>
              </a:lnSpc>
              <a:buFont typeface="Arial"/>
              <a:buChar char="⚬"/>
            </a:pPr>
            <a:r>
              <a:rPr lang="en-US" sz="2699">
                <a:solidFill>
                  <a:srgbClr val="00316C"/>
                </a:solidFill>
                <a:latin typeface="Arimo"/>
                <a:ea typeface="Arimo"/>
                <a:cs typeface="Arimo"/>
                <a:sym typeface="Arimo"/>
              </a:rPr>
              <a:t>Encoder: mã hóa đầu vào thành các biểu diễn ngữ nghĩa.</a:t>
            </a:r>
          </a:p>
          <a:p>
            <a:pPr algn="l" marL="1165857" indent="-388619" lvl="2">
              <a:lnSpc>
                <a:spcPts val="4589"/>
              </a:lnSpc>
              <a:buFont typeface="Arial"/>
              <a:buChar char="⚬"/>
            </a:pPr>
            <a:r>
              <a:rPr lang="en-US" sz="2699">
                <a:solidFill>
                  <a:srgbClr val="00316C"/>
                </a:solidFill>
                <a:latin typeface="Arimo"/>
                <a:ea typeface="Arimo"/>
                <a:cs typeface="Arimo"/>
                <a:sym typeface="Arimo"/>
              </a:rPr>
              <a:t>Decoder: tạo ra đầu ra dựa vào biểu diễn đó.</a:t>
            </a:r>
          </a:p>
          <a:p>
            <a:pPr algn="l" marL="582928" indent="-291464" lvl="1">
              <a:lnSpc>
                <a:spcPts val="4589"/>
              </a:lnSpc>
              <a:buFont typeface="Arial"/>
              <a:buChar char="•"/>
            </a:pPr>
            <a:r>
              <a:rPr lang="en-US" sz="2699">
                <a:solidFill>
                  <a:srgbClr val="00316C"/>
                </a:solidFill>
                <a:latin typeface="Arimo"/>
                <a:ea typeface="Arimo"/>
                <a:cs typeface="Arimo"/>
                <a:sym typeface="Arimo"/>
              </a:rPr>
              <a:t>Mỗi lớp Encoder và Decoder sử dụng các thành phần như multi-head attention, mạng feed forward,...</a:t>
            </a:r>
          </a:p>
          <a:p>
            <a:pPr algn="l">
              <a:lnSpc>
                <a:spcPts val="4589"/>
              </a:lnSpc>
            </a:pPr>
            <a:r>
              <a:rPr lang="en-US" sz="2699">
                <a:solidFill>
                  <a:srgbClr val="00316C"/>
                </a:solidFill>
                <a:latin typeface="Arimo"/>
                <a:ea typeface="Arimo"/>
                <a:cs typeface="Arimo"/>
                <a:sym typeface="Arimo"/>
              </a:rPr>
              <a:t> </a:t>
            </a:r>
          </a:p>
          <a:p>
            <a:pPr algn="l">
              <a:lnSpc>
                <a:spcPts val="458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772550" y="-181484"/>
            <a:ext cx="8295846" cy="7918998"/>
          </a:xfrm>
          <a:custGeom>
            <a:avLst/>
            <a:gdLst/>
            <a:ahLst/>
            <a:cxnLst/>
            <a:rect r="r" b="b" t="t" l="l"/>
            <a:pathLst>
              <a:path h="7918998" w="8295846">
                <a:moveTo>
                  <a:pt x="0" y="0"/>
                </a:moveTo>
                <a:lnTo>
                  <a:pt x="8295846" y="0"/>
                </a:lnTo>
                <a:lnTo>
                  <a:pt x="8295846" y="7918998"/>
                </a:lnTo>
                <a:lnTo>
                  <a:pt x="0" y="7918998"/>
                </a:lnTo>
                <a:lnTo>
                  <a:pt x="0" y="0"/>
                </a:lnTo>
                <a:close/>
              </a:path>
            </a:pathLst>
          </a:custGeom>
          <a:blipFill>
            <a:blip r:embed="rId3"/>
            <a:stretch>
              <a:fillRect l="0" t="0" r="0" b="0"/>
            </a:stretch>
          </a:blipFill>
        </p:spPr>
      </p:sp>
      <p:sp>
        <p:nvSpPr>
          <p:cNvPr name="Freeform 3" id="3"/>
          <p:cNvSpPr/>
          <p:nvPr/>
        </p:nvSpPr>
        <p:spPr>
          <a:xfrm flipH="false" flipV="false" rot="0">
            <a:off x="334050" y="9271450"/>
            <a:ext cx="17125704" cy="669000"/>
          </a:xfrm>
          <a:custGeom>
            <a:avLst/>
            <a:gdLst/>
            <a:ahLst/>
            <a:cxnLst/>
            <a:rect r="r" b="b" t="t" l="l"/>
            <a:pathLst>
              <a:path h="669000" w="17125704">
                <a:moveTo>
                  <a:pt x="0" y="0"/>
                </a:moveTo>
                <a:lnTo>
                  <a:pt x="17125704" y="0"/>
                </a:lnTo>
                <a:lnTo>
                  <a:pt x="17125704" y="669000"/>
                </a:lnTo>
                <a:lnTo>
                  <a:pt x="0" y="669000"/>
                </a:lnTo>
                <a:lnTo>
                  <a:pt x="0" y="0"/>
                </a:lnTo>
                <a:close/>
              </a:path>
            </a:pathLst>
          </a:custGeom>
          <a:blipFill>
            <a:blip r:embed="rId4"/>
            <a:stretch>
              <a:fillRect l="-2" t="0" r="-2" b="0"/>
            </a:stretch>
          </a:blipFill>
        </p:spPr>
      </p:sp>
      <p:grpSp>
        <p:nvGrpSpPr>
          <p:cNvPr name="Group 4" id="4"/>
          <p:cNvGrpSpPr/>
          <p:nvPr/>
        </p:nvGrpSpPr>
        <p:grpSpPr>
          <a:xfrm rot="0">
            <a:off x="544275" y="641975"/>
            <a:ext cx="1060050" cy="1074086"/>
            <a:chOff x="0" y="0"/>
            <a:chExt cx="1413400" cy="1432115"/>
          </a:xfrm>
        </p:grpSpPr>
        <p:sp>
          <p:nvSpPr>
            <p:cNvPr name="Freeform 5" id="5"/>
            <p:cNvSpPr/>
            <p:nvPr/>
          </p:nvSpPr>
          <p:spPr>
            <a:xfrm flipH="false" flipV="false" rot="0">
              <a:off x="12700" y="16683"/>
              <a:ext cx="1387983" cy="1398707"/>
            </a:xfrm>
            <a:custGeom>
              <a:avLst/>
              <a:gdLst/>
              <a:ahLst/>
              <a:cxnLst/>
              <a:rect r="r" b="b" t="t" l="l"/>
              <a:pathLst>
                <a:path h="1398707" w="1387983">
                  <a:moveTo>
                    <a:pt x="0" y="0"/>
                  </a:moveTo>
                  <a:lnTo>
                    <a:pt x="1387983" y="0"/>
                  </a:lnTo>
                  <a:lnTo>
                    <a:pt x="1387983" y="1398707"/>
                  </a:lnTo>
                  <a:lnTo>
                    <a:pt x="0" y="1398707"/>
                  </a:lnTo>
                  <a:close/>
                </a:path>
              </a:pathLst>
            </a:custGeom>
            <a:solidFill>
              <a:srgbClr val="85B106"/>
            </a:solidFill>
          </p:spPr>
        </p:sp>
        <p:sp>
          <p:nvSpPr>
            <p:cNvPr name="Freeform 6" id="6"/>
            <p:cNvSpPr/>
            <p:nvPr/>
          </p:nvSpPr>
          <p:spPr>
            <a:xfrm flipH="false" flipV="false" rot="0">
              <a:off x="0" y="0"/>
              <a:ext cx="1413383" cy="1432073"/>
            </a:xfrm>
            <a:custGeom>
              <a:avLst/>
              <a:gdLst/>
              <a:ahLst/>
              <a:cxnLst/>
              <a:rect r="r" b="b" t="t" l="l"/>
              <a:pathLst>
                <a:path h="1432073" w="1413383">
                  <a:moveTo>
                    <a:pt x="12700" y="0"/>
                  </a:moveTo>
                  <a:lnTo>
                    <a:pt x="1400683" y="0"/>
                  </a:lnTo>
                  <a:cubicBezTo>
                    <a:pt x="1407668" y="0"/>
                    <a:pt x="1413383" y="7507"/>
                    <a:pt x="1413383" y="16683"/>
                  </a:cubicBezTo>
                  <a:lnTo>
                    <a:pt x="1413383" y="1415390"/>
                  </a:lnTo>
                  <a:cubicBezTo>
                    <a:pt x="1413383" y="1424566"/>
                    <a:pt x="1407668" y="1432073"/>
                    <a:pt x="1400683" y="1432073"/>
                  </a:cubicBezTo>
                  <a:lnTo>
                    <a:pt x="12700" y="1432073"/>
                  </a:lnTo>
                  <a:cubicBezTo>
                    <a:pt x="5715" y="1432073"/>
                    <a:pt x="0" y="1424566"/>
                    <a:pt x="0" y="1415390"/>
                  </a:cubicBezTo>
                  <a:lnTo>
                    <a:pt x="0" y="16683"/>
                  </a:lnTo>
                  <a:cubicBezTo>
                    <a:pt x="0" y="7507"/>
                    <a:pt x="5715" y="0"/>
                    <a:pt x="12700" y="0"/>
                  </a:cubicBezTo>
                  <a:moveTo>
                    <a:pt x="12700" y="33366"/>
                  </a:moveTo>
                  <a:lnTo>
                    <a:pt x="12700" y="16683"/>
                  </a:lnTo>
                  <a:lnTo>
                    <a:pt x="25400" y="16683"/>
                  </a:lnTo>
                  <a:lnTo>
                    <a:pt x="25400" y="1415390"/>
                  </a:lnTo>
                  <a:lnTo>
                    <a:pt x="12700" y="1415390"/>
                  </a:lnTo>
                  <a:lnTo>
                    <a:pt x="12700" y="1398707"/>
                  </a:lnTo>
                  <a:lnTo>
                    <a:pt x="1400683" y="1398707"/>
                  </a:lnTo>
                  <a:lnTo>
                    <a:pt x="1400683" y="1415390"/>
                  </a:lnTo>
                  <a:lnTo>
                    <a:pt x="1387983" y="1415390"/>
                  </a:lnTo>
                  <a:lnTo>
                    <a:pt x="1387983" y="16683"/>
                  </a:lnTo>
                  <a:lnTo>
                    <a:pt x="1400683" y="16683"/>
                  </a:lnTo>
                  <a:lnTo>
                    <a:pt x="1400683" y="33366"/>
                  </a:lnTo>
                  <a:lnTo>
                    <a:pt x="12700" y="33366"/>
                  </a:lnTo>
                  <a:close/>
                </a:path>
              </a:pathLst>
            </a:custGeom>
            <a:solidFill>
              <a:srgbClr val="85B106"/>
            </a:solidFill>
          </p:spPr>
        </p:sp>
        <p:sp>
          <p:nvSpPr>
            <p:cNvPr name="TextBox 7" id="7"/>
            <p:cNvSpPr txBox="true"/>
            <p:nvPr/>
          </p:nvSpPr>
          <p:spPr>
            <a:xfrm>
              <a:off x="0" y="-19050"/>
              <a:ext cx="1413400" cy="1451165"/>
            </a:xfrm>
            <a:prstGeom prst="rect">
              <a:avLst/>
            </a:prstGeom>
          </p:spPr>
          <p:txBody>
            <a:bodyPr anchor="ctr" rtlCol="false" tIns="50800" lIns="50800" bIns="50800" rIns="50800"/>
            <a:lstStyle/>
            <a:p>
              <a:pPr algn="ctr">
                <a:lnSpc>
                  <a:spcPts val="5880"/>
                </a:lnSpc>
              </a:pPr>
              <a:r>
                <a:rPr lang="en-US" sz="4900">
                  <a:solidFill>
                    <a:srgbClr val="FFFFFF"/>
                  </a:solidFill>
                  <a:latin typeface="Arimo"/>
                  <a:ea typeface="Arimo"/>
                  <a:cs typeface="Arimo"/>
                  <a:sym typeface="Arimo"/>
                </a:rPr>
                <a:t>3</a:t>
              </a:r>
            </a:p>
          </p:txBody>
        </p:sp>
      </p:grpSp>
      <p:sp>
        <p:nvSpPr>
          <p:cNvPr name="AutoShape 8" id="8"/>
          <p:cNvSpPr/>
          <p:nvPr/>
        </p:nvSpPr>
        <p:spPr>
          <a:xfrm>
            <a:off x="1686225" y="1440575"/>
            <a:ext cx="8981775" cy="0"/>
          </a:xfrm>
          <a:prstGeom prst="line">
            <a:avLst/>
          </a:prstGeom>
          <a:ln cap="flat" w="38100">
            <a:solidFill>
              <a:srgbClr val="000000"/>
            </a:solidFill>
            <a:prstDash val="solid"/>
            <a:headEnd type="none" len="sm" w="sm"/>
            <a:tailEnd type="none" len="sm" w="sm"/>
          </a:ln>
        </p:spPr>
      </p:sp>
      <p:sp>
        <p:nvSpPr>
          <p:cNvPr name="TextBox 9" id="9"/>
          <p:cNvSpPr txBox="true"/>
          <p:nvPr/>
        </p:nvSpPr>
        <p:spPr>
          <a:xfrm rot="0">
            <a:off x="1686225" y="638175"/>
            <a:ext cx="10068750" cy="742950"/>
          </a:xfrm>
          <a:prstGeom prst="rect">
            <a:avLst/>
          </a:prstGeom>
        </p:spPr>
        <p:txBody>
          <a:bodyPr anchor="t" rtlCol="false" tIns="0" lIns="0" bIns="0" rIns="0">
            <a:spAutoFit/>
          </a:bodyPr>
          <a:lstStyle/>
          <a:p>
            <a:pPr algn="l">
              <a:lnSpc>
                <a:spcPts val="5759"/>
              </a:lnSpc>
            </a:pPr>
            <a:r>
              <a:rPr lang="en-US" b="true" sz="4800">
                <a:solidFill>
                  <a:srgbClr val="00316C"/>
                </a:solidFill>
                <a:latin typeface="Arimo Bold"/>
                <a:ea typeface="Arimo Bold"/>
                <a:cs typeface="Arimo Bold"/>
                <a:sym typeface="Arimo Bold"/>
              </a:rPr>
              <a:t>Phương pháp tiếp cận</a:t>
            </a:r>
          </a:p>
        </p:txBody>
      </p:sp>
      <p:sp>
        <p:nvSpPr>
          <p:cNvPr name="TextBox 10" id="10"/>
          <p:cNvSpPr txBox="true"/>
          <p:nvPr/>
        </p:nvSpPr>
        <p:spPr>
          <a:xfrm rot="0">
            <a:off x="17121426" y="9735027"/>
            <a:ext cx="152400" cy="190500"/>
          </a:xfrm>
          <a:prstGeom prst="rect">
            <a:avLst/>
          </a:prstGeom>
        </p:spPr>
        <p:txBody>
          <a:bodyPr anchor="t" rtlCol="false" tIns="0" lIns="0" bIns="0" rIns="0" wrap="none">
            <a:spAutoFit/>
          </a:bodyPr>
          <a:lstStyle/>
          <a:p>
            <a:pPr algn="ctr">
              <a:lnSpc>
                <a:spcPts val="3079"/>
              </a:lnSpc>
              <a:spcBef>
                <a:spcPct val="0"/>
              </a:spcBef>
            </a:pPr>
            <a:r>
              <a:rPr lang="en-US" sz="2199">
                <a:solidFill>
                  <a:srgbClr val="00316C"/>
                </a:solidFill>
                <a:latin typeface="Canva Sans"/>
                <a:ea typeface="Canva Sans"/>
                <a:cs typeface="Canva Sans"/>
                <a:sym typeface="Canva Sans"/>
              </a:rPr>
              <a:t>5</a:t>
            </a:r>
          </a:p>
        </p:txBody>
      </p:sp>
      <p:sp>
        <p:nvSpPr>
          <p:cNvPr name="TextBox 11" id="11"/>
          <p:cNvSpPr txBox="true"/>
          <p:nvPr/>
        </p:nvSpPr>
        <p:spPr>
          <a:xfrm rot="0">
            <a:off x="544275" y="2003643"/>
            <a:ext cx="8352627" cy="5781675"/>
          </a:xfrm>
          <a:prstGeom prst="rect">
            <a:avLst/>
          </a:prstGeom>
        </p:spPr>
        <p:txBody>
          <a:bodyPr anchor="t" rtlCol="false" tIns="0" lIns="0" bIns="0" rIns="0">
            <a:spAutoFit/>
          </a:bodyPr>
          <a:lstStyle/>
          <a:p>
            <a:pPr algn="l">
              <a:lnSpc>
                <a:spcPts val="4589"/>
              </a:lnSpc>
            </a:pPr>
            <a:r>
              <a:rPr lang="en-US" sz="2699" b="true">
                <a:solidFill>
                  <a:srgbClr val="00316C"/>
                </a:solidFill>
                <a:latin typeface="Arimo Bold"/>
                <a:ea typeface="Arimo Bold"/>
                <a:cs typeface="Arimo Bold"/>
                <a:sym typeface="Arimo Bold"/>
              </a:rPr>
              <a:t>Dự án gồm 3 thành phần chính</a:t>
            </a:r>
          </a:p>
          <a:p>
            <a:pPr algn="l" marL="582928" indent="-291464" lvl="1">
              <a:lnSpc>
                <a:spcPts val="4589"/>
              </a:lnSpc>
              <a:buFont typeface="Arial"/>
              <a:buChar char="•"/>
            </a:pPr>
            <a:r>
              <a:rPr lang="en-US" b="true" sz="2699">
                <a:solidFill>
                  <a:srgbClr val="00316C"/>
                </a:solidFill>
                <a:latin typeface="Arimo Bold"/>
                <a:ea typeface="Arimo Bold"/>
                <a:cs typeface="Arimo Bold"/>
                <a:sym typeface="Arimo Bold"/>
              </a:rPr>
              <a:t>Huấn luyện</a:t>
            </a:r>
            <a:r>
              <a:rPr lang="en-US" sz="2699">
                <a:solidFill>
                  <a:srgbClr val="00316C"/>
                </a:solidFill>
                <a:latin typeface="Arimo"/>
                <a:ea typeface="Arimo"/>
                <a:cs typeface="Arimo"/>
                <a:sym typeface="Arimo"/>
              </a:rPr>
              <a:t>: Sử dụng mô hình Vision Transformer (ViT) đã được tiền huấn luyện để học chuyển tiếp trên dữ liệu ảnh x-quang.</a:t>
            </a:r>
          </a:p>
          <a:p>
            <a:pPr algn="l" marL="582928" indent="-291464" lvl="1">
              <a:lnSpc>
                <a:spcPts val="4589"/>
              </a:lnSpc>
              <a:buFont typeface="Arial"/>
              <a:buChar char="•"/>
            </a:pPr>
            <a:r>
              <a:rPr lang="en-US" b="true" sz="2699">
                <a:solidFill>
                  <a:srgbClr val="00316C"/>
                </a:solidFill>
                <a:latin typeface="Arimo Bold"/>
                <a:ea typeface="Arimo Bold"/>
                <a:cs typeface="Arimo Bold"/>
                <a:sym typeface="Arimo Bold"/>
              </a:rPr>
              <a:t>Tạo bản đồ nhiệt</a:t>
            </a:r>
            <a:r>
              <a:rPr lang="en-US" sz="2699">
                <a:solidFill>
                  <a:srgbClr val="00316C"/>
                </a:solidFill>
                <a:latin typeface="Arimo"/>
                <a:ea typeface="Arimo"/>
                <a:cs typeface="Arimo"/>
                <a:sym typeface="Arimo"/>
              </a:rPr>
              <a:t>: Sử dụng thuật toán ReciproCAM dành cho ViT trong việc tạo bản đồ nhiệt để diễn giải.</a:t>
            </a:r>
          </a:p>
          <a:p>
            <a:pPr algn="l" marL="582928" indent="-291464" lvl="1">
              <a:lnSpc>
                <a:spcPts val="4589"/>
              </a:lnSpc>
              <a:buFont typeface="Arial"/>
              <a:buChar char="•"/>
            </a:pPr>
            <a:r>
              <a:rPr lang="en-US" b="true" sz="2699">
                <a:solidFill>
                  <a:srgbClr val="00316C"/>
                </a:solidFill>
                <a:latin typeface="Arimo Bold"/>
                <a:ea typeface="Arimo Bold"/>
                <a:cs typeface="Arimo Bold"/>
                <a:sym typeface="Arimo Bold"/>
              </a:rPr>
              <a:t>Kiểm thử</a:t>
            </a:r>
            <a:r>
              <a:rPr lang="en-US" sz="2699">
                <a:solidFill>
                  <a:srgbClr val="00316C"/>
                </a:solidFill>
                <a:latin typeface="Arimo"/>
                <a:ea typeface="Arimo"/>
                <a:cs typeface="Arimo"/>
                <a:sym typeface="Arimo"/>
              </a:rPr>
              <a:t>: Kiểm tra hiệu năng trên các bộ dữ liệu khác nhau để đảm bảo mô hình có thể hoạt động tốt và kiểm tra độ hiệu quả của ReciproCAM.</a:t>
            </a:r>
          </a:p>
        </p:txBody>
      </p:sp>
      <p:pic>
        <p:nvPicPr>
          <p:cNvPr name="Picture 12" id="12"/>
          <p:cNvPicPr>
            <a:picLocks noChangeAspect="true"/>
          </p:cNvPicPr>
          <p:nvPr/>
        </p:nvPicPr>
        <p:blipFill>
          <a:blip r:embed="rId5"/>
          <a:stretch>
            <a:fillRect/>
          </a:stretch>
        </p:blipFill>
        <p:spPr>
          <a:xfrm rot="0">
            <a:off x="9192116" y="1660896"/>
            <a:ext cx="6965209" cy="6965209"/>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772550" y="-181484"/>
            <a:ext cx="8295846" cy="7918998"/>
          </a:xfrm>
          <a:custGeom>
            <a:avLst/>
            <a:gdLst/>
            <a:ahLst/>
            <a:cxnLst/>
            <a:rect r="r" b="b" t="t" l="l"/>
            <a:pathLst>
              <a:path h="7918998" w="8295846">
                <a:moveTo>
                  <a:pt x="0" y="0"/>
                </a:moveTo>
                <a:lnTo>
                  <a:pt x="8295846" y="0"/>
                </a:lnTo>
                <a:lnTo>
                  <a:pt x="8295846" y="7918998"/>
                </a:lnTo>
                <a:lnTo>
                  <a:pt x="0" y="7918998"/>
                </a:lnTo>
                <a:lnTo>
                  <a:pt x="0" y="0"/>
                </a:lnTo>
                <a:close/>
              </a:path>
            </a:pathLst>
          </a:custGeom>
          <a:blipFill>
            <a:blip r:embed="rId3"/>
            <a:stretch>
              <a:fillRect l="0" t="0" r="0" b="0"/>
            </a:stretch>
          </a:blipFill>
        </p:spPr>
      </p:sp>
      <p:sp>
        <p:nvSpPr>
          <p:cNvPr name="Freeform 3" id="3"/>
          <p:cNvSpPr/>
          <p:nvPr/>
        </p:nvSpPr>
        <p:spPr>
          <a:xfrm flipH="false" flipV="false" rot="0">
            <a:off x="334050" y="9271450"/>
            <a:ext cx="17125704" cy="669000"/>
          </a:xfrm>
          <a:custGeom>
            <a:avLst/>
            <a:gdLst/>
            <a:ahLst/>
            <a:cxnLst/>
            <a:rect r="r" b="b" t="t" l="l"/>
            <a:pathLst>
              <a:path h="669000" w="17125704">
                <a:moveTo>
                  <a:pt x="0" y="0"/>
                </a:moveTo>
                <a:lnTo>
                  <a:pt x="17125704" y="0"/>
                </a:lnTo>
                <a:lnTo>
                  <a:pt x="17125704" y="669000"/>
                </a:lnTo>
                <a:lnTo>
                  <a:pt x="0" y="669000"/>
                </a:lnTo>
                <a:lnTo>
                  <a:pt x="0" y="0"/>
                </a:lnTo>
                <a:close/>
              </a:path>
            </a:pathLst>
          </a:custGeom>
          <a:blipFill>
            <a:blip r:embed="rId4"/>
            <a:stretch>
              <a:fillRect l="-2" t="0" r="-2" b="0"/>
            </a:stretch>
          </a:blipFill>
        </p:spPr>
      </p:sp>
      <p:grpSp>
        <p:nvGrpSpPr>
          <p:cNvPr name="Group 4" id="4"/>
          <p:cNvGrpSpPr/>
          <p:nvPr/>
        </p:nvGrpSpPr>
        <p:grpSpPr>
          <a:xfrm rot="0">
            <a:off x="544275" y="641975"/>
            <a:ext cx="1060050" cy="1074086"/>
            <a:chOff x="0" y="0"/>
            <a:chExt cx="1413400" cy="1432115"/>
          </a:xfrm>
        </p:grpSpPr>
        <p:sp>
          <p:nvSpPr>
            <p:cNvPr name="Freeform 5" id="5"/>
            <p:cNvSpPr/>
            <p:nvPr/>
          </p:nvSpPr>
          <p:spPr>
            <a:xfrm flipH="false" flipV="false" rot="0">
              <a:off x="12700" y="16683"/>
              <a:ext cx="1387983" cy="1398707"/>
            </a:xfrm>
            <a:custGeom>
              <a:avLst/>
              <a:gdLst/>
              <a:ahLst/>
              <a:cxnLst/>
              <a:rect r="r" b="b" t="t" l="l"/>
              <a:pathLst>
                <a:path h="1398707" w="1387983">
                  <a:moveTo>
                    <a:pt x="0" y="0"/>
                  </a:moveTo>
                  <a:lnTo>
                    <a:pt x="1387983" y="0"/>
                  </a:lnTo>
                  <a:lnTo>
                    <a:pt x="1387983" y="1398707"/>
                  </a:lnTo>
                  <a:lnTo>
                    <a:pt x="0" y="1398707"/>
                  </a:lnTo>
                  <a:close/>
                </a:path>
              </a:pathLst>
            </a:custGeom>
            <a:solidFill>
              <a:srgbClr val="85B106"/>
            </a:solidFill>
          </p:spPr>
        </p:sp>
        <p:sp>
          <p:nvSpPr>
            <p:cNvPr name="Freeform 6" id="6"/>
            <p:cNvSpPr/>
            <p:nvPr/>
          </p:nvSpPr>
          <p:spPr>
            <a:xfrm flipH="false" flipV="false" rot="0">
              <a:off x="0" y="0"/>
              <a:ext cx="1413383" cy="1432073"/>
            </a:xfrm>
            <a:custGeom>
              <a:avLst/>
              <a:gdLst/>
              <a:ahLst/>
              <a:cxnLst/>
              <a:rect r="r" b="b" t="t" l="l"/>
              <a:pathLst>
                <a:path h="1432073" w="1413383">
                  <a:moveTo>
                    <a:pt x="12700" y="0"/>
                  </a:moveTo>
                  <a:lnTo>
                    <a:pt x="1400683" y="0"/>
                  </a:lnTo>
                  <a:cubicBezTo>
                    <a:pt x="1407668" y="0"/>
                    <a:pt x="1413383" y="7507"/>
                    <a:pt x="1413383" y="16683"/>
                  </a:cubicBezTo>
                  <a:lnTo>
                    <a:pt x="1413383" y="1415390"/>
                  </a:lnTo>
                  <a:cubicBezTo>
                    <a:pt x="1413383" y="1424566"/>
                    <a:pt x="1407668" y="1432073"/>
                    <a:pt x="1400683" y="1432073"/>
                  </a:cubicBezTo>
                  <a:lnTo>
                    <a:pt x="12700" y="1432073"/>
                  </a:lnTo>
                  <a:cubicBezTo>
                    <a:pt x="5715" y="1432073"/>
                    <a:pt x="0" y="1424566"/>
                    <a:pt x="0" y="1415390"/>
                  </a:cubicBezTo>
                  <a:lnTo>
                    <a:pt x="0" y="16683"/>
                  </a:lnTo>
                  <a:cubicBezTo>
                    <a:pt x="0" y="7507"/>
                    <a:pt x="5715" y="0"/>
                    <a:pt x="12700" y="0"/>
                  </a:cubicBezTo>
                  <a:moveTo>
                    <a:pt x="12700" y="33366"/>
                  </a:moveTo>
                  <a:lnTo>
                    <a:pt x="12700" y="16683"/>
                  </a:lnTo>
                  <a:lnTo>
                    <a:pt x="25400" y="16683"/>
                  </a:lnTo>
                  <a:lnTo>
                    <a:pt x="25400" y="1415390"/>
                  </a:lnTo>
                  <a:lnTo>
                    <a:pt x="12700" y="1415390"/>
                  </a:lnTo>
                  <a:lnTo>
                    <a:pt x="12700" y="1398707"/>
                  </a:lnTo>
                  <a:lnTo>
                    <a:pt x="1400683" y="1398707"/>
                  </a:lnTo>
                  <a:lnTo>
                    <a:pt x="1400683" y="1415390"/>
                  </a:lnTo>
                  <a:lnTo>
                    <a:pt x="1387983" y="1415390"/>
                  </a:lnTo>
                  <a:lnTo>
                    <a:pt x="1387983" y="16683"/>
                  </a:lnTo>
                  <a:lnTo>
                    <a:pt x="1400683" y="16683"/>
                  </a:lnTo>
                  <a:lnTo>
                    <a:pt x="1400683" y="33366"/>
                  </a:lnTo>
                  <a:lnTo>
                    <a:pt x="12700" y="33366"/>
                  </a:lnTo>
                  <a:close/>
                </a:path>
              </a:pathLst>
            </a:custGeom>
            <a:solidFill>
              <a:srgbClr val="85B106"/>
            </a:solidFill>
          </p:spPr>
        </p:sp>
        <p:sp>
          <p:nvSpPr>
            <p:cNvPr name="TextBox 7" id="7"/>
            <p:cNvSpPr txBox="true"/>
            <p:nvPr/>
          </p:nvSpPr>
          <p:spPr>
            <a:xfrm>
              <a:off x="0" y="-19050"/>
              <a:ext cx="1413400" cy="1451165"/>
            </a:xfrm>
            <a:prstGeom prst="rect">
              <a:avLst/>
            </a:prstGeom>
          </p:spPr>
          <p:txBody>
            <a:bodyPr anchor="ctr" rtlCol="false" tIns="50800" lIns="50800" bIns="50800" rIns="50800"/>
            <a:lstStyle/>
            <a:p>
              <a:pPr algn="ctr">
                <a:lnSpc>
                  <a:spcPts val="5880"/>
                </a:lnSpc>
              </a:pPr>
              <a:r>
                <a:rPr lang="en-US" sz="4900">
                  <a:solidFill>
                    <a:srgbClr val="FFFFFF"/>
                  </a:solidFill>
                  <a:latin typeface="Arimo"/>
                  <a:ea typeface="Arimo"/>
                  <a:cs typeface="Arimo"/>
                  <a:sym typeface="Arimo"/>
                </a:rPr>
                <a:t>3</a:t>
              </a:r>
            </a:p>
          </p:txBody>
        </p:sp>
      </p:grpSp>
      <p:sp>
        <p:nvSpPr>
          <p:cNvPr name="AutoShape 8" id="8"/>
          <p:cNvSpPr/>
          <p:nvPr/>
        </p:nvSpPr>
        <p:spPr>
          <a:xfrm>
            <a:off x="1686225" y="1440575"/>
            <a:ext cx="8981775" cy="0"/>
          </a:xfrm>
          <a:prstGeom prst="line">
            <a:avLst/>
          </a:prstGeom>
          <a:ln cap="flat" w="38100">
            <a:solidFill>
              <a:srgbClr val="000000"/>
            </a:solidFill>
            <a:prstDash val="solid"/>
            <a:headEnd type="none" len="sm" w="sm"/>
            <a:tailEnd type="none" len="sm" w="sm"/>
          </a:ln>
        </p:spPr>
      </p:sp>
      <p:sp>
        <p:nvSpPr>
          <p:cNvPr name="TextBox 9" id="9"/>
          <p:cNvSpPr txBox="true"/>
          <p:nvPr/>
        </p:nvSpPr>
        <p:spPr>
          <a:xfrm rot="0">
            <a:off x="1686225" y="638175"/>
            <a:ext cx="10068750" cy="742950"/>
          </a:xfrm>
          <a:prstGeom prst="rect">
            <a:avLst/>
          </a:prstGeom>
        </p:spPr>
        <p:txBody>
          <a:bodyPr anchor="t" rtlCol="false" tIns="0" lIns="0" bIns="0" rIns="0">
            <a:spAutoFit/>
          </a:bodyPr>
          <a:lstStyle/>
          <a:p>
            <a:pPr algn="l">
              <a:lnSpc>
                <a:spcPts val="5759"/>
              </a:lnSpc>
            </a:pPr>
            <a:r>
              <a:rPr lang="en-US" b="true" sz="4800">
                <a:solidFill>
                  <a:srgbClr val="00316C"/>
                </a:solidFill>
                <a:latin typeface="Arimo Bold"/>
                <a:ea typeface="Arimo Bold"/>
                <a:cs typeface="Arimo Bold"/>
                <a:sym typeface="Arimo Bold"/>
              </a:rPr>
              <a:t>Phương pháp tiếp cận</a:t>
            </a:r>
          </a:p>
        </p:txBody>
      </p:sp>
      <p:sp>
        <p:nvSpPr>
          <p:cNvPr name="TextBox 10" id="10"/>
          <p:cNvSpPr txBox="true"/>
          <p:nvPr/>
        </p:nvSpPr>
        <p:spPr>
          <a:xfrm rot="0">
            <a:off x="17121426" y="9735027"/>
            <a:ext cx="152400" cy="190500"/>
          </a:xfrm>
          <a:prstGeom prst="rect">
            <a:avLst/>
          </a:prstGeom>
        </p:spPr>
        <p:txBody>
          <a:bodyPr anchor="t" rtlCol="false" tIns="0" lIns="0" bIns="0" rIns="0" wrap="none">
            <a:spAutoFit/>
          </a:bodyPr>
          <a:lstStyle/>
          <a:p>
            <a:pPr algn="ctr">
              <a:lnSpc>
                <a:spcPts val="3079"/>
              </a:lnSpc>
              <a:spcBef>
                <a:spcPct val="0"/>
              </a:spcBef>
            </a:pPr>
            <a:r>
              <a:rPr lang="en-US" sz="2199">
                <a:solidFill>
                  <a:srgbClr val="00316C"/>
                </a:solidFill>
                <a:latin typeface="Canva Sans"/>
                <a:ea typeface="Canva Sans"/>
                <a:cs typeface="Canva Sans"/>
                <a:sym typeface="Canva Sans"/>
              </a:rPr>
              <a:t>6</a:t>
            </a:r>
          </a:p>
        </p:txBody>
      </p:sp>
      <p:sp>
        <p:nvSpPr>
          <p:cNvPr name="TextBox 11" id="11"/>
          <p:cNvSpPr txBox="true"/>
          <p:nvPr/>
        </p:nvSpPr>
        <p:spPr>
          <a:xfrm rot="0">
            <a:off x="544275" y="1950717"/>
            <a:ext cx="15699198" cy="5033391"/>
          </a:xfrm>
          <a:prstGeom prst="rect">
            <a:avLst/>
          </a:prstGeom>
        </p:spPr>
        <p:txBody>
          <a:bodyPr anchor="t" rtlCol="false" tIns="0" lIns="0" bIns="0" rIns="0">
            <a:spAutoFit/>
          </a:bodyPr>
          <a:lstStyle/>
          <a:p>
            <a:pPr algn="l">
              <a:lnSpc>
                <a:spcPts val="4481"/>
              </a:lnSpc>
            </a:pPr>
            <a:r>
              <a:rPr lang="en-US" sz="2699" b="true">
                <a:solidFill>
                  <a:srgbClr val="00316C"/>
                </a:solidFill>
                <a:latin typeface="Arimo Bold"/>
                <a:ea typeface="Arimo Bold"/>
                <a:cs typeface="Arimo Bold"/>
                <a:sym typeface="Arimo Bold"/>
              </a:rPr>
              <a:t>Vision Transformer (ViT)</a:t>
            </a:r>
          </a:p>
          <a:p>
            <a:pPr algn="l" marL="582928" indent="-291464" lvl="1">
              <a:lnSpc>
                <a:spcPts val="4481"/>
              </a:lnSpc>
              <a:buFont typeface="Arial"/>
              <a:buChar char="•"/>
            </a:pPr>
            <a:r>
              <a:rPr lang="en-US" sz="2699">
                <a:solidFill>
                  <a:srgbClr val="00316C"/>
                </a:solidFill>
                <a:latin typeface="Arimo"/>
                <a:ea typeface="Arimo"/>
                <a:cs typeface="Arimo"/>
                <a:sym typeface="Arimo"/>
              </a:rPr>
              <a:t>Được xây dựng trên kiến trúc của Transformer, vốn được sử dụng cho các bài toán NLP</a:t>
            </a:r>
          </a:p>
          <a:p>
            <a:pPr algn="l" marL="582928" indent="-291464" lvl="1">
              <a:lnSpc>
                <a:spcPts val="4481"/>
              </a:lnSpc>
              <a:buFont typeface="Arial"/>
              <a:buChar char="•"/>
            </a:pPr>
            <a:r>
              <a:rPr lang="en-US" sz="2699">
                <a:solidFill>
                  <a:srgbClr val="00316C"/>
                </a:solidFill>
                <a:latin typeface="Arimo"/>
                <a:ea typeface="Arimo"/>
                <a:cs typeface="Arimo"/>
                <a:sym typeface="Arimo"/>
              </a:rPr>
              <a:t>ViT xử lý ảnh theo chuỗi các patches thay vì từng pixels riêng biệt</a:t>
            </a:r>
          </a:p>
          <a:p>
            <a:pPr algn="l" marL="582928" indent="-291464" lvl="1">
              <a:lnSpc>
                <a:spcPts val="4481"/>
              </a:lnSpc>
              <a:buFont typeface="Arial"/>
              <a:buChar char="•"/>
            </a:pPr>
            <a:r>
              <a:rPr lang="en-US" sz="2699">
                <a:solidFill>
                  <a:srgbClr val="00316C"/>
                </a:solidFill>
                <a:latin typeface="Arimo"/>
                <a:ea typeface="Arimo"/>
                <a:cs typeface="Arimo"/>
                <a:sym typeface="Arimo"/>
              </a:rPr>
              <a:t>Kiến trúc ViT gồm 4 thành phần chính:</a:t>
            </a:r>
          </a:p>
          <a:p>
            <a:pPr algn="l" marL="1165857" indent="-388619" lvl="2">
              <a:lnSpc>
                <a:spcPts val="4481"/>
              </a:lnSpc>
              <a:buFont typeface="Arial"/>
              <a:buChar char="⚬"/>
            </a:pPr>
            <a:r>
              <a:rPr lang="en-US" sz="2699">
                <a:solidFill>
                  <a:srgbClr val="00316C"/>
                </a:solidFill>
                <a:latin typeface="Arimo"/>
                <a:ea typeface="Arimo"/>
                <a:cs typeface="Arimo"/>
                <a:sym typeface="Arimo"/>
              </a:rPr>
              <a:t>Image Patching và Embedding</a:t>
            </a:r>
          </a:p>
          <a:p>
            <a:pPr algn="l" marL="1165857" indent="-388619" lvl="2">
              <a:lnSpc>
                <a:spcPts val="4481"/>
              </a:lnSpc>
              <a:buFont typeface="Arial"/>
              <a:buChar char="⚬"/>
            </a:pPr>
            <a:r>
              <a:rPr lang="en-US" sz="2699">
                <a:solidFill>
                  <a:srgbClr val="00316C"/>
                </a:solidFill>
                <a:latin typeface="Arimo"/>
                <a:ea typeface="Arimo"/>
                <a:cs typeface="Arimo"/>
                <a:sym typeface="Arimo"/>
              </a:rPr>
              <a:t>Mã hóa vị trí</a:t>
            </a:r>
          </a:p>
          <a:p>
            <a:pPr algn="l" marL="1165857" indent="-388619" lvl="2">
              <a:lnSpc>
                <a:spcPts val="4481"/>
              </a:lnSpc>
              <a:buFont typeface="Arial"/>
              <a:buChar char="⚬"/>
            </a:pPr>
            <a:r>
              <a:rPr lang="en-US" sz="2699">
                <a:solidFill>
                  <a:srgbClr val="00316C"/>
                </a:solidFill>
                <a:latin typeface="Arimo"/>
                <a:ea typeface="Arimo"/>
                <a:cs typeface="Arimo"/>
                <a:sym typeface="Arimo"/>
              </a:rPr>
              <a:t>Khối Transformer Encoder</a:t>
            </a:r>
          </a:p>
          <a:p>
            <a:pPr algn="l" marL="1165857" indent="-388619" lvl="2">
              <a:lnSpc>
                <a:spcPts val="4481"/>
              </a:lnSpc>
              <a:buFont typeface="Arial"/>
              <a:buChar char="⚬"/>
            </a:pPr>
            <a:r>
              <a:rPr lang="en-US" sz="2699">
                <a:solidFill>
                  <a:srgbClr val="00316C"/>
                </a:solidFill>
                <a:latin typeface="Arimo"/>
                <a:ea typeface="Arimo"/>
                <a:cs typeface="Arimo"/>
                <a:sym typeface="Arimo"/>
              </a:rPr>
              <a:t>Classification Head</a:t>
            </a:r>
          </a:p>
          <a:p>
            <a:pPr algn="l">
              <a:lnSpc>
                <a:spcPts val="4481"/>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772550" y="-181484"/>
            <a:ext cx="8295846" cy="7918998"/>
          </a:xfrm>
          <a:custGeom>
            <a:avLst/>
            <a:gdLst/>
            <a:ahLst/>
            <a:cxnLst/>
            <a:rect r="r" b="b" t="t" l="l"/>
            <a:pathLst>
              <a:path h="7918998" w="8295846">
                <a:moveTo>
                  <a:pt x="0" y="0"/>
                </a:moveTo>
                <a:lnTo>
                  <a:pt x="8295846" y="0"/>
                </a:lnTo>
                <a:lnTo>
                  <a:pt x="8295846" y="7918998"/>
                </a:lnTo>
                <a:lnTo>
                  <a:pt x="0" y="7918998"/>
                </a:lnTo>
                <a:lnTo>
                  <a:pt x="0" y="0"/>
                </a:lnTo>
                <a:close/>
              </a:path>
            </a:pathLst>
          </a:custGeom>
          <a:blipFill>
            <a:blip r:embed="rId3"/>
            <a:stretch>
              <a:fillRect l="0" t="0" r="0" b="0"/>
            </a:stretch>
          </a:blipFill>
        </p:spPr>
      </p:sp>
      <p:sp>
        <p:nvSpPr>
          <p:cNvPr name="Freeform 3" id="3"/>
          <p:cNvSpPr/>
          <p:nvPr/>
        </p:nvSpPr>
        <p:spPr>
          <a:xfrm flipH="false" flipV="false" rot="0">
            <a:off x="334050" y="9271450"/>
            <a:ext cx="17125704" cy="669000"/>
          </a:xfrm>
          <a:custGeom>
            <a:avLst/>
            <a:gdLst/>
            <a:ahLst/>
            <a:cxnLst/>
            <a:rect r="r" b="b" t="t" l="l"/>
            <a:pathLst>
              <a:path h="669000" w="17125704">
                <a:moveTo>
                  <a:pt x="0" y="0"/>
                </a:moveTo>
                <a:lnTo>
                  <a:pt x="17125704" y="0"/>
                </a:lnTo>
                <a:lnTo>
                  <a:pt x="17125704" y="669000"/>
                </a:lnTo>
                <a:lnTo>
                  <a:pt x="0" y="669000"/>
                </a:lnTo>
                <a:lnTo>
                  <a:pt x="0" y="0"/>
                </a:lnTo>
                <a:close/>
              </a:path>
            </a:pathLst>
          </a:custGeom>
          <a:blipFill>
            <a:blip r:embed="rId4"/>
            <a:stretch>
              <a:fillRect l="-2" t="0" r="-2" b="0"/>
            </a:stretch>
          </a:blipFill>
        </p:spPr>
      </p:sp>
      <p:grpSp>
        <p:nvGrpSpPr>
          <p:cNvPr name="Group 4" id="4"/>
          <p:cNvGrpSpPr/>
          <p:nvPr/>
        </p:nvGrpSpPr>
        <p:grpSpPr>
          <a:xfrm rot="0">
            <a:off x="544275" y="641975"/>
            <a:ext cx="1060050" cy="1074086"/>
            <a:chOff x="0" y="0"/>
            <a:chExt cx="1413400" cy="1432115"/>
          </a:xfrm>
        </p:grpSpPr>
        <p:sp>
          <p:nvSpPr>
            <p:cNvPr name="Freeform 5" id="5"/>
            <p:cNvSpPr/>
            <p:nvPr/>
          </p:nvSpPr>
          <p:spPr>
            <a:xfrm flipH="false" flipV="false" rot="0">
              <a:off x="12700" y="16683"/>
              <a:ext cx="1387983" cy="1398707"/>
            </a:xfrm>
            <a:custGeom>
              <a:avLst/>
              <a:gdLst/>
              <a:ahLst/>
              <a:cxnLst/>
              <a:rect r="r" b="b" t="t" l="l"/>
              <a:pathLst>
                <a:path h="1398707" w="1387983">
                  <a:moveTo>
                    <a:pt x="0" y="0"/>
                  </a:moveTo>
                  <a:lnTo>
                    <a:pt x="1387983" y="0"/>
                  </a:lnTo>
                  <a:lnTo>
                    <a:pt x="1387983" y="1398707"/>
                  </a:lnTo>
                  <a:lnTo>
                    <a:pt x="0" y="1398707"/>
                  </a:lnTo>
                  <a:close/>
                </a:path>
              </a:pathLst>
            </a:custGeom>
            <a:solidFill>
              <a:srgbClr val="85B106"/>
            </a:solidFill>
          </p:spPr>
        </p:sp>
        <p:sp>
          <p:nvSpPr>
            <p:cNvPr name="Freeform 6" id="6"/>
            <p:cNvSpPr/>
            <p:nvPr/>
          </p:nvSpPr>
          <p:spPr>
            <a:xfrm flipH="false" flipV="false" rot="0">
              <a:off x="0" y="0"/>
              <a:ext cx="1413383" cy="1432073"/>
            </a:xfrm>
            <a:custGeom>
              <a:avLst/>
              <a:gdLst/>
              <a:ahLst/>
              <a:cxnLst/>
              <a:rect r="r" b="b" t="t" l="l"/>
              <a:pathLst>
                <a:path h="1432073" w="1413383">
                  <a:moveTo>
                    <a:pt x="12700" y="0"/>
                  </a:moveTo>
                  <a:lnTo>
                    <a:pt x="1400683" y="0"/>
                  </a:lnTo>
                  <a:cubicBezTo>
                    <a:pt x="1407668" y="0"/>
                    <a:pt x="1413383" y="7507"/>
                    <a:pt x="1413383" y="16683"/>
                  </a:cubicBezTo>
                  <a:lnTo>
                    <a:pt x="1413383" y="1415390"/>
                  </a:lnTo>
                  <a:cubicBezTo>
                    <a:pt x="1413383" y="1424566"/>
                    <a:pt x="1407668" y="1432073"/>
                    <a:pt x="1400683" y="1432073"/>
                  </a:cubicBezTo>
                  <a:lnTo>
                    <a:pt x="12700" y="1432073"/>
                  </a:lnTo>
                  <a:cubicBezTo>
                    <a:pt x="5715" y="1432073"/>
                    <a:pt x="0" y="1424566"/>
                    <a:pt x="0" y="1415390"/>
                  </a:cubicBezTo>
                  <a:lnTo>
                    <a:pt x="0" y="16683"/>
                  </a:lnTo>
                  <a:cubicBezTo>
                    <a:pt x="0" y="7507"/>
                    <a:pt x="5715" y="0"/>
                    <a:pt x="12700" y="0"/>
                  </a:cubicBezTo>
                  <a:moveTo>
                    <a:pt x="12700" y="33366"/>
                  </a:moveTo>
                  <a:lnTo>
                    <a:pt x="12700" y="16683"/>
                  </a:lnTo>
                  <a:lnTo>
                    <a:pt x="25400" y="16683"/>
                  </a:lnTo>
                  <a:lnTo>
                    <a:pt x="25400" y="1415390"/>
                  </a:lnTo>
                  <a:lnTo>
                    <a:pt x="12700" y="1415390"/>
                  </a:lnTo>
                  <a:lnTo>
                    <a:pt x="12700" y="1398707"/>
                  </a:lnTo>
                  <a:lnTo>
                    <a:pt x="1400683" y="1398707"/>
                  </a:lnTo>
                  <a:lnTo>
                    <a:pt x="1400683" y="1415390"/>
                  </a:lnTo>
                  <a:lnTo>
                    <a:pt x="1387983" y="1415390"/>
                  </a:lnTo>
                  <a:lnTo>
                    <a:pt x="1387983" y="16683"/>
                  </a:lnTo>
                  <a:lnTo>
                    <a:pt x="1400683" y="16683"/>
                  </a:lnTo>
                  <a:lnTo>
                    <a:pt x="1400683" y="33366"/>
                  </a:lnTo>
                  <a:lnTo>
                    <a:pt x="12700" y="33366"/>
                  </a:lnTo>
                  <a:close/>
                </a:path>
              </a:pathLst>
            </a:custGeom>
            <a:solidFill>
              <a:srgbClr val="85B106"/>
            </a:solidFill>
          </p:spPr>
        </p:sp>
        <p:sp>
          <p:nvSpPr>
            <p:cNvPr name="TextBox 7" id="7"/>
            <p:cNvSpPr txBox="true"/>
            <p:nvPr/>
          </p:nvSpPr>
          <p:spPr>
            <a:xfrm>
              <a:off x="0" y="-19050"/>
              <a:ext cx="1413400" cy="1451165"/>
            </a:xfrm>
            <a:prstGeom prst="rect">
              <a:avLst/>
            </a:prstGeom>
          </p:spPr>
          <p:txBody>
            <a:bodyPr anchor="ctr" rtlCol="false" tIns="50800" lIns="50800" bIns="50800" rIns="50800"/>
            <a:lstStyle/>
            <a:p>
              <a:pPr algn="ctr">
                <a:lnSpc>
                  <a:spcPts val="5880"/>
                </a:lnSpc>
              </a:pPr>
              <a:r>
                <a:rPr lang="en-US" sz="4900">
                  <a:solidFill>
                    <a:srgbClr val="FFFFFF"/>
                  </a:solidFill>
                  <a:latin typeface="Arimo"/>
                  <a:ea typeface="Arimo"/>
                  <a:cs typeface="Arimo"/>
                  <a:sym typeface="Arimo"/>
                </a:rPr>
                <a:t>3</a:t>
              </a:r>
            </a:p>
          </p:txBody>
        </p:sp>
      </p:grpSp>
      <p:sp>
        <p:nvSpPr>
          <p:cNvPr name="AutoShape 8" id="8"/>
          <p:cNvSpPr/>
          <p:nvPr/>
        </p:nvSpPr>
        <p:spPr>
          <a:xfrm>
            <a:off x="1686225" y="1440575"/>
            <a:ext cx="8981775" cy="0"/>
          </a:xfrm>
          <a:prstGeom prst="line">
            <a:avLst/>
          </a:prstGeom>
          <a:ln cap="flat" w="38100">
            <a:solidFill>
              <a:srgbClr val="000000"/>
            </a:solidFill>
            <a:prstDash val="solid"/>
            <a:headEnd type="none" len="sm" w="sm"/>
            <a:tailEnd type="none" len="sm" w="sm"/>
          </a:ln>
        </p:spPr>
      </p:sp>
      <p:sp>
        <p:nvSpPr>
          <p:cNvPr name="TextBox 9" id="9"/>
          <p:cNvSpPr txBox="true"/>
          <p:nvPr/>
        </p:nvSpPr>
        <p:spPr>
          <a:xfrm rot="0">
            <a:off x="1686225" y="638175"/>
            <a:ext cx="10068750" cy="742950"/>
          </a:xfrm>
          <a:prstGeom prst="rect">
            <a:avLst/>
          </a:prstGeom>
        </p:spPr>
        <p:txBody>
          <a:bodyPr anchor="t" rtlCol="false" tIns="0" lIns="0" bIns="0" rIns="0">
            <a:spAutoFit/>
          </a:bodyPr>
          <a:lstStyle/>
          <a:p>
            <a:pPr algn="l">
              <a:lnSpc>
                <a:spcPts val="5759"/>
              </a:lnSpc>
            </a:pPr>
            <a:r>
              <a:rPr lang="en-US" b="true" sz="4800">
                <a:solidFill>
                  <a:srgbClr val="00316C"/>
                </a:solidFill>
                <a:latin typeface="Arimo Bold"/>
                <a:ea typeface="Arimo Bold"/>
                <a:cs typeface="Arimo Bold"/>
                <a:sym typeface="Arimo Bold"/>
              </a:rPr>
              <a:t>Phương pháp tiếp cận</a:t>
            </a:r>
          </a:p>
        </p:txBody>
      </p:sp>
      <p:sp>
        <p:nvSpPr>
          <p:cNvPr name="TextBox 10" id="10"/>
          <p:cNvSpPr txBox="true"/>
          <p:nvPr/>
        </p:nvSpPr>
        <p:spPr>
          <a:xfrm rot="0">
            <a:off x="17121426" y="9735027"/>
            <a:ext cx="152400" cy="190500"/>
          </a:xfrm>
          <a:prstGeom prst="rect">
            <a:avLst/>
          </a:prstGeom>
        </p:spPr>
        <p:txBody>
          <a:bodyPr anchor="t" rtlCol="false" tIns="0" lIns="0" bIns="0" rIns="0" wrap="none">
            <a:spAutoFit/>
          </a:bodyPr>
          <a:lstStyle/>
          <a:p>
            <a:pPr algn="ctr">
              <a:lnSpc>
                <a:spcPts val="3079"/>
              </a:lnSpc>
              <a:spcBef>
                <a:spcPct val="0"/>
              </a:spcBef>
            </a:pPr>
            <a:r>
              <a:rPr lang="en-US" sz="2199">
                <a:solidFill>
                  <a:srgbClr val="00316C"/>
                </a:solidFill>
                <a:latin typeface="Canva Sans"/>
                <a:ea typeface="Canva Sans"/>
                <a:cs typeface="Canva Sans"/>
                <a:sym typeface="Canva Sans"/>
              </a:rPr>
              <a:t>7</a:t>
            </a:r>
          </a:p>
        </p:txBody>
      </p:sp>
      <p:sp>
        <p:nvSpPr>
          <p:cNvPr name="TextBox 11" id="11"/>
          <p:cNvSpPr txBox="true"/>
          <p:nvPr/>
        </p:nvSpPr>
        <p:spPr>
          <a:xfrm rot="0">
            <a:off x="544275" y="1890712"/>
            <a:ext cx="7848545" cy="6362700"/>
          </a:xfrm>
          <a:prstGeom prst="rect">
            <a:avLst/>
          </a:prstGeom>
        </p:spPr>
        <p:txBody>
          <a:bodyPr anchor="t" rtlCol="false" tIns="0" lIns="0" bIns="0" rIns="0">
            <a:spAutoFit/>
          </a:bodyPr>
          <a:lstStyle/>
          <a:p>
            <a:pPr algn="l">
              <a:lnSpc>
                <a:spcPts val="4589"/>
              </a:lnSpc>
            </a:pPr>
            <a:r>
              <a:rPr lang="en-US" sz="2699" b="true">
                <a:solidFill>
                  <a:srgbClr val="00316C"/>
                </a:solidFill>
                <a:latin typeface="Arimo Bold"/>
                <a:ea typeface="Arimo Bold"/>
                <a:cs typeface="Arimo Bold"/>
                <a:sym typeface="Arimo Bold"/>
              </a:rPr>
              <a:t>Image Patching và Embedding.</a:t>
            </a:r>
          </a:p>
          <a:p>
            <a:pPr algn="l" marL="582928" indent="-291464" lvl="1">
              <a:lnSpc>
                <a:spcPts val="4589"/>
              </a:lnSpc>
              <a:buFont typeface="Arial"/>
              <a:buChar char="•"/>
            </a:pPr>
            <a:r>
              <a:rPr lang="en-US" sz="2699">
                <a:solidFill>
                  <a:srgbClr val="00316C"/>
                </a:solidFill>
                <a:latin typeface="Arimo"/>
                <a:ea typeface="Arimo"/>
                <a:cs typeface="Arimo"/>
                <a:sym typeface="Arimo"/>
              </a:rPr>
              <a:t>Chia nhỏ ảnh thành các patch rồi “làm phẳng” và ánh xạ lên các chiều không gian cao hơn để giúp mô hình học các biểu diễn của từng patch (kích thước 16x16x3).</a:t>
            </a:r>
          </a:p>
          <a:p>
            <a:pPr algn="l">
              <a:lnSpc>
                <a:spcPts val="4589"/>
              </a:lnSpc>
            </a:pPr>
            <a:r>
              <a:rPr lang="en-US" sz="2699" b="true">
                <a:solidFill>
                  <a:srgbClr val="00316C"/>
                </a:solidFill>
                <a:latin typeface="Arimo Bold"/>
                <a:ea typeface="Arimo Bold"/>
                <a:cs typeface="Arimo Bold"/>
                <a:sym typeface="Arimo Bold"/>
              </a:rPr>
              <a:t>Positional Encoding.</a:t>
            </a:r>
          </a:p>
          <a:p>
            <a:pPr algn="l" marL="582928" indent="-291464" lvl="1">
              <a:lnSpc>
                <a:spcPts val="4589"/>
              </a:lnSpc>
              <a:buFont typeface="Arial"/>
              <a:buChar char="•"/>
            </a:pPr>
            <a:r>
              <a:rPr lang="en-US" sz="2699">
                <a:solidFill>
                  <a:srgbClr val="00316C"/>
                </a:solidFill>
                <a:latin typeface="Arimo"/>
                <a:ea typeface="Arimo"/>
                <a:cs typeface="Arimo"/>
                <a:sym typeface="Arimo"/>
              </a:rPr>
              <a:t>Mã hóa không gian của chuỗi đầu vào trong Transformer.</a:t>
            </a:r>
          </a:p>
          <a:p>
            <a:pPr algn="l" marL="582928" indent="-291464" lvl="1">
              <a:lnSpc>
                <a:spcPts val="4589"/>
              </a:lnSpc>
              <a:buFont typeface="Arial"/>
              <a:buChar char="•"/>
            </a:pPr>
            <a:r>
              <a:rPr lang="en-US" sz="2699">
                <a:solidFill>
                  <a:srgbClr val="00316C"/>
                </a:solidFill>
                <a:latin typeface="Arimo"/>
                <a:ea typeface="Arimo"/>
                <a:cs typeface="Arimo"/>
                <a:sym typeface="Arimo"/>
              </a:rPr>
              <a:t>Được thêm vào mỗi patch để mã hóa thông tin về vị trí của chúng trong ảnh.</a:t>
            </a:r>
          </a:p>
          <a:p>
            <a:pPr algn="l">
              <a:lnSpc>
                <a:spcPts val="4589"/>
              </a:lnSpc>
            </a:pPr>
          </a:p>
        </p:txBody>
      </p:sp>
      <p:sp>
        <p:nvSpPr>
          <p:cNvPr name="Freeform 12" id="12"/>
          <p:cNvSpPr/>
          <p:nvPr/>
        </p:nvSpPr>
        <p:spPr>
          <a:xfrm flipH="false" flipV="false" rot="0">
            <a:off x="8901995" y="3276211"/>
            <a:ext cx="8357305" cy="4178652"/>
          </a:xfrm>
          <a:custGeom>
            <a:avLst/>
            <a:gdLst/>
            <a:ahLst/>
            <a:cxnLst/>
            <a:rect r="r" b="b" t="t" l="l"/>
            <a:pathLst>
              <a:path h="4178652" w="8357305">
                <a:moveTo>
                  <a:pt x="0" y="0"/>
                </a:moveTo>
                <a:lnTo>
                  <a:pt x="8357305" y="0"/>
                </a:lnTo>
                <a:lnTo>
                  <a:pt x="8357305" y="4178653"/>
                </a:lnTo>
                <a:lnTo>
                  <a:pt x="0" y="4178653"/>
                </a:lnTo>
                <a:lnTo>
                  <a:pt x="0" y="0"/>
                </a:lnTo>
                <a:close/>
              </a:path>
            </a:pathLst>
          </a:custGeom>
          <a:blipFill>
            <a:blip r:embed="rId5"/>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772550" y="-181484"/>
            <a:ext cx="8295846" cy="7918998"/>
          </a:xfrm>
          <a:custGeom>
            <a:avLst/>
            <a:gdLst/>
            <a:ahLst/>
            <a:cxnLst/>
            <a:rect r="r" b="b" t="t" l="l"/>
            <a:pathLst>
              <a:path h="7918998" w="8295846">
                <a:moveTo>
                  <a:pt x="0" y="0"/>
                </a:moveTo>
                <a:lnTo>
                  <a:pt x="8295846" y="0"/>
                </a:lnTo>
                <a:lnTo>
                  <a:pt x="8295846" y="7918998"/>
                </a:lnTo>
                <a:lnTo>
                  <a:pt x="0" y="7918998"/>
                </a:lnTo>
                <a:lnTo>
                  <a:pt x="0" y="0"/>
                </a:lnTo>
                <a:close/>
              </a:path>
            </a:pathLst>
          </a:custGeom>
          <a:blipFill>
            <a:blip r:embed="rId3"/>
            <a:stretch>
              <a:fillRect l="0" t="0" r="0" b="0"/>
            </a:stretch>
          </a:blipFill>
        </p:spPr>
      </p:sp>
      <p:sp>
        <p:nvSpPr>
          <p:cNvPr name="Freeform 3" id="3"/>
          <p:cNvSpPr/>
          <p:nvPr/>
        </p:nvSpPr>
        <p:spPr>
          <a:xfrm flipH="false" flipV="false" rot="0">
            <a:off x="334050" y="9271450"/>
            <a:ext cx="17125704" cy="669000"/>
          </a:xfrm>
          <a:custGeom>
            <a:avLst/>
            <a:gdLst/>
            <a:ahLst/>
            <a:cxnLst/>
            <a:rect r="r" b="b" t="t" l="l"/>
            <a:pathLst>
              <a:path h="669000" w="17125704">
                <a:moveTo>
                  <a:pt x="0" y="0"/>
                </a:moveTo>
                <a:lnTo>
                  <a:pt x="17125704" y="0"/>
                </a:lnTo>
                <a:lnTo>
                  <a:pt x="17125704" y="669000"/>
                </a:lnTo>
                <a:lnTo>
                  <a:pt x="0" y="669000"/>
                </a:lnTo>
                <a:lnTo>
                  <a:pt x="0" y="0"/>
                </a:lnTo>
                <a:close/>
              </a:path>
            </a:pathLst>
          </a:custGeom>
          <a:blipFill>
            <a:blip r:embed="rId4"/>
            <a:stretch>
              <a:fillRect l="-2" t="0" r="-2" b="0"/>
            </a:stretch>
          </a:blipFill>
        </p:spPr>
      </p:sp>
      <p:grpSp>
        <p:nvGrpSpPr>
          <p:cNvPr name="Group 4" id="4"/>
          <p:cNvGrpSpPr/>
          <p:nvPr/>
        </p:nvGrpSpPr>
        <p:grpSpPr>
          <a:xfrm rot="0">
            <a:off x="544275" y="641975"/>
            <a:ext cx="1060050" cy="1074086"/>
            <a:chOff x="0" y="0"/>
            <a:chExt cx="1413400" cy="1432115"/>
          </a:xfrm>
        </p:grpSpPr>
        <p:sp>
          <p:nvSpPr>
            <p:cNvPr name="Freeform 5" id="5"/>
            <p:cNvSpPr/>
            <p:nvPr/>
          </p:nvSpPr>
          <p:spPr>
            <a:xfrm flipH="false" flipV="false" rot="0">
              <a:off x="12700" y="16683"/>
              <a:ext cx="1387983" cy="1398707"/>
            </a:xfrm>
            <a:custGeom>
              <a:avLst/>
              <a:gdLst/>
              <a:ahLst/>
              <a:cxnLst/>
              <a:rect r="r" b="b" t="t" l="l"/>
              <a:pathLst>
                <a:path h="1398707" w="1387983">
                  <a:moveTo>
                    <a:pt x="0" y="0"/>
                  </a:moveTo>
                  <a:lnTo>
                    <a:pt x="1387983" y="0"/>
                  </a:lnTo>
                  <a:lnTo>
                    <a:pt x="1387983" y="1398707"/>
                  </a:lnTo>
                  <a:lnTo>
                    <a:pt x="0" y="1398707"/>
                  </a:lnTo>
                  <a:close/>
                </a:path>
              </a:pathLst>
            </a:custGeom>
            <a:solidFill>
              <a:srgbClr val="85B106"/>
            </a:solidFill>
          </p:spPr>
        </p:sp>
        <p:sp>
          <p:nvSpPr>
            <p:cNvPr name="Freeform 6" id="6"/>
            <p:cNvSpPr/>
            <p:nvPr/>
          </p:nvSpPr>
          <p:spPr>
            <a:xfrm flipH="false" flipV="false" rot="0">
              <a:off x="0" y="0"/>
              <a:ext cx="1413383" cy="1432073"/>
            </a:xfrm>
            <a:custGeom>
              <a:avLst/>
              <a:gdLst/>
              <a:ahLst/>
              <a:cxnLst/>
              <a:rect r="r" b="b" t="t" l="l"/>
              <a:pathLst>
                <a:path h="1432073" w="1413383">
                  <a:moveTo>
                    <a:pt x="12700" y="0"/>
                  </a:moveTo>
                  <a:lnTo>
                    <a:pt x="1400683" y="0"/>
                  </a:lnTo>
                  <a:cubicBezTo>
                    <a:pt x="1407668" y="0"/>
                    <a:pt x="1413383" y="7507"/>
                    <a:pt x="1413383" y="16683"/>
                  </a:cubicBezTo>
                  <a:lnTo>
                    <a:pt x="1413383" y="1415390"/>
                  </a:lnTo>
                  <a:cubicBezTo>
                    <a:pt x="1413383" y="1424566"/>
                    <a:pt x="1407668" y="1432073"/>
                    <a:pt x="1400683" y="1432073"/>
                  </a:cubicBezTo>
                  <a:lnTo>
                    <a:pt x="12700" y="1432073"/>
                  </a:lnTo>
                  <a:cubicBezTo>
                    <a:pt x="5715" y="1432073"/>
                    <a:pt x="0" y="1424566"/>
                    <a:pt x="0" y="1415390"/>
                  </a:cubicBezTo>
                  <a:lnTo>
                    <a:pt x="0" y="16683"/>
                  </a:lnTo>
                  <a:cubicBezTo>
                    <a:pt x="0" y="7507"/>
                    <a:pt x="5715" y="0"/>
                    <a:pt x="12700" y="0"/>
                  </a:cubicBezTo>
                  <a:moveTo>
                    <a:pt x="12700" y="33366"/>
                  </a:moveTo>
                  <a:lnTo>
                    <a:pt x="12700" y="16683"/>
                  </a:lnTo>
                  <a:lnTo>
                    <a:pt x="25400" y="16683"/>
                  </a:lnTo>
                  <a:lnTo>
                    <a:pt x="25400" y="1415390"/>
                  </a:lnTo>
                  <a:lnTo>
                    <a:pt x="12700" y="1415390"/>
                  </a:lnTo>
                  <a:lnTo>
                    <a:pt x="12700" y="1398707"/>
                  </a:lnTo>
                  <a:lnTo>
                    <a:pt x="1400683" y="1398707"/>
                  </a:lnTo>
                  <a:lnTo>
                    <a:pt x="1400683" y="1415390"/>
                  </a:lnTo>
                  <a:lnTo>
                    <a:pt x="1387983" y="1415390"/>
                  </a:lnTo>
                  <a:lnTo>
                    <a:pt x="1387983" y="16683"/>
                  </a:lnTo>
                  <a:lnTo>
                    <a:pt x="1400683" y="16683"/>
                  </a:lnTo>
                  <a:lnTo>
                    <a:pt x="1400683" y="33366"/>
                  </a:lnTo>
                  <a:lnTo>
                    <a:pt x="12700" y="33366"/>
                  </a:lnTo>
                  <a:close/>
                </a:path>
              </a:pathLst>
            </a:custGeom>
            <a:solidFill>
              <a:srgbClr val="85B106"/>
            </a:solidFill>
          </p:spPr>
        </p:sp>
        <p:sp>
          <p:nvSpPr>
            <p:cNvPr name="TextBox 7" id="7"/>
            <p:cNvSpPr txBox="true"/>
            <p:nvPr/>
          </p:nvSpPr>
          <p:spPr>
            <a:xfrm>
              <a:off x="0" y="-19050"/>
              <a:ext cx="1413400" cy="1451165"/>
            </a:xfrm>
            <a:prstGeom prst="rect">
              <a:avLst/>
            </a:prstGeom>
          </p:spPr>
          <p:txBody>
            <a:bodyPr anchor="ctr" rtlCol="false" tIns="50800" lIns="50800" bIns="50800" rIns="50800"/>
            <a:lstStyle/>
            <a:p>
              <a:pPr algn="ctr">
                <a:lnSpc>
                  <a:spcPts val="5880"/>
                </a:lnSpc>
              </a:pPr>
              <a:r>
                <a:rPr lang="en-US" sz="4900">
                  <a:solidFill>
                    <a:srgbClr val="FFFFFF"/>
                  </a:solidFill>
                  <a:latin typeface="Arimo"/>
                  <a:ea typeface="Arimo"/>
                  <a:cs typeface="Arimo"/>
                  <a:sym typeface="Arimo"/>
                </a:rPr>
                <a:t>3</a:t>
              </a:r>
            </a:p>
          </p:txBody>
        </p:sp>
      </p:grpSp>
      <p:sp>
        <p:nvSpPr>
          <p:cNvPr name="AutoShape 8" id="8"/>
          <p:cNvSpPr/>
          <p:nvPr/>
        </p:nvSpPr>
        <p:spPr>
          <a:xfrm>
            <a:off x="1686225" y="1440575"/>
            <a:ext cx="8981775" cy="0"/>
          </a:xfrm>
          <a:prstGeom prst="line">
            <a:avLst/>
          </a:prstGeom>
          <a:ln cap="flat" w="38100">
            <a:solidFill>
              <a:srgbClr val="000000"/>
            </a:solidFill>
            <a:prstDash val="solid"/>
            <a:headEnd type="none" len="sm" w="sm"/>
            <a:tailEnd type="none" len="sm" w="sm"/>
          </a:ln>
        </p:spPr>
      </p:sp>
      <p:sp>
        <p:nvSpPr>
          <p:cNvPr name="TextBox 9" id="9"/>
          <p:cNvSpPr txBox="true"/>
          <p:nvPr/>
        </p:nvSpPr>
        <p:spPr>
          <a:xfrm rot="0">
            <a:off x="1686225" y="638175"/>
            <a:ext cx="10068750" cy="742950"/>
          </a:xfrm>
          <a:prstGeom prst="rect">
            <a:avLst/>
          </a:prstGeom>
        </p:spPr>
        <p:txBody>
          <a:bodyPr anchor="t" rtlCol="false" tIns="0" lIns="0" bIns="0" rIns="0">
            <a:spAutoFit/>
          </a:bodyPr>
          <a:lstStyle/>
          <a:p>
            <a:pPr algn="l">
              <a:lnSpc>
                <a:spcPts val="5759"/>
              </a:lnSpc>
            </a:pPr>
            <a:r>
              <a:rPr lang="en-US" b="true" sz="4800">
                <a:solidFill>
                  <a:srgbClr val="00316C"/>
                </a:solidFill>
                <a:latin typeface="Arimo Bold"/>
                <a:ea typeface="Arimo Bold"/>
                <a:cs typeface="Arimo Bold"/>
                <a:sym typeface="Arimo Bold"/>
              </a:rPr>
              <a:t>Phương pháp tiếp cận</a:t>
            </a:r>
          </a:p>
        </p:txBody>
      </p:sp>
      <p:sp>
        <p:nvSpPr>
          <p:cNvPr name="TextBox 10" id="10"/>
          <p:cNvSpPr txBox="true"/>
          <p:nvPr/>
        </p:nvSpPr>
        <p:spPr>
          <a:xfrm rot="0">
            <a:off x="17121426" y="9735027"/>
            <a:ext cx="152400" cy="190500"/>
          </a:xfrm>
          <a:prstGeom prst="rect">
            <a:avLst/>
          </a:prstGeom>
        </p:spPr>
        <p:txBody>
          <a:bodyPr anchor="t" rtlCol="false" tIns="0" lIns="0" bIns="0" rIns="0" wrap="none">
            <a:spAutoFit/>
          </a:bodyPr>
          <a:lstStyle/>
          <a:p>
            <a:pPr algn="ctr">
              <a:lnSpc>
                <a:spcPts val="3079"/>
              </a:lnSpc>
              <a:spcBef>
                <a:spcPct val="0"/>
              </a:spcBef>
            </a:pPr>
            <a:r>
              <a:rPr lang="en-US" sz="2199">
                <a:solidFill>
                  <a:srgbClr val="00316C"/>
                </a:solidFill>
                <a:latin typeface="Canva Sans"/>
                <a:ea typeface="Canva Sans"/>
                <a:cs typeface="Canva Sans"/>
                <a:sym typeface="Canva Sans"/>
              </a:rPr>
              <a:t>8</a:t>
            </a:r>
          </a:p>
        </p:txBody>
      </p:sp>
      <p:sp>
        <p:nvSpPr>
          <p:cNvPr name="TextBox 11" id="11"/>
          <p:cNvSpPr txBox="true"/>
          <p:nvPr/>
        </p:nvSpPr>
        <p:spPr>
          <a:xfrm rot="0">
            <a:off x="544275" y="1890712"/>
            <a:ext cx="8388617" cy="6362700"/>
          </a:xfrm>
          <a:prstGeom prst="rect">
            <a:avLst/>
          </a:prstGeom>
        </p:spPr>
        <p:txBody>
          <a:bodyPr anchor="t" rtlCol="false" tIns="0" lIns="0" bIns="0" rIns="0">
            <a:spAutoFit/>
          </a:bodyPr>
          <a:lstStyle/>
          <a:p>
            <a:pPr algn="l">
              <a:lnSpc>
                <a:spcPts val="4589"/>
              </a:lnSpc>
            </a:pPr>
            <a:r>
              <a:rPr lang="en-US" sz="2699" b="true">
                <a:solidFill>
                  <a:srgbClr val="00316C"/>
                </a:solidFill>
                <a:latin typeface="Arimo Bold"/>
                <a:ea typeface="Arimo Bold"/>
                <a:cs typeface="Arimo Bold"/>
                <a:sym typeface="Arimo Bold"/>
              </a:rPr>
              <a:t>Khối Transformer Encoder.</a:t>
            </a:r>
          </a:p>
          <a:p>
            <a:pPr algn="l" marL="582928" indent="-291464" lvl="1">
              <a:lnSpc>
                <a:spcPts val="4589"/>
              </a:lnSpc>
              <a:buFont typeface="Arial"/>
              <a:buChar char="•"/>
            </a:pPr>
            <a:r>
              <a:rPr lang="en-US" sz="2699">
                <a:solidFill>
                  <a:srgbClr val="00316C"/>
                </a:solidFill>
                <a:latin typeface="Arimo"/>
                <a:ea typeface="Arimo"/>
                <a:cs typeface="Arimo"/>
                <a:sym typeface="Arimo"/>
              </a:rPr>
              <a:t>Gồm 2 thành phần chính: Multi-head Attention và mạng Feed-forward.</a:t>
            </a:r>
          </a:p>
          <a:p>
            <a:pPr algn="l" marL="1165857" indent="-388619" lvl="2">
              <a:lnSpc>
                <a:spcPts val="4589"/>
              </a:lnSpc>
              <a:buFont typeface="Arial"/>
              <a:buChar char="⚬"/>
            </a:pPr>
            <a:r>
              <a:rPr lang="en-US" sz="2699">
                <a:solidFill>
                  <a:srgbClr val="00316C"/>
                </a:solidFill>
                <a:latin typeface="Arimo"/>
                <a:ea typeface="Arimo"/>
                <a:cs typeface="Arimo"/>
                <a:sym typeface="Arimo"/>
              </a:rPr>
              <a:t>Multi-head Attention: Cơ chế attention đa lớp, giúp mô hình có thể đồng thời tập trung vào nhiều đặc trưng và phụ thuộc.</a:t>
            </a:r>
          </a:p>
          <a:p>
            <a:pPr algn="l" marL="1165857" indent="-388619" lvl="2">
              <a:lnSpc>
                <a:spcPts val="4589"/>
              </a:lnSpc>
              <a:buFont typeface="Arial"/>
              <a:buChar char="⚬"/>
            </a:pPr>
            <a:r>
              <a:rPr lang="en-US" sz="2699">
                <a:solidFill>
                  <a:srgbClr val="00316C"/>
                </a:solidFill>
                <a:latin typeface="Arimo"/>
                <a:ea typeface="Arimo"/>
                <a:cs typeface="Arimo"/>
                <a:sym typeface="Arimo"/>
              </a:rPr>
              <a:t>Feed-forward Network: Gồm 2 lớp kết nối toàn bộ và 1 lớp hàm kích hoạt (activation function)</a:t>
            </a:r>
          </a:p>
          <a:p>
            <a:pPr algn="l" marL="582928" indent="-291464" lvl="1">
              <a:lnSpc>
                <a:spcPts val="4589"/>
              </a:lnSpc>
              <a:buFont typeface="Arial"/>
              <a:buChar char="•"/>
            </a:pPr>
            <a:r>
              <a:rPr lang="en-US" sz="2699">
                <a:solidFill>
                  <a:srgbClr val="00316C"/>
                </a:solidFill>
                <a:latin typeface="Arimo"/>
                <a:ea typeface="Arimo"/>
                <a:cs typeface="Arimo"/>
                <a:sym typeface="Arimo"/>
              </a:rPr>
              <a:t>Giữa các lớp encoder có các residual skip connections và lớp chuẩn hóa để việc huấn luyện ổn định và cải thiện tốc độ hội tụ.</a:t>
            </a:r>
          </a:p>
        </p:txBody>
      </p:sp>
      <p:sp>
        <p:nvSpPr>
          <p:cNvPr name="Freeform 12" id="12"/>
          <p:cNvSpPr/>
          <p:nvPr/>
        </p:nvSpPr>
        <p:spPr>
          <a:xfrm flipH="false" flipV="false" rot="0">
            <a:off x="8932892" y="3276211"/>
            <a:ext cx="8357305" cy="4178652"/>
          </a:xfrm>
          <a:custGeom>
            <a:avLst/>
            <a:gdLst/>
            <a:ahLst/>
            <a:cxnLst/>
            <a:rect r="r" b="b" t="t" l="l"/>
            <a:pathLst>
              <a:path h="4178652" w="8357305">
                <a:moveTo>
                  <a:pt x="0" y="0"/>
                </a:moveTo>
                <a:lnTo>
                  <a:pt x="8357305" y="0"/>
                </a:lnTo>
                <a:lnTo>
                  <a:pt x="8357305" y="4178653"/>
                </a:lnTo>
                <a:lnTo>
                  <a:pt x="0" y="4178653"/>
                </a:lnTo>
                <a:lnTo>
                  <a:pt x="0" y="0"/>
                </a:lnTo>
                <a:close/>
              </a:path>
            </a:pathLst>
          </a:custGeom>
          <a:blipFill>
            <a:blip r:embed="rId5"/>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772550" y="-181484"/>
            <a:ext cx="8295846" cy="7918998"/>
          </a:xfrm>
          <a:custGeom>
            <a:avLst/>
            <a:gdLst/>
            <a:ahLst/>
            <a:cxnLst/>
            <a:rect r="r" b="b" t="t" l="l"/>
            <a:pathLst>
              <a:path h="7918998" w="8295846">
                <a:moveTo>
                  <a:pt x="0" y="0"/>
                </a:moveTo>
                <a:lnTo>
                  <a:pt x="8295846" y="0"/>
                </a:lnTo>
                <a:lnTo>
                  <a:pt x="8295846" y="7918998"/>
                </a:lnTo>
                <a:lnTo>
                  <a:pt x="0" y="7918998"/>
                </a:lnTo>
                <a:lnTo>
                  <a:pt x="0" y="0"/>
                </a:lnTo>
                <a:close/>
              </a:path>
            </a:pathLst>
          </a:custGeom>
          <a:blipFill>
            <a:blip r:embed="rId3"/>
            <a:stretch>
              <a:fillRect l="0" t="0" r="0" b="0"/>
            </a:stretch>
          </a:blipFill>
        </p:spPr>
      </p:sp>
      <p:sp>
        <p:nvSpPr>
          <p:cNvPr name="Freeform 3" id="3"/>
          <p:cNvSpPr/>
          <p:nvPr/>
        </p:nvSpPr>
        <p:spPr>
          <a:xfrm flipH="false" flipV="false" rot="0">
            <a:off x="334050" y="9271450"/>
            <a:ext cx="17125704" cy="669000"/>
          </a:xfrm>
          <a:custGeom>
            <a:avLst/>
            <a:gdLst/>
            <a:ahLst/>
            <a:cxnLst/>
            <a:rect r="r" b="b" t="t" l="l"/>
            <a:pathLst>
              <a:path h="669000" w="17125704">
                <a:moveTo>
                  <a:pt x="0" y="0"/>
                </a:moveTo>
                <a:lnTo>
                  <a:pt x="17125704" y="0"/>
                </a:lnTo>
                <a:lnTo>
                  <a:pt x="17125704" y="669000"/>
                </a:lnTo>
                <a:lnTo>
                  <a:pt x="0" y="669000"/>
                </a:lnTo>
                <a:lnTo>
                  <a:pt x="0" y="0"/>
                </a:lnTo>
                <a:close/>
              </a:path>
            </a:pathLst>
          </a:custGeom>
          <a:blipFill>
            <a:blip r:embed="rId4"/>
            <a:stretch>
              <a:fillRect l="-2" t="0" r="-2" b="0"/>
            </a:stretch>
          </a:blipFill>
        </p:spPr>
      </p:sp>
      <p:grpSp>
        <p:nvGrpSpPr>
          <p:cNvPr name="Group 4" id="4"/>
          <p:cNvGrpSpPr/>
          <p:nvPr/>
        </p:nvGrpSpPr>
        <p:grpSpPr>
          <a:xfrm rot="0">
            <a:off x="544275" y="641975"/>
            <a:ext cx="1060050" cy="1074086"/>
            <a:chOff x="0" y="0"/>
            <a:chExt cx="1413400" cy="1432115"/>
          </a:xfrm>
        </p:grpSpPr>
        <p:sp>
          <p:nvSpPr>
            <p:cNvPr name="Freeform 5" id="5"/>
            <p:cNvSpPr/>
            <p:nvPr/>
          </p:nvSpPr>
          <p:spPr>
            <a:xfrm flipH="false" flipV="false" rot="0">
              <a:off x="12700" y="16683"/>
              <a:ext cx="1387983" cy="1398707"/>
            </a:xfrm>
            <a:custGeom>
              <a:avLst/>
              <a:gdLst/>
              <a:ahLst/>
              <a:cxnLst/>
              <a:rect r="r" b="b" t="t" l="l"/>
              <a:pathLst>
                <a:path h="1398707" w="1387983">
                  <a:moveTo>
                    <a:pt x="0" y="0"/>
                  </a:moveTo>
                  <a:lnTo>
                    <a:pt x="1387983" y="0"/>
                  </a:lnTo>
                  <a:lnTo>
                    <a:pt x="1387983" y="1398707"/>
                  </a:lnTo>
                  <a:lnTo>
                    <a:pt x="0" y="1398707"/>
                  </a:lnTo>
                  <a:close/>
                </a:path>
              </a:pathLst>
            </a:custGeom>
            <a:solidFill>
              <a:srgbClr val="85B106"/>
            </a:solidFill>
          </p:spPr>
        </p:sp>
        <p:sp>
          <p:nvSpPr>
            <p:cNvPr name="Freeform 6" id="6"/>
            <p:cNvSpPr/>
            <p:nvPr/>
          </p:nvSpPr>
          <p:spPr>
            <a:xfrm flipH="false" flipV="false" rot="0">
              <a:off x="0" y="0"/>
              <a:ext cx="1413383" cy="1432073"/>
            </a:xfrm>
            <a:custGeom>
              <a:avLst/>
              <a:gdLst/>
              <a:ahLst/>
              <a:cxnLst/>
              <a:rect r="r" b="b" t="t" l="l"/>
              <a:pathLst>
                <a:path h="1432073" w="1413383">
                  <a:moveTo>
                    <a:pt x="12700" y="0"/>
                  </a:moveTo>
                  <a:lnTo>
                    <a:pt x="1400683" y="0"/>
                  </a:lnTo>
                  <a:cubicBezTo>
                    <a:pt x="1407668" y="0"/>
                    <a:pt x="1413383" y="7507"/>
                    <a:pt x="1413383" y="16683"/>
                  </a:cubicBezTo>
                  <a:lnTo>
                    <a:pt x="1413383" y="1415390"/>
                  </a:lnTo>
                  <a:cubicBezTo>
                    <a:pt x="1413383" y="1424566"/>
                    <a:pt x="1407668" y="1432073"/>
                    <a:pt x="1400683" y="1432073"/>
                  </a:cubicBezTo>
                  <a:lnTo>
                    <a:pt x="12700" y="1432073"/>
                  </a:lnTo>
                  <a:cubicBezTo>
                    <a:pt x="5715" y="1432073"/>
                    <a:pt x="0" y="1424566"/>
                    <a:pt x="0" y="1415390"/>
                  </a:cubicBezTo>
                  <a:lnTo>
                    <a:pt x="0" y="16683"/>
                  </a:lnTo>
                  <a:cubicBezTo>
                    <a:pt x="0" y="7507"/>
                    <a:pt x="5715" y="0"/>
                    <a:pt x="12700" y="0"/>
                  </a:cubicBezTo>
                  <a:moveTo>
                    <a:pt x="12700" y="33366"/>
                  </a:moveTo>
                  <a:lnTo>
                    <a:pt x="12700" y="16683"/>
                  </a:lnTo>
                  <a:lnTo>
                    <a:pt x="25400" y="16683"/>
                  </a:lnTo>
                  <a:lnTo>
                    <a:pt x="25400" y="1415390"/>
                  </a:lnTo>
                  <a:lnTo>
                    <a:pt x="12700" y="1415390"/>
                  </a:lnTo>
                  <a:lnTo>
                    <a:pt x="12700" y="1398707"/>
                  </a:lnTo>
                  <a:lnTo>
                    <a:pt x="1400683" y="1398707"/>
                  </a:lnTo>
                  <a:lnTo>
                    <a:pt x="1400683" y="1415390"/>
                  </a:lnTo>
                  <a:lnTo>
                    <a:pt x="1387983" y="1415390"/>
                  </a:lnTo>
                  <a:lnTo>
                    <a:pt x="1387983" y="16683"/>
                  </a:lnTo>
                  <a:lnTo>
                    <a:pt x="1400683" y="16683"/>
                  </a:lnTo>
                  <a:lnTo>
                    <a:pt x="1400683" y="33366"/>
                  </a:lnTo>
                  <a:lnTo>
                    <a:pt x="12700" y="33366"/>
                  </a:lnTo>
                  <a:close/>
                </a:path>
              </a:pathLst>
            </a:custGeom>
            <a:solidFill>
              <a:srgbClr val="85B106"/>
            </a:solidFill>
          </p:spPr>
        </p:sp>
        <p:sp>
          <p:nvSpPr>
            <p:cNvPr name="TextBox 7" id="7"/>
            <p:cNvSpPr txBox="true"/>
            <p:nvPr/>
          </p:nvSpPr>
          <p:spPr>
            <a:xfrm>
              <a:off x="0" y="-19050"/>
              <a:ext cx="1413400" cy="1451165"/>
            </a:xfrm>
            <a:prstGeom prst="rect">
              <a:avLst/>
            </a:prstGeom>
          </p:spPr>
          <p:txBody>
            <a:bodyPr anchor="ctr" rtlCol="false" tIns="50800" lIns="50800" bIns="50800" rIns="50800"/>
            <a:lstStyle/>
            <a:p>
              <a:pPr algn="ctr">
                <a:lnSpc>
                  <a:spcPts val="5880"/>
                </a:lnSpc>
              </a:pPr>
              <a:r>
                <a:rPr lang="en-US" sz="4900">
                  <a:solidFill>
                    <a:srgbClr val="FFFFFF"/>
                  </a:solidFill>
                  <a:latin typeface="Arimo"/>
                  <a:ea typeface="Arimo"/>
                  <a:cs typeface="Arimo"/>
                  <a:sym typeface="Arimo"/>
                </a:rPr>
                <a:t>3</a:t>
              </a:r>
            </a:p>
          </p:txBody>
        </p:sp>
      </p:grpSp>
      <p:sp>
        <p:nvSpPr>
          <p:cNvPr name="AutoShape 8" id="8"/>
          <p:cNvSpPr/>
          <p:nvPr/>
        </p:nvSpPr>
        <p:spPr>
          <a:xfrm>
            <a:off x="1686225" y="1440575"/>
            <a:ext cx="8981775" cy="0"/>
          </a:xfrm>
          <a:prstGeom prst="line">
            <a:avLst/>
          </a:prstGeom>
          <a:ln cap="flat" w="38100">
            <a:solidFill>
              <a:srgbClr val="000000"/>
            </a:solidFill>
            <a:prstDash val="solid"/>
            <a:headEnd type="none" len="sm" w="sm"/>
            <a:tailEnd type="none" len="sm" w="sm"/>
          </a:ln>
        </p:spPr>
      </p:sp>
      <p:sp>
        <p:nvSpPr>
          <p:cNvPr name="TextBox 9" id="9"/>
          <p:cNvSpPr txBox="true"/>
          <p:nvPr/>
        </p:nvSpPr>
        <p:spPr>
          <a:xfrm rot="0">
            <a:off x="1686225" y="638175"/>
            <a:ext cx="10068750" cy="742950"/>
          </a:xfrm>
          <a:prstGeom prst="rect">
            <a:avLst/>
          </a:prstGeom>
        </p:spPr>
        <p:txBody>
          <a:bodyPr anchor="t" rtlCol="false" tIns="0" lIns="0" bIns="0" rIns="0">
            <a:spAutoFit/>
          </a:bodyPr>
          <a:lstStyle/>
          <a:p>
            <a:pPr algn="l">
              <a:lnSpc>
                <a:spcPts val="5759"/>
              </a:lnSpc>
            </a:pPr>
            <a:r>
              <a:rPr lang="en-US" b="true" sz="4800">
                <a:solidFill>
                  <a:srgbClr val="00316C"/>
                </a:solidFill>
                <a:latin typeface="Arimo Bold"/>
                <a:ea typeface="Arimo Bold"/>
                <a:cs typeface="Arimo Bold"/>
                <a:sym typeface="Arimo Bold"/>
              </a:rPr>
              <a:t>Phương pháp tiếp cận</a:t>
            </a:r>
          </a:p>
        </p:txBody>
      </p:sp>
      <p:sp>
        <p:nvSpPr>
          <p:cNvPr name="TextBox 10" id="10"/>
          <p:cNvSpPr txBox="true"/>
          <p:nvPr/>
        </p:nvSpPr>
        <p:spPr>
          <a:xfrm rot="0">
            <a:off x="17121426" y="9735027"/>
            <a:ext cx="152400" cy="190500"/>
          </a:xfrm>
          <a:prstGeom prst="rect">
            <a:avLst/>
          </a:prstGeom>
        </p:spPr>
        <p:txBody>
          <a:bodyPr anchor="t" rtlCol="false" tIns="0" lIns="0" bIns="0" rIns="0" wrap="none">
            <a:spAutoFit/>
          </a:bodyPr>
          <a:lstStyle/>
          <a:p>
            <a:pPr algn="ctr">
              <a:lnSpc>
                <a:spcPts val="3079"/>
              </a:lnSpc>
              <a:spcBef>
                <a:spcPct val="0"/>
              </a:spcBef>
            </a:pPr>
            <a:r>
              <a:rPr lang="en-US" sz="2199">
                <a:solidFill>
                  <a:srgbClr val="00316C"/>
                </a:solidFill>
                <a:latin typeface="Canva Sans"/>
                <a:ea typeface="Canva Sans"/>
                <a:cs typeface="Canva Sans"/>
                <a:sym typeface="Canva Sans"/>
              </a:rPr>
              <a:t>9</a:t>
            </a:r>
          </a:p>
        </p:txBody>
      </p:sp>
      <p:sp>
        <p:nvSpPr>
          <p:cNvPr name="TextBox 11" id="11"/>
          <p:cNvSpPr txBox="true"/>
          <p:nvPr/>
        </p:nvSpPr>
        <p:spPr>
          <a:xfrm rot="0">
            <a:off x="544275" y="1907963"/>
            <a:ext cx="7691174" cy="3457575"/>
          </a:xfrm>
          <a:prstGeom prst="rect">
            <a:avLst/>
          </a:prstGeom>
        </p:spPr>
        <p:txBody>
          <a:bodyPr anchor="t" rtlCol="false" tIns="0" lIns="0" bIns="0" rIns="0">
            <a:spAutoFit/>
          </a:bodyPr>
          <a:lstStyle/>
          <a:p>
            <a:pPr algn="l">
              <a:lnSpc>
                <a:spcPts val="4590"/>
              </a:lnSpc>
            </a:pPr>
            <a:r>
              <a:rPr lang="en-US" sz="2700" b="true">
                <a:solidFill>
                  <a:srgbClr val="00316C"/>
                </a:solidFill>
                <a:latin typeface="Arimo Bold"/>
                <a:ea typeface="Arimo Bold"/>
                <a:cs typeface="Arimo Bold"/>
                <a:sym typeface="Arimo Bold"/>
              </a:rPr>
              <a:t>Classification Head</a:t>
            </a:r>
          </a:p>
          <a:p>
            <a:pPr algn="l">
              <a:lnSpc>
                <a:spcPts val="4590"/>
              </a:lnSpc>
            </a:pPr>
            <a:r>
              <a:rPr lang="en-US" sz="2700">
                <a:solidFill>
                  <a:srgbClr val="00316C"/>
                </a:solidFill>
                <a:latin typeface="Arimo"/>
                <a:ea typeface="Arimo"/>
                <a:cs typeface="Arimo"/>
                <a:sym typeface="Arimo"/>
              </a:rPr>
              <a:t>Sau khi các Transformer Encoder xử lý chuỗi các patch và Classification (CLS) token, đầu ra tương ứng của CLS token sẽ được </a:t>
            </a:r>
            <a:r>
              <a:rPr lang="en-US" sz="2700">
                <a:solidFill>
                  <a:srgbClr val="00316C"/>
                </a:solidFill>
                <a:latin typeface="Arimo"/>
                <a:ea typeface="Arimo"/>
                <a:cs typeface="Arimo"/>
                <a:sym typeface="Arimo"/>
              </a:rPr>
              <a:t>đưa vào lớp MLP. Softmax sẽ được sử dụng ở cuối của MLP, đưa ra giá trị dự đoán nhãn của ảnh.</a:t>
            </a:r>
          </a:p>
        </p:txBody>
      </p:sp>
      <p:sp>
        <p:nvSpPr>
          <p:cNvPr name="Freeform 12" id="12"/>
          <p:cNvSpPr/>
          <p:nvPr/>
        </p:nvSpPr>
        <p:spPr>
          <a:xfrm flipH="false" flipV="false" rot="0">
            <a:off x="8932892" y="3276211"/>
            <a:ext cx="8357305" cy="4178652"/>
          </a:xfrm>
          <a:custGeom>
            <a:avLst/>
            <a:gdLst/>
            <a:ahLst/>
            <a:cxnLst/>
            <a:rect r="r" b="b" t="t" l="l"/>
            <a:pathLst>
              <a:path h="4178652" w="8357305">
                <a:moveTo>
                  <a:pt x="0" y="0"/>
                </a:moveTo>
                <a:lnTo>
                  <a:pt x="8357305" y="0"/>
                </a:lnTo>
                <a:lnTo>
                  <a:pt x="8357305" y="4178653"/>
                </a:lnTo>
                <a:lnTo>
                  <a:pt x="0" y="4178653"/>
                </a:lnTo>
                <a:lnTo>
                  <a:pt x="0" y="0"/>
                </a:lnTo>
                <a:close/>
              </a:path>
            </a:pathLst>
          </a:custGeom>
          <a:blipFill>
            <a:blip r:embed="rId5"/>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DAGXv4a1mQc</dc:identifier>
  <dcterms:modified xsi:type="dcterms:W3CDTF">2011-08-01T06:04:30Z</dcterms:modified>
  <cp:revision>1</cp:revision>
  <dc:title>ERP</dc:title>
</cp:coreProperties>
</file>