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758" r:id="rId2"/>
    <p:sldId id="762" r:id="rId3"/>
    <p:sldId id="760" r:id="rId4"/>
    <p:sldId id="759" r:id="rId5"/>
    <p:sldId id="763" r:id="rId6"/>
    <p:sldId id="7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7"/>
    <p:restoredTop sz="94648"/>
  </p:normalViewPr>
  <p:slideViewPr>
    <p:cSldViewPr snapToGrid="0">
      <p:cViewPr varScale="1">
        <p:scale>
          <a:sx n="107" d="100"/>
          <a:sy n="107" d="100"/>
        </p:scale>
        <p:origin x="17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4E552-2B86-AD40-A594-C4AFAB167093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0A116-D991-3544-AEE2-6FBF09B01F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0460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introducing me</a:t>
            </a:r>
          </a:p>
          <a:p>
            <a:pPr rtl="0"/>
            <a:endParaRPr lang="en-US" altLang="ko-KR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5E3B7-9D0D-4288-8F9A-90C8E29AF7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753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F0A116-D991-3544-AEE2-6FBF09B01FE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014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664-B662-5243-BBCC-381F482C86AE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410F-B440-9E4F-BCB0-140E20203D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5959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664-B662-5243-BBCC-381F482C86AE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410F-B440-9E4F-BCB0-140E20203D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327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664-B662-5243-BBCC-381F482C86AE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410F-B440-9E4F-BCB0-140E20203D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1527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664-B662-5243-BBCC-381F482C86AE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410F-B440-9E4F-BCB0-140E20203D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0985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664-B662-5243-BBCC-381F482C86AE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410F-B440-9E4F-BCB0-140E20203D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002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664-B662-5243-BBCC-381F482C86AE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410F-B440-9E4F-BCB0-140E20203D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017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664-B662-5243-BBCC-381F482C86AE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410F-B440-9E4F-BCB0-140E20203D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336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664-B662-5243-BBCC-381F482C86AE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410F-B440-9E4F-BCB0-140E20203D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439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664-B662-5243-BBCC-381F482C86AE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410F-B440-9E4F-BCB0-140E20203D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42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664-B662-5243-BBCC-381F482C86AE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410F-B440-9E4F-BCB0-140E20203D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654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BD664-B662-5243-BBCC-381F482C86AE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4410F-B440-9E4F-BCB0-140E20203D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767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D664-B662-5243-BBCC-381F482C86AE}" type="datetimeFigureOut">
              <a:rPr kumimoji="1" lang="ko-KR" altLang="en-US" smtClean="0"/>
              <a:t>2024. 1. 8.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4410F-B440-9E4F-BCB0-140E20203DB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2573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28864"/>
            <a:ext cx="6858000" cy="994860"/>
          </a:xfrm>
        </p:spPr>
        <p:txBody>
          <a:bodyPr anchor="ctr">
            <a:noAutofit/>
          </a:bodyPr>
          <a:lstStyle/>
          <a:p>
            <a:r>
              <a:rPr lang="en-US" altLang="ko-KR" sz="2800" b="1" dirty="0">
                <a:latin typeface="Calibri" panose="020F0502020204030204" pitchFamily="34" charset="0"/>
              </a:rPr>
              <a:t>MATLAB </a:t>
            </a:r>
            <a:r>
              <a:rPr lang="ko-KR" altLang="en-US" sz="2800" b="1" dirty="0">
                <a:latin typeface="MalgunGothic"/>
              </a:rPr>
              <a:t>기초</a:t>
            </a:r>
            <a:r>
              <a:rPr lang="en-US" altLang="ko-KR" sz="2800" b="1" dirty="0">
                <a:latin typeface="Calibri" panose="020F0502020204030204" pitchFamily="34" charset="0"/>
              </a:rPr>
              <a:t>, BPSK/QPSK (AWGN)</a:t>
            </a:r>
            <a:br>
              <a:rPr lang="en-US" altLang="ko-KR" sz="2800" b="1" dirty="0">
                <a:latin typeface="Calibri" panose="020F0502020204030204" pitchFamily="34" charset="0"/>
              </a:rPr>
            </a:br>
            <a:r>
              <a:rPr lang="en-US" altLang="ko-KR" sz="2800" b="1" dirty="0">
                <a:latin typeface="Calibri" panose="020F0502020204030204" pitchFamily="34" charset="0"/>
              </a:rPr>
              <a:t>Quiz </a:t>
            </a:r>
            <a:endParaRPr lang="en-US" altLang="ko-KR" sz="1400" b="1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2000250" y="3430179"/>
            <a:ext cx="5143500" cy="1474046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ko-KR" altLang="en-US" sz="1400" b="1" dirty="0"/>
              <a:t>민현선</a:t>
            </a:r>
            <a:endParaRPr lang="en-US" altLang="ko-KR" sz="1400" b="1" dirty="0"/>
          </a:p>
          <a:p>
            <a:pPr>
              <a:lnSpc>
                <a:spcPct val="70000"/>
              </a:lnSpc>
            </a:pPr>
            <a:endParaRPr lang="en-US" sz="1400" b="1" dirty="0"/>
          </a:p>
          <a:p>
            <a:pPr>
              <a:lnSpc>
                <a:spcPct val="100000"/>
              </a:lnSpc>
            </a:pPr>
            <a:r>
              <a:rPr lang="en-US" sz="1400" dirty="0"/>
              <a:t>Department of </a:t>
            </a:r>
            <a:r>
              <a:rPr lang="en-US" altLang="ko-Kore-KR" sz="1400" dirty="0">
                <a:cs typeface="Times New Roman" panose="02020603050405020304" pitchFamily="18" charset="0"/>
              </a:rPr>
              <a:t>Intelligence Media Engineering </a:t>
            </a:r>
            <a:br>
              <a:rPr lang="en-US" altLang="ko-Kore-KR" sz="1400" dirty="0">
                <a:cs typeface="Times New Roman" panose="02020603050405020304" pitchFamily="18" charset="0"/>
              </a:rPr>
            </a:br>
            <a:r>
              <a:rPr lang="en-US" sz="1600" b="1" dirty="0" err="1"/>
              <a:t>Hanbat</a:t>
            </a:r>
            <a:r>
              <a:rPr lang="en-US" sz="1600" b="1" dirty="0"/>
              <a:t> National University</a:t>
            </a:r>
          </a:p>
          <a:p>
            <a:pPr>
              <a:lnSpc>
                <a:spcPct val="70000"/>
              </a:lnSpc>
            </a:pPr>
            <a:endParaRPr lang="en-US" sz="1600" b="1" dirty="0"/>
          </a:p>
          <a:p>
            <a:pPr>
              <a:lnSpc>
                <a:spcPct val="70000"/>
              </a:lnSpc>
            </a:pPr>
            <a:r>
              <a:rPr lang="en-US" altLang="ko-KR" sz="1600" dirty="0"/>
              <a:t>7</a:t>
            </a:r>
            <a:r>
              <a:rPr lang="en-US" sz="1600" dirty="0"/>
              <a:t> January 2024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79171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B0C20-E00C-15F0-E6F6-E303D531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Quiz 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36301-D034-9F1B-2D8E-43330C70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ko-KR" altLang="en-US" sz="1800" dirty="0"/>
              <a:t>행렬 </a:t>
            </a:r>
            <a:r>
              <a:rPr kumimoji="1" lang="en-US" altLang="ko-KR" sz="1800" dirty="0"/>
              <a:t>A</a:t>
            </a:r>
            <a:r>
              <a:rPr kumimoji="1" lang="ko-KR" altLang="en-US" sz="1800" dirty="0"/>
              <a:t>가 다음과 같을 때 변수 </a:t>
            </a:r>
            <a:r>
              <a:rPr kumimoji="1" lang="en-US" altLang="ko-KR" sz="1800" dirty="0"/>
              <a:t>B</a:t>
            </a:r>
            <a:r>
              <a:rPr kumimoji="1" lang="ko-KR" altLang="en-US" sz="1800" dirty="0"/>
              <a:t>에 저장된 행렬은</a:t>
            </a:r>
            <a:r>
              <a:rPr kumimoji="1" lang="en-US" altLang="ko-KR" sz="1800" dirty="0"/>
              <a:t>?</a:t>
            </a:r>
            <a:endParaRPr lang="en-US" altLang="ko-KR" sz="1800" b="0" i="0" dirty="0">
              <a:effectLst/>
              <a:latin typeface="Menlo" panose="020B0609030804020204" pitchFamily="49" charset="0"/>
            </a:endParaRPr>
          </a:p>
          <a:p>
            <a:endParaRPr lang="en-US" altLang="ko-KR" sz="2500" b="0" i="0" dirty="0">
              <a:effectLst/>
              <a:latin typeface="Menlo" panose="020B0609030804020204" pitchFamily="49" charset="0"/>
            </a:endParaRPr>
          </a:p>
          <a:p>
            <a:endParaRPr kumimoji="1" lang="ko-KR" altLang="en-US" dirty="0"/>
          </a:p>
        </p:txBody>
      </p:sp>
      <p:pic>
        <p:nvPicPr>
          <p:cNvPr id="11" name="그림 10" descr="텍스트, 폰트, 친필, 번호이(가) 표시된 사진&#10;&#10;자동 생성된 설명">
            <a:extLst>
              <a:ext uri="{FF2B5EF4-FFF2-40B4-BE49-F238E27FC236}">
                <a16:creationId xmlns:a16="http://schemas.microsoft.com/office/drawing/2014/main" id="{2D1935ED-57A7-6ED2-C371-4638389BB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096" y="2415226"/>
            <a:ext cx="3233808" cy="2027547"/>
          </a:xfrm>
          <a:prstGeom prst="rect">
            <a:avLst/>
          </a:prstGeom>
        </p:spPr>
      </p:pic>
      <p:pic>
        <p:nvPicPr>
          <p:cNvPr id="13" name="그림 12" descr="폰트, 스크린샷, 도표, 화이트이(가) 표시된 사진&#10;&#10;자동 생성된 설명">
            <a:extLst>
              <a:ext uri="{FF2B5EF4-FFF2-40B4-BE49-F238E27FC236}">
                <a16:creationId xmlns:a16="http://schemas.microsoft.com/office/drawing/2014/main" id="{903B9BD2-59AA-CCF5-7BDA-42EA52403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065" y="5346699"/>
            <a:ext cx="1737000" cy="8302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5D7E74-08E9-9731-CD93-A5B3B1A36084}"/>
              </a:ext>
            </a:extLst>
          </p:cNvPr>
          <p:cNvSpPr txBox="1"/>
          <p:nvPr/>
        </p:nvSpPr>
        <p:spPr>
          <a:xfrm>
            <a:off x="6492420" y="497736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4.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D57CDF-CE96-08F7-29C8-52D6AA094A16}"/>
              </a:ext>
            </a:extLst>
          </p:cNvPr>
          <p:cNvSpPr txBox="1"/>
          <p:nvPr/>
        </p:nvSpPr>
        <p:spPr>
          <a:xfrm>
            <a:off x="2860096" y="497580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2.</a:t>
            </a:r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FA92C-B6B9-4B54-B12C-7BBB41773D1B}"/>
              </a:ext>
            </a:extLst>
          </p:cNvPr>
          <p:cNvSpPr txBox="1"/>
          <p:nvPr/>
        </p:nvSpPr>
        <p:spPr>
          <a:xfrm>
            <a:off x="823933" y="494510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1.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BDD346-7F1E-B9AF-D34B-1B392E8E2957}"/>
              </a:ext>
            </a:extLst>
          </p:cNvPr>
          <p:cNvSpPr txBox="1"/>
          <p:nvPr/>
        </p:nvSpPr>
        <p:spPr>
          <a:xfrm>
            <a:off x="4669641" y="494053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3.</a:t>
            </a:r>
            <a:endParaRPr kumimoji="1" lang="ko-KR" altLang="en-US" dirty="0"/>
          </a:p>
        </p:txBody>
      </p:sp>
      <p:pic>
        <p:nvPicPr>
          <p:cNvPr id="20" name="그림 19" descr="폰트, 번호, 화이트, 도표이(가) 표시된 사진&#10;&#10;자동 생성된 설명">
            <a:extLst>
              <a:ext uri="{FF2B5EF4-FFF2-40B4-BE49-F238E27FC236}">
                <a16:creationId xmlns:a16="http://schemas.microsoft.com/office/drawing/2014/main" id="{8A55E9E7-A33F-BEBC-4FC9-53F20F4E6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625" y="5410519"/>
            <a:ext cx="1674117" cy="775054"/>
          </a:xfrm>
          <a:prstGeom prst="rect">
            <a:avLst/>
          </a:prstGeom>
        </p:spPr>
      </p:pic>
      <p:pic>
        <p:nvPicPr>
          <p:cNvPr id="22" name="그림 21" descr="시계, 폰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26432B82-304A-042D-C844-EC8CC4DA4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2300" y="5455402"/>
            <a:ext cx="1276656" cy="1058129"/>
          </a:xfrm>
          <a:prstGeom prst="rect">
            <a:avLst/>
          </a:prstGeom>
        </p:spPr>
      </p:pic>
      <p:pic>
        <p:nvPicPr>
          <p:cNvPr id="24" name="그림 23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FBD538EE-4AF9-825E-EF82-5AEF582291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633" y="5410518"/>
            <a:ext cx="1276656" cy="106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9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B0C20-E00C-15F0-E6F6-E303D531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Quiz 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36301-D034-9F1B-2D8E-43330C70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kumimoji="1" lang="ko-KR" altLang="en-US" sz="1800" dirty="0"/>
              <a:t>다음 </a:t>
            </a:r>
            <a:r>
              <a:rPr kumimoji="1" lang="en-US" altLang="ko-KR" sz="1800" dirty="0"/>
              <a:t>AWGN Channel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BER</a:t>
            </a:r>
            <a:r>
              <a:rPr kumimoji="1" lang="ko-KR" altLang="en-US" sz="1800" dirty="0"/>
              <a:t> 곡선 그래프의 </a:t>
            </a:r>
            <a:r>
              <a:rPr kumimoji="1" lang="en-US" altLang="ko-KR" sz="1800" dirty="0" err="1"/>
              <a:t>semilogy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세미로그 플롯</a:t>
            </a:r>
            <a:r>
              <a:rPr kumimoji="1" lang="en-US" altLang="ko-KR" sz="1800" dirty="0"/>
              <a:t>)</a:t>
            </a:r>
            <a:r>
              <a:rPr kumimoji="1" lang="ko-KR" altLang="en-US" sz="1800" dirty="0"/>
              <a:t> 함수는</a:t>
            </a:r>
            <a:r>
              <a:rPr kumimoji="1" lang="en-US" altLang="ko-KR" sz="1800" dirty="0"/>
              <a:t>?</a:t>
            </a:r>
          </a:p>
          <a:p>
            <a:pPr>
              <a:lnSpc>
                <a:spcPct val="100000"/>
              </a:lnSpc>
            </a:pPr>
            <a:endParaRPr kumimoji="1" lang="en-US" altLang="ko-KR" sz="1800" b="0" i="0" dirty="0">
              <a:effectLst/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endParaRPr kumimoji="1" lang="en-US" altLang="ko-KR" sz="1800" dirty="0"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endParaRPr kumimoji="1" lang="en-US" altLang="ko-KR" sz="1800" b="0" i="0" dirty="0">
              <a:effectLst/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endParaRPr kumimoji="1" lang="en-US" altLang="ko-KR" sz="1800" dirty="0"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endParaRPr kumimoji="1" lang="en-US" altLang="ko-KR" sz="1800" b="0" i="0" dirty="0">
              <a:effectLst/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endParaRPr kumimoji="1" lang="en-US" altLang="ko-KR" sz="1800" dirty="0"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endParaRPr lang="en-US" altLang="ko-KR" sz="1800" b="0" i="0" dirty="0">
              <a:effectLst/>
              <a:latin typeface="Menlo" panose="020B0609030804020204" pitchFamily="49" charset="0"/>
            </a:endParaRPr>
          </a:p>
          <a:p>
            <a:endParaRPr lang="en-US" altLang="ko-KR" sz="2500" b="0" i="0" dirty="0">
              <a:effectLst/>
              <a:latin typeface="Menlo" panose="020B0609030804020204" pitchFamily="49" charset="0"/>
            </a:endParaRPr>
          </a:p>
          <a:p>
            <a:endParaRPr kumimoji="1" lang="ko-KR" altLang="en-US" dirty="0"/>
          </a:p>
        </p:txBody>
      </p:sp>
      <p:pic>
        <p:nvPicPr>
          <p:cNvPr id="8" name="그림 7" descr="도표, 라인, 그래프, 텍스트이(가) 표시된 사진&#10;&#10;자동 생성된 설명">
            <a:extLst>
              <a:ext uri="{FF2B5EF4-FFF2-40B4-BE49-F238E27FC236}">
                <a16:creationId xmlns:a16="http://schemas.microsoft.com/office/drawing/2014/main" id="{C1245193-BA51-7759-0F3C-1D9F664DB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738" y="2323172"/>
            <a:ext cx="3470524" cy="26028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A99CFE-40A8-3DD4-4F8D-C93FF99F59FF}"/>
              </a:ext>
            </a:extLst>
          </p:cNvPr>
          <p:cNvSpPr txBox="1"/>
          <p:nvPr/>
        </p:nvSpPr>
        <p:spPr>
          <a:xfrm>
            <a:off x="486887" y="5325084"/>
            <a:ext cx="8348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lang="en-US" altLang="ko-KR" b="0" i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ko-KR" b="0" i="0" dirty="0" err="1">
                <a:effectLst/>
                <a:latin typeface="Menlo" panose="020B0609030804020204" pitchFamily="49" charset="0"/>
              </a:rPr>
              <a:t>semilogy</a:t>
            </a:r>
            <a:r>
              <a:rPr lang="en-US" altLang="ko-KR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altLang="ko-KR" b="0" i="0" dirty="0" err="1">
                <a:effectLst/>
                <a:latin typeface="Menlo" panose="020B0609030804020204" pitchFamily="49" charset="0"/>
              </a:rPr>
              <a:t>SNR_dB</a:t>
            </a:r>
            <a:r>
              <a:rPr lang="en-US" altLang="ko-KR" b="0" i="0" dirty="0">
                <a:effectLst/>
                <a:latin typeface="Menlo" panose="020B0609030804020204" pitchFamily="49" charset="0"/>
              </a:rPr>
              <a:t>, BER, </a:t>
            </a:r>
            <a:r>
              <a:rPr lang="en-US" altLang="ko-KR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‘k.--'</a:t>
            </a:r>
            <a:r>
              <a:rPr lang="en-US" altLang="ko-KR" b="0" i="0" dirty="0">
                <a:effectLst/>
                <a:latin typeface="Menlo" panose="020B0609030804020204" pitchFamily="49" charset="0"/>
              </a:rPr>
              <a:t>);</a:t>
            </a:r>
            <a:endParaRPr kumimoji="1" lang="en-US" altLang="ko-KR" dirty="0"/>
          </a:p>
          <a:p>
            <a:r>
              <a:rPr kumimoji="1" lang="en-US" altLang="ko-KR" dirty="0">
                <a:solidFill>
                  <a:srgbClr val="FF0000"/>
                </a:solidFill>
              </a:rPr>
              <a:t>2.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altLang="ko-KR" b="0" i="0" dirty="0" err="1">
                <a:effectLst/>
                <a:latin typeface="Menlo" panose="020B0609030804020204" pitchFamily="49" charset="0"/>
              </a:rPr>
              <a:t>semilogy</a:t>
            </a:r>
            <a:r>
              <a:rPr lang="en-US" altLang="ko-KR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altLang="ko-KR" b="0" i="0" dirty="0" err="1">
                <a:effectLst/>
                <a:latin typeface="Menlo" panose="020B0609030804020204" pitchFamily="49" charset="0"/>
              </a:rPr>
              <a:t>SNR_dB</a:t>
            </a:r>
            <a:r>
              <a:rPr lang="en-US" altLang="ko-KR" b="0" i="0" dirty="0">
                <a:effectLst/>
                <a:latin typeface="Menlo" panose="020B0609030804020204" pitchFamily="49" charset="0"/>
              </a:rPr>
              <a:t>, BER, </a:t>
            </a:r>
            <a:r>
              <a:rPr lang="en-US" altLang="ko-KR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'ko-’</a:t>
            </a:r>
            <a:r>
              <a:rPr lang="en-US" altLang="ko-KR" b="0" i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ko-KR" b="0" i="0" dirty="0">
                <a:effectLst/>
                <a:latin typeface="Menlo" panose="020B0609030804020204" pitchFamily="49" charset="0"/>
              </a:rPr>
              <a:t>3.semilogy(</a:t>
            </a:r>
            <a:r>
              <a:rPr lang="en-US" altLang="ko-KR" b="0" i="0" dirty="0" err="1">
                <a:effectLst/>
                <a:latin typeface="Menlo" panose="020B0609030804020204" pitchFamily="49" charset="0"/>
              </a:rPr>
              <a:t>SNR_dB</a:t>
            </a:r>
            <a:r>
              <a:rPr lang="en-US" altLang="ko-KR" b="0" i="0" dirty="0">
                <a:effectLst/>
                <a:latin typeface="Menlo" panose="020B0609030804020204" pitchFamily="49" charset="0"/>
              </a:rPr>
              <a:t>, BER, </a:t>
            </a:r>
            <a:r>
              <a:rPr lang="en-US" altLang="ko-KR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‘bs</a:t>
            </a:r>
            <a:r>
              <a:rPr lang="en-US" altLang="ko-KR" dirty="0">
                <a:solidFill>
                  <a:srgbClr val="A709F5"/>
                </a:solidFill>
                <a:latin typeface="Menlo" panose="020B0609030804020204" pitchFamily="49" charset="0"/>
              </a:rPr>
              <a:t>:</a:t>
            </a:r>
            <a:r>
              <a:rPr lang="en-US" altLang="ko-KR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altLang="ko-KR" b="0" i="0" dirty="0">
                <a:effectLst/>
                <a:latin typeface="Menlo" panose="020B0609030804020204" pitchFamily="49" charset="0"/>
              </a:rPr>
              <a:t>);</a:t>
            </a:r>
          </a:p>
          <a:p>
            <a:r>
              <a:rPr kumimoji="1" lang="en-US" altLang="ko-KR" dirty="0"/>
              <a:t>4. </a:t>
            </a:r>
            <a:r>
              <a:rPr lang="en-US" altLang="ko-KR" b="0" i="0" dirty="0" err="1">
                <a:effectLst/>
                <a:latin typeface="Menlo" panose="020B0609030804020204" pitchFamily="49" charset="0"/>
              </a:rPr>
              <a:t>semilogy</a:t>
            </a:r>
            <a:r>
              <a:rPr lang="en-US" altLang="ko-KR" b="0" i="0" dirty="0">
                <a:effectLst/>
                <a:latin typeface="Menlo" panose="020B0609030804020204" pitchFamily="49" charset="0"/>
              </a:rPr>
              <a:t>(</a:t>
            </a:r>
            <a:r>
              <a:rPr lang="en-US" altLang="ko-KR" b="0" i="0" dirty="0" err="1">
                <a:effectLst/>
                <a:latin typeface="Menlo" panose="020B0609030804020204" pitchFamily="49" charset="0"/>
              </a:rPr>
              <a:t>SNR_dB</a:t>
            </a:r>
            <a:r>
              <a:rPr lang="en-US" altLang="ko-KR" b="0" i="0" dirty="0">
                <a:effectLst/>
                <a:latin typeface="Menlo" panose="020B0609030804020204" pitchFamily="49" charset="0"/>
              </a:rPr>
              <a:t>, BER, </a:t>
            </a:r>
            <a:r>
              <a:rPr lang="en-US" altLang="ko-KR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‘</a:t>
            </a:r>
            <a:r>
              <a:rPr lang="en-US" altLang="ko-KR" b="0" i="0" dirty="0" err="1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bo</a:t>
            </a:r>
            <a:r>
              <a:rPr lang="en-US" altLang="ko-KR" b="0" i="0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-'</a:t>
            </a:r>
            <a:r>
              <a:rPr lang="en-US" altLang="ko-KR" b="0" i="0" dirty="0">
                <a:effectLst/>
                <a:latin typeface="Menlo" panose="020B0609030804020204" pitchFamily="49" charset="0"/>
              </a:rPr>
              <a:t>);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568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B0C20-E00C-15F0-E6F6-E303D531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Quiz 3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36301-D034-9F1B-2D8E-43330C70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다음 파형은 어떤 변조방식의 파형인가</a:t>
            </a:r>
          </a:p>
        </p:txBody>
      </p:sp>
      <p:pic>
        <p:nvPicPr>
          <p:cNvPr id="5" name="그림 4" descr="라인, 스크린샷, 그래프, 직사각형이(가) 표시된 사진&#10;&#10;자동 생성된 설명">
            <a:extLst>
              <a:ext uri="{FF2B5EF4-FFF2-40B4-BE49-F238E27FC236}">
                <a16:creationId xmlns:a16="http://schemas.microsoft.com/office/drawing/2014/main" id="{DC4993B6-4885-C42C-B09A-C523AE022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2476500"/>
            <a:ext cx="6438900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58F7E0-53CE-9409-F178-C50A822EC309}"/>
              </a:ext>
            </a:extLst>
          </p:cNvPr>
          <p:cNvSpPr txBox="1"/>
          <p:nvPr/>
        </p:nvSpPr>
        <p:spPr>
          <a:xfrm>
            <a:off x="963140" y="5321839"/>
            <a:ext cx="5366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AM </a:t>
            </a:r>
            <a:r>
              <a:rPr kumimoji="1" lang="ko-KR" altLang="en-US" dirty="0"/>
              <a:t>변조 방식                           </a:t>
            </a:r>
            <a:r>
              <a:rPr kumimoji="1" lang="en-US" altLang="ko-KR" dirty="0">
                <a:solidFill>
                  <a:srgbClr val="FF0000"/>
                </a:solidFill>
              </a:rPr>
              <a:t>2. </a:t>
            </a:r>
            <a:r>
              <a:rPr kumimoji="1" lang="en-US" altLang="ko-KR" dirty="0"/>
              <a:t>FM </a:t>
            </a:r>
            <a:r>
              <a:rPr kumimoji="1" lang="ko-KR" altLang="en-US" dirty="0"/>
              <a:t>변조방식</a:t>
            </a:r>
            <a:r>
              <a:rPr kumimoji="1" lang="en-US" altLang="ko-KR" dirty="0"/>
              <a:t> </a:t>
            </a:r>
          </a:p>
          <a:p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PM </a:t>
            </a:r>
            <a:r>
              <a:rPr kumimoji="1" lang="ko-KR" altLang="en-US" dirty="0"/>
              <a:t>변조방식                            </a:t>
            </a:r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en-US" altLang="ko-KR" dirty="0"/>
              <a:t>QM </a:t>
            </a:r>
            <a:r>
              <a:rPr kumimoji="1" lang="ko-KR" altLang="en-US" dirty="0"/>
              <a:t>변조방식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251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B0C20-E00C-15F0-E6F6-E303D531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Quiz 4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36301-D034-9F1B-2D8E-43330C70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QPSK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(   )</a:t>
            </a:r>
            <a:r>
              <a:rPr kumimoji="1" lang="ko-KR" altLang="en-US" dirty="0"/>
              <a:t>가지 신호를 구분한다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따라서 동일한 시간에 </a:t>
            </a:r>
            <a:r>
              <a:rPr kumimoji="1" lang="en-US" altLang="ko-KR" dirty="0"/>
              <a:t>(   )bits</a:t>
            </a:r>
            <a:r>
              <a:rPr kumimoji="1" lang="ko-KR" altLang="en-US" dirty="0"/>
              <a:t>씩 전송할 수 있으므로 </a:t>
            </a:r>
            <a:r>
              <a:rPr kumimoji="1" lang="en-US" altLang="ko-KR" dirty="0"/>
              <a:t>BPSK</a:t>
            </a:r>
            <a:r>
              <a:rPr kumimoji="1" lang="ko-KR" altLang="en-US" dirty="0"/>
              <a:t>에 비해 </a:t>
            </a:r>
            <a:r>
              <a:rPr kumimoji="1" lang="en-US" altLang="ko-KR" dirty="0"/>
              <a:t>(   )</a:t>
            </a:r>
            <a:r>
              <a:rPr kumimoji="1" lang="ko-KR" altLang="en-US" dirty="0"/>
              <a:t>배 빠른 데이터를 전송할 수 있다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1. </a:t>
            </a:r>
            <a:r>
              <a:rPr kumimoji="1" lang="en-US" altLang="ko-KR" dirty="0"/>
              <a:t>4, 2, 2</a:t>
            </a:r>
          </a:p>
          <a:p>
            <a:pPr marL="0" indent="0">
              <a:buNone/>
            </a:pPr>
            <a:r>
              <a:rPr kumimoji="1" lang="en-US" altLang="ko-KR" dirty="0"/>
              <a:t>2. 4, 2, 4</a:t>
            </a:r>
          </a:p>
          <a:p>
            <a:pPr marL="0" indent="0">
              <a:buNone/>
            </a:pPr>
            <a:r>
              <a:rPr kumimoji="1" lang="en-US" altLang="ko-KR" dirty="0"/>
              <a:t>3. 2, 4, 4</a:t>
            </a:r>
          </a:p>
          <a:p>
            <a:pPr marL="0" indent="0">
              <a:buNone/>
            </a:pPr>
            <a:r>
              <a:rPr kumimoji="1" lang="en-US" altLang="ko-KR" dirty="0"/>
              <a:t>4. 4, 4, 2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3974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B0C20-E00C-15F0-E6F6-E303D531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Quiz 5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36301-D034-9F1B-2D8E-43330C707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ko-KR" altLang="en-US" dirty="0"/>
              <a:t>다음은 </a:t>
            </a:r>
            <a:r>
              <a:rPr kumimoji="1" lang="en-US" altLang="ko-KR" dirty="0"/>
              <a:t>QPSK</a:t>
            </a:r>
            <a:r>
              <a:rPr kumimoji="1" lang="ko-KR" altLang="en-US" dirty="0"/>
              <a:t>에 대한 설명으로 올바르지 않은 설명은</a:t>
            </a:r>
            <a:r>
              <a:rPr kumimoji="1" lang="en-US" altLang="ko-KR" dirty="0"/>
              <a:t>?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QPSK</a:t>
            </a:r>
            <a:r>
              <a:rPr kumimoji="1" lang="ko-KR" altLang="en-US" dirty="0"/>
              <a:t>는 위상에 정보를 싣는 방식으로 </a:t>
            </a:r>
            <a:r>
              <a:rPr kumimoji="1" lang="en-US" altLang="ko-KR" dirty="0"/>
              <a:t>Sine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Cosine</a:t>
            </a:r>
            <a:r>
              <a:rPr kumimoji="1" lang="ko-KR" altLang="en-US" dirty="0"/>
              <a:t>의 위상에 각각 </a:t>
            </a:r>
            <a:r>
              <a:rPr kumimoji="1" lang="en-US" altLang="ko-KR" dirty="0"/>
              <a:t>1bit</a:t>
            </a:r>
            <a:r>
              <a:rPr kumimoji="1" lang="ko-KR" altLang="en-US" dirty="0"/>
              <a:t> 씩 실어 보내는 방식이다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>
                <a:solidFill>
                  <a:srgbClr val="FF0000"/>
                </a:solidFill>
              </a:rPr>
              <a:t>2.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/>
              <a:t>QPSK 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Sine</a:t>
            </a:r>
            <a:r>
              <a:rPr kumimoji="1" lang="ko-KR" altLang="en-US" dirty="0"/>
              <a:t>과 </a:t>
            </a:r>
            <a:r>
              <a:rPr kumimoji="1" lang="en-US" altLang="ko-KR" dirty="0" err="1"/>
              <a:t>Cosin</a:t>
            </a:r>
            <a:r>
              <a:rPr kumimoji="1" lang="en-US" altLang="ko-KR" dirty="0"/>
              <a:t> </a:t>
            </a:r>
            <a:r>
              <a:rPr kumimoji="1" lang="ko-KR" altLang="en-US" dirty="0"/>
              <a:t>신호의 내적 값은 </a:t>
            </a:r>
            <a:r>
              <a:rPr kumimoji="1" lang="en-US" altLang="ko-KR" dirty="0"/>
              <a:t>‘1’</a:t>
            </a:r>
            <a:r>
              <a:rPr kumimoji="1" lang="ko-KR" altLang="en-US" dirty="0"/>
              <a:t>이기 때문에 직교의 특성을 가진다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QPSK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Mapping</a:t>
            </a:r>
            <a:r>
              <a:rPr kumimoji="1" lang="ko-KR" altLang="en-US" dirty="0"/>
              <a:t> 과정에서 데이터를 </a:t>
            </a:r>
            <a:r>
              <a:rPr kumimoji="1" lang="en-US" altLang="ko-KR" dirty="0"/>
              <a:t>2bits</a:t>
            </a:r>
            <a:r>
              <a:rPr kumimoji="1" lang="ko-KR" altLang="en-US" dirty="0"/>
              <a:t>씩 잘라서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QPSK Symbol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Mapping </a:t>
            </a:r>
            <a:r>
              <a:rPr kumimoji="1" lang="ko-KR" altLang="en-US" dirty="0"/>
              <a:t>한다</a:t>
            </a:r>
            <a:r>
              <a:rPr kumimoji="1" lang="en-US" altLang="ko-KR" dirty="0"/>
              <a:t>.</a:t>
            </a:r>
          </a:p>
          <a:p>
            <a:pPr marL="0" indent="0" algn="l">
              <a:buNone/>
            </a:pPr>
            <a:r>
              <a:rPr kumimoji="1" lang="en-US" altLang="ko-KR" dirty="0"/>
              <a:t>4. </a:t>
            </a:r>
            <a:r>
              <a:rPr lang="en-US" altLang="ko-KR" b="0" i="0" u="none" strike="noStrike" dirty="0">
                <a:effectLst/>
                <a:latin typeface="Söhne"/>
              </a:rPr>
              <a:t>QPSK</a:t>
            </a:r>
            <a:r>
              <a:rPr lang="ko-KR" altLang="en-US" b="0" i="0" u="none" strike="noStrike" dirty="0">
                <a:effectLst/>
                <a:latin typeface="Söhne"/>
              </a:rPr>
              <a:t>는 각 심벌이 </a:t>
            </a:r>
            <a:r>
              <a:rPr lang="en-US" altLang="ko-KR" b="0" i="0" u="none" strike="noStrike" dirty="0">
                <a:effectLst/>
                <a:latin typeface="Söhne"/>
              </a:rPr>
              <a:t>2 </a:t>
            </a:r>
            <a:r>
              <a:rPr lang="ko-KR" altLang="en-US" b="0" i="0" u="none" strike="noStrike" dirty="0">
                <a:effectLst/>
                <a:latin typeface="Söhne"/>
              </a:rPr>
              <a:t>비트를 나타내므로  </a:t>
            </a:r>
            <a:r>
              <a:rPr lang="en-US" altLang="ko-KR" b="0" i="0" u="none" strike="noStrike" dirty="0">
                <a:effectLst/>
                <a:latin typeface="Söhne"/>
              </a:rPr>
              <a:t>QPSK</a:t>
            </a:r>
            <a:r>
              <a:rPr lang="ko-KR" altLang="en-US" b="0" i="0" u="none" strike="noStrike" dirty="0">
                <a:effectLst/>
                <a:latin typeface="Söhne"/>
              </a:rPr>
              <a:t>의 비트 속도는 심벌 속도의 절반이다</a:t>
            </a:r>
            <a:r>
              <a:rPr lang="en-US" altLang="ko-KR" b="0" i="0" u="none" strike="noStrike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49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610</TotalTime>
  <Words>288</Words>
  <Application>Microsoft Macintosh PowerPoint</Application>
  <PresentationFormat>화면 슬라이드 쇼(4:3)</PresentationFormat>
  <Paragraphs>48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맑은 고딕</vt:lpstr>
      <vt:lpstr>MalgunGothic</vt:lpstr>
      <vt:lpstr>Söhne</vt:lpstr>
      <vt:lpstr>Arial</vt:lpstr>
      <vt:lpstr>Calibri</vt:lpstr>
      <vt:lpstr>Calibri Light</vt:lpstr>
      <vt:lpstr>Menlo</vt:lpstr>
      <vt:lpstr>Times New Roman</vt:lpstr>
      <vt:lpstr>Office 테마</vt:lpstr>
      <vt:lpstr>MATLAB 기초, BPSK/QPSK (AWGN) Quiz </vt:lpstr>
      <vt:lpstr>Quiz 1</vt:lpstr>
      <vt:lpstr>Quiz 2</vt:lpstr>
      <vt:lpstr>Quiz 3</vt:lpstr>
      <vt:lpstr>Quiz 4</vt:lpstr>
      <vt:lpstr>Quiz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기초, BPSK/QPSK (AWGN) Quiz </dc:title>
  <dc:creator>민현선</dc:creator>
  <cp:lastModifiedBy>민현선</cp:lastModifiedBy>
  <cp:revision>1</cp:revision>
  <dcterms:created xsi:type="dcterms:W3CDTF">2024-01-07T15:17:50Z</dcterms:created>
  <dcterms:modified xsi:type="dcterms:W3CDTF">2024-01-08T01:27:53Z</dcterms:modified>
</cp:coreProperties>
</file>